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charts/chart46.xml" ContentType="application/vnd.openxmlformats-officedocument.drawingml.char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charts/chart35.xml" ContentType="application/vnd.openxmlformats-officedocument.drawingml.char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hart13.xml" ContentType="application/vnd.openxmlformats-officedocument.drawingml.chart+xml"/>
  <Override PartName="/ppt/charts/chart24.xml" ContentType="application/vnd.openxmlformats-officedocument.drawingml.chart+xml"/>
  <Override PartName="/ppt/notesSlides/notesSlide16.xml" ContentType="application/vnd.openxmlformats-officedocument.presentationml.notesSlide+xml"/>
  <Override PartName="/ppt/tableStyles.xml" ContentType="application/vnd.openxmlformats-officedocument.presentationml.tableStyles+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notesSlides/notesSlide30.xml" ContentType="application/vnd.openxmlformats-officedocument.presentationml.notesSlide+xml"/>
  <Override PartName="/ppt/slides/slide99.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charts/chart36.xml" ContentType="application/vnd.openxmlformats-officedocument.drawingml.chart+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charts/chart14.xml" ContentType="application/vnd.openxmlformats-officedocument.drawingml.chart+xml"/>
  <Override PartName="/ppt/charts/chart32.xml" ContentType="application/vnd.openxmlformats-officedocument.drawingml.chart+xml"/>
  <Override PartName="/ppt/notesSlides/notesSlide24.xml" ContentType="application/vnd.openxmlformats-officedocument.presentationml.notesSlide+xml"/>
  <Override PartName="/ppt/charts/chart43.xml" ContentType="application/vnd.openxmlformats-officedocument.drawingml.char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slideLayouts/slideLayout10.xml" ContentType="application/vnd.openxmlformats-officedocument.presentationml.slideLayou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charts/chart48.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charts/chart37.xml" ContentType="application/vnd.openxmlformats-officedocument.drawingml.char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charts/chart26.xml" ContentType="application/vnd.openxmlformats-officedocument.drawingml.chart+xml"/>
  <Override PartName="/ppt/notesSlides/notesSlide18.xml" ContentType="application/vnd.openxmlformats-officedocument.presentationml.notesSlide+xml"/>
  <Override PartName="/ppt/charts/chart44.xml" ContentType="application/vnd.openxmlformats-officedocument.drawingml.chart+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22.xml" ContentType="application/vnd.openxmlformats-officedocument.drawingml.chart+xml"/>
  <Override PartName="/ppt/charts/chart40.xml" ContentType="application/vnd.openxmlformats-officedocument.drawingml.chart+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charts/chart4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Override PartName="/ppt/notesSlides/notesSlide19.xml" ContentType="application/vnd.openxmlformats-officedocument.presentationml.notesSlide+xml"/>
  <Override PartName="/ppt/charts/chart38.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charts/chart16.xml" ContentType="application/vnd.openxmlformats-officedocument.drawingml.chart+xml"/>
  <Override PartName="/ppt/charts/chart34.xml" ContentType="application/vnd.openxmlformats-officedocument.drawingml.chart+xml"/>
  <Override PartName="/ppt/charts/chart45.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charts/chart30.xml" ContentType="application/vnd.openxmlformats-officedocument.drawingml.chart+xml"/>
  <Override PartName="/ppt/notesSlides/notesSlide22.xml" ContentType="application/vnd.openxmlformats-officedocument.presentationml.notesSlide+xml"/>
  <Override PartName="/ppt/charts/chart41.xml" ContentType="application/vnd.openxmlformats-officedocument.drawingml.chart+xml"/>
  <Override PartName="/ppt/notesSlides/notesSlide33.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drawings/drawing2.xml" ContentType="application/vnd.openxmlformats-officedocument.drawingml.chartshape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slides/slide32.xml" ContentType="application/vnd.openxmlformats-officedocument.presentationml.slide+xml"/>
  <Override PartName="/ppt/charts/chart42.xml" ContentType="application/vnd.openxmlformats-officedocument.drawingml.char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charts/chart31.xml" ContentType="application/vnd.openxmlformats-officedocument.drawingml.chart+xml"/>
  <Override PartName="/ppt/notesSlides/notesSlide23.xml" ContentType="application/vnd.openxmlformats-officedocument.presentationml.notesSlide+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102"/>
  </p:notesMasterIdLst>
  <p:handoutMasterIdLst>
    <p:handoutMasterId r:id="rId103"/>
  </p:handoutMasterIdLst>
  <p:sldIdLst>
    <p:sldId id="276" r:id="rId2"/>
    <p:sldId id="412" r:id="rId3"/>
    <p:sldId id="269" r:id="rId4"/>
    <p:sldId id="257" r:id="rId5"/>
    <p:sldId id="417" r:id="rId6"/>
    <p:sldId id="265" r:id="rId7"/>
    <p:sldId id="317" r:id="rId8"/>
    <p:sldId id="465" r:id="rId9"/>
    <p:sldId id="400" r:id="rId10"/>
    <p:sldId id="401" r:id="rId11"/>
    <p:sldId id="402" r:id="rId12"/>
    <p:sldId id="403" r:id="rId13"/>
    <p:sldId id="404" r:id="rId14"/>
    <p:sldId id="405" r:id="rId15"/>
    <p:sldId id="271" r:id="rId16"/>
    <p:sldId id="311" r:id="rId17"/>
    <p:sldId id="466" r:id="rId18"/>
    <p:sldId id="318" r:id="rId19"/>
    <p:sldId id="354" r:id="rId20"/>
    <p:sldId id="280" r:id="rId21"/>
    <p:sldId id="319" r:id="rId22"/>
    <p:sldId id="355" r:id="rId23"/>
    <p:sldId id="356" r:id="rId24"/>
    <p:sldId id="425" r:id="rId25"/>
    <p:sldId id="426" r:id="rId26"/>
    <p:sldId id="320" r:id="rId27"/>
    <p:sldId id="427" r:id="rId28"/>
    <p:sldId id="428" r:id="rId29"/>
    <p:sldId id="274" r:id="rId30"/>
    <p:sldId id="322" r:id="rId31"/>
    <p:sldId id="429" r:id="rId32"/>
    <p:sldId id="430" r:id="rId33"/>
    <p:sldId id="383" r:id="rId34"/>
    <p:sldId id="467" r:id="rId35"/>
    <p:sldId id="468" r:id="rId36"/>
    <p:sldId id="283" r:id="rId37"/>
    <p:sldId id="408" r:id="rId38"/>
    <p:sldId id="431" r:id="rId39"/>
    <p:sldId id="347" r:id="rId40"/>
    <p:sldId id="469" r:id="rId41"/>
    <p:sldId id="470" r:id="rId42"/>
    <p:sldId id="413" r:id="rId43"/>
    <p:sldId id="386" r:id="rId44"/>
    <p:sldId id="387" r:id="rId45"/>
    <p:sldId id="432" r:id="rId46"/>
    <p:sldId id="410" r:id="rId47"/>
    <p:sldId id="433" r:id="rId48"/>
    <p:sldId id="434" r:id="rId49"/>
    <p:sldId id="323" r:id="rId50"/>
    <p:sldId id="435" r:id="rId51"/>
    <p:sldId id="399" r:id="rId52"/>
    <p:sldId id="423" r:id="rId53"/>
    <p:sldId id="471" r:id="rId54"/>
    <p:sldId id="324" r:id="rId55"/>
    <p:sldId id="437" r:id="rId56"/>
    <p:sldId id="407" r:id="rId57"/>
    <p:sldId id="388" r:id="rId58"/>
    <p:sldId id="389" r:id="rId59"/>
    <p:sldId id="439" r:id="rId60"/>
    <p:sldId id="327" r:id="rId61"/>
    <p:sldId id="441" r:id="rId62"/>
    <p:sldId id="390" r:id="rId63"/>
    <p:sldId id="391" r:id="rId64"/>
    <p:sldId id="392" r:id="rId65"/>
    <p:sldId id="414" r:id="rId66"/>
    <p:sldId id="415" r:id="rId67"/>
    <p:sldId id="370" r:id="rId68"/>
    <p:sldId id="447" r:id="rId69"/>
    <p:sldId id="393" r:id="rId70"/>
    <p:sldId id="332" r:id="rId71"/>
    <p:sldId id="451" r:id="rId72"/>
    <p:sldId id="346" r:id="rId73"/>
    <p:sldId id="357" r:id="rId74"/>
    <p:sldId id="349" r:id="rId75"/>
    <p:sldId id="348" r:id="rId76"/>
    <p:sldId id="472" r:id="rId77"/>
    <p:sldId id="416" r:id="rId78"/>
    <p:sldId id="333" r:id="rId79"/>
    <p:sldId id="409" r:id="rId80"/>
    <p:sldId id="453" r:id="rId81"/>
    <p:sldId id="454" r:id="rId82"/>
    <p:sldId id="351" r:id="rId83"/>
    <p:sldId id="338" r:id="rId84"/>
    <p:sldId id="455" r:id="rId85"/>
    <p:sldId id="343" r:id="rId86"/>
    <p:sldId id="358" r:id="rId87"/>
    <p:sldId id="339" r:id="rId88"/>
    <p:sldId id="340" r:id="rId89"/>
    <p:sldId id="463" r:id="rId90"/>
    <p:sldId id="464" r:id="rId91"/>
    <p:sldId id="350" r:id="rId92"/>
    <p:sldId id="359" r:id="rId93"/>
    <p:sldId id="341" r:id="rId94"/>
    <p:sldId id="342" r:id="rId95"/>
    <p:sldId id="459" r:id="rId96"/>
    <p:sldId id="411" r:id="rId97"/>
    <p:sldId id="461" r:id="rId98"/>
    <p:sldId id="313" r:id="rId99"/>
    <p:sldId id="259" r:id="rId100"/>
    <p:sldId id="406" r:id="rId101"/>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339" userDrawn="1">
          <p15:clr>
            <a:srgbClr val="A4A3A4"/>
          </p15:clr>
        </p15:guide>
        <p15:guide id="2" pos="2076" userDrawn="1">
          <p15:clr>
            <a:srgbClr val="A4A3A4"/>
          </p15:clr>
        </p15:guide>
        <p15:guide id="3" orient="horz" pos="3127"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 Belcher" initials="AB" lastIdx="5" clrIdx="0"/>
  <p:cmAuthor id="1" name="Sarah Ainsworth" initials="SA"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9BA74"/>
    <a:srgbClr val="E6E7D6"/>
    <a:srgbClr val="ABB362"/>
    <a:srgbClr val="CBD1A1"/>
    <a:srgbClr val="AAB362"/>
    <a:srgbClr val="B6B982"/>
    <a:srgbClr val="990033"/>
    <a:srgbClr val="A50021"/>
    <a:srgbClr val="660033"/>
    <a:srgbClr val="66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53" autoAdjust="0"/>
    <p:restoredTop sz="99598" autoAdjust="0"/>
  </p:normalViewPr>
  <p:slideViewPr>
    <p:cSldViewPr snapToGrid="0">
      <p:cViewPr>
        <p:scale>
          <a:sx n="92" d="100"/>
          <a:sy n="92" d="100"/>
        </p:scale>
        <p:origin x="-37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7" d="100"/>
          <a:sy n="57" d="100"/>
        </p:scale>
        <p:origin x="-2520" y="-78"/>
      </p:cViewPr>
      <p:guideLst>
        <p:guide orient="horz" pos="2359"/>
        <p:guide orient="horz" pos="2208"/>
        <p:guide pos="2839"/>
        <p:guide pos="2928"/>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Office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Office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Office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Office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Office_Excel_Worksheet35.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Office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Office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Office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Office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Office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Office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Office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Office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Office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Office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Office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Office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Office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GB"/>
  <c:style val="26"/>
  <c:chart>
    <c:plotArea>
      <c:layout/>
      <c:barChart>
        <c:barDir val="bar"/>
        <c:grouping val="percentStacked"/>
        <c:ser>
          <c:idx val="0"/>
          <c:order val="0"/>
          <c:tx>
            <c:strRef>
              <c:f>Sheet1!$B$1</c:f>
              <c:strCache>
                <c:ptCount val="1"/>
                <c:pt idx="0">
                  <c:v>Agree strongly</c:v>
                </c:pt>
              </c:strCache>
            </c:strRef>
          </c:tx>
          <c:spPr>
            <a:solidFill>
              <a:srgbClr val="00B050"/>
            </a:solidFill>
          </c:spPr>
          <c:dLbls>
            <c:spPr>
              <a:noFill/>
              <a:ln>
                <a:noFill/>
              </a:ln>
              <a:effectLst/>
            </c:spPr>
            <c:txPr>
              <a:bodyPr/>
              <a:lstStyle/>
              <a:p>
                <a:pPr>
                  <a:defRPr sz="1600" baseline="0"/>
                </a:pPr>
                <a:endParaRPr lang="en-US"/>
              </a:p>
            </c:txPr>
            <c:dLblPos val="ctr"/>
            <c:showVal val="1"/>
            <c:extLst>
              <c:ext xmlns:c15="http://schemas.microsoft.com/office/drawing/2012/chart" uri="{CE6537A1-D6FC-4f65-9D91-7224C49458BB}">
                <c15:showLeaderLines val="0"/>
              </c:ext>
            </c:extLst>
          </c:dLbls>
          <c:cat>
            <c:strRef>
              <c:f>Sheet1!$A$2:$A$5</c:f>
              <c:strCache>
                <c:ptCount val="4"/>
                <c:pt idx="0">
                  <c:v>Statement 1</c:v>
                </c:pt>
                <c:pt idx="1">
                  <c:v>Statement 2</c:v>
                </c:pt>
                <c:pt idx="2">
                  <c:v>Statement 3</c:v>
                </c:pt>
                <c:pt idx="3">
                  <c:v>Statement 4</c:v>
                </c:pt>
              </c:strCache>
            </c:strRef>
          </c:cat>
          <c:val>
            <c:numRef>
              <c:f>Sheet1!$B$2:$B$5</c:f>
              <c:numCache>
                <c:formatCode>0%</c:formatCode>
                <c:ptCount val="4"/>
                <c:pt idx="0">
                  <c:v>0.55000000000000004</c:v>
                </c:pt>
                <c:pt idx="1">
                  <c:v>0.45</c:v>
                </c:pt>
                <c:pt idx="2">
                  <c:v>0.25</c:v>
                </c:pt>
                <c:pt idx="3">
                  <c:v>0.65000000000000779</c:v>
                </c:pt>
              </c:numCache>
            </c:numRef>
          </c:val>
        </c:ser>
        <c:ser>
          <c:idx val="1"/>
          <c:order val="1"/>
          <c:tx>
            <c:strRef>
              <c:f>Sheet1!$C$1</c:f>
              <c:strCache>
                <c:ptCount val="1"/>
                <c:pt idx="0">
                  <c:v>Agree slightly</c:v>
                </c:pt>
              </c:strCache>
            </c:strRef>
          </c:tx>
          <c:spPr>
            <a:solidFill>
              <a:srgbClr val="92D050"/>
            </a:solidFill>
          </c:spPr>
          <c:dLbls>
            <c:spPr>
              <a:noFill/>
              <a:ln>
                <a:noFill/>
              </a:ln>
              <a:effectLst/>
            </c:spPr>
            <c:txPr>
              <a:bodyPr/>
              <a:lstStyle/>
              <a:p>
                <a:pPr>
                  <a:defRPr sz="1600" baseline="0"/>
                </a:pPr>
                <a:endParaRPr lang="en-US"/>
              </a:p>
            </c:txPr>
            <c:dLblPos val="ctr"/>
            <c:showVal val="1"/>
            <c:extLst>
              <c:ext xmlns:c15="http://schemas.microsoft.com/office/drawing/2012/chart" uri="{CE6537A1-D6FC-4f65-9D91-7224C49458BB}">
                <c15:showLeaderLines val="0"/>
              </c:ext>
            </c:extLst>
          </c:dLbls>
          <c:cat>
            <c:strRef>
              <c:f>Sheet1!$A$2:$A$5</c:f>
              <c:strCache>
                <c:ptCount val="4"/>
                <c:pt idx="0">
                  <c:v>Statement 1</c:v>
                </c:pt>
                <c:pt idx="1">
                  <c:v>Statement 2</c:v>
                </c:pt>
                <c:pt idx="2">
                  <c:v>Statement 3</c:v>
                </c:pt>
                <c:pt idx="3">
                  <c:v>Statement 4</c:v>
                </c:pt>
              </c:strCache>
            </c:strRef>
          </c:cat>
          <c:val>
            <c:numRef>
              <c:f>Sheet1!$C$2:$C$5</c:f>
              <c:numCache>
                <c:formatCode>0%</c:formatCode>
                <c:ptCount val="4"/>
                <c:pt idx="0">
                  <c:v>0.15000000000000024</c:v>
                </c:pt>
                <c:pt idx="1">
                  <c:v>0.2</c:v>
                </c:pt>
                <c:pt idx="2">
                  <c:v>0.45</c:v>
                </c:pt>
                <c:pt idx="3">
                  <c:v>0.15000000000000024</c:v>
                </c:pt>
              </c:numCache>
            </c:numRef>
          </c:val>
        </c:ser>
        <c:ser>
          <c:idx val="2"/>
          <c:order val="2"/>
          <c:tx>
            <c:strRef>
              <c:f>Sheet1!$D$1</c:f>
              <c:strCache>
                <c:ptCount val="1"/>
                <c:pt idx="0">
                  <c:v>Neither / Nor</c:v>
                </c:pt>
              </c:strCache>
            </c:strRef>
          </c:tx>
          <c:spPr>
            <a:solidFill>
              <a:srgbClr val="FFFF00"/>
            </a:solidFill>
          </c:spPr>
          <c:dLbls>
            <c:spPr>
              <a:noFill/>
              <a:ln>
                <a:noFill/>
              </a:ln>
              <a:effectLst/>
            </c:spPr>
            <c:txPr>
              <a:bodyPr/>
              <a:lstStyle/>
              <a:p>
                <a:pPr>
                  <a:defRPr sz="1600" baseline="0"/>
                </a:pPr>
                <a:endParaRPr lang="en-US"/>
              </a:p>
            </c:txPr>
            <c:dLblPos val="ctr"/>
            <c:showVal val="1"/>
            <c:extLst>
              <c:ext xmlns:c15="http://schemas.microsoft.com/office/drawing/2012/chart" uri="{CE6537A1-D6FC-4f65-9D91-7224C49458BB}">
                <c15:showLeaderLines val="0"/>
              </c:ext>
            </c:extLst>
          </c:dLbls>
          <c:cat>
            <c:strRef>
              <c:f>Sheet1!$A$2:$A$5</c:f>
              <c:strCache>
                <c:ptCount val="4"/>
                <c:pt idx="0">
                  <c:v>Statement 1</c:v>
                </c:pt>
                <c:pt idx="1">
                  <c:v>Statement 2</c:v>
                </c:pt>
                <c:pt idx="2">
                  <c:v>Statement 3</c:v>
                </c:pt>
                <c:pt idx="3">
                  <c:v>Statement 4</c:v>
                </c:pt>
              </c:strCache>
            </c:strRef>
          </c:cat>
          <c:val>
            <c:numRef>
              <c:f>Sheet1!$D$2:$D$5</c:f>
              <c:numCache>
                <c:formatCode>0%</c:formatCode>
                <c:ptCount val="4"/>
                <c:pt idx="0">
                  <c:v>0.1</c:v>
                </c:pt>
                <c:pt idx="1">
                  <c:v>5.0000000000000114E-2</c:v>
                </c:pt>
                <c:pt idx="2">
                  <c:v>0.1</c:v>
                </c:pt>
                <c:pt idx="3">
                  <c:v>5.0000000000000114E-2</c:v>
                </c:pt>
              </c:numCache>
            </c:numRef>
          </c:val>
        </c:ser>
        <c:ser>
          <c:idx val="3"/>
          <c:order val="3"/>
          <c:tx>
            <c:strRef>
              <c:f>Sheet1!$E$1</c:f>
              <c:strCache>
                <c:ptCount val="1"/>
                <c:pt idx="0">
                  <c:v>Disagree slightly</c:v>
                </c:pt>
              </c:strCache>
            </c:strRef>
          </c:tx>
          <c:spPr>
            <a:solidFill>
              <a:srgbClr val="FFC000"/>
            </a:solidFill>
          </c:spPr>
          <c:dLbls>
            <c:spPr>
              <a:noFill/>
              <a:ln>
                <a:noFill/>
              </a:ln>
              <a:effectLst/>
            </c:spPr>
            <c:txPr>
              <a:bodyPr/>
              <a:lstStyle/>
              <a:p>
                <a:pPr>
                  <a:defRPr sz="1600" baseline="0"/>
                </a:pPr>
                <a:endParaRPr lang="en-US"/>
              </a:p>
            </c:txPr>
            <c:dLblPos val="ctr"/>
            <c:showVal val="1"/>
            <c:extLst>
              <c:ext xmlns:c15="http://schemas.microsoft.com/office/drawing/2012/chart" uri="{CE6537A1-D6FC-4f65-9D91-7224C49458BB}">
                <c15:showLeaderLines val="0"/>
              </c:ext>
            </c:extLst>
          </c:dLbls>
          <c:cat>
            <c:strRef>
              <c:f>Sheet1!$A$2:$A$5</c:f>
              <c:strCache>
                <c:ptCount val="4"/>
                <c:pt idx="0">
                  <c:v>Statement 1</c:v>
                </c:pt>
                <c:pt idx="1">
                  <c:v>Statement 2</c:v>
                </c:pt>
                <c:pt idx="2">
                  <c:v>Statement 3</c:v>
                </c:pt>
                <c:pt idx="3">
                  <c:v>Statement 4</c:v>
                </c:pt>
              </c:strCache>
            </c:strRef>
          </c:cat>
          <c:val>
            <c:numRef>
              <c:f>Sheet1!$E$2:$E$5</c:f>
              <c:numCache>
                <c:formatCode>0%</c:formatCode>
                <c:ptCount val="4"/>
                <c:pt idx="0">
                  <c:v>5.0000000000000114E-2</c:v>
                </c:pt>
                <c:pt idx="1">
                  <c:v>0.1</c:v>
                </c:pt>
                <c:pt idx="2">
                  <c:v>5.0000000000000114E-2</c:v>
                </c:pt>
                <c:pt idx="3">
                  <c:v>0.1</c:v>
                </c:pt>
              </c:numCache>
            </c:numRef>
          </c:val>
        </c:ser>
        <c:ser>
          <c:idx val="4"/>
          <c:order val="4"/>
          <c:tx>
            <c:strRef>
              <c:f>Sheet1!$F$1</c:f>
              <c:strCache>
                <c:ptCount val="1"/>
                <c:pt idx="0">
                  <c:v>Disagree strongly</c:v>
                </c:pt>
              </c:strCache>
            </c:strRef>
          </c:tx>
          <c:spPr>
            <a:solidFill>
              <a:srgbClr val="FF0000"/>
            </a:solidFill>
          </c:spPr>
          <c:dLbls>
            <c:spPr>
              <a:noFill/>
              <a:ln>
                <a:noFill/>
              </a:ln>
              <a:effectLst/>
            </c:spPr>
            <c:showVal val="1"/>
            <c:extLst>
              <c:ext xmlns:c15="http://schemas.microsoft.com/office/drawing/2012/chart" uri="{CE6537A1-D6FC-4f65-9D91-7224C49458BB}">
                <c15:showLeaderLines val="0"/>
              </c:ext>
            </c:extLst>
          </c:dLbls>
          <c:cat>
            <c:strRef>
              <c:f>Sheet1!$A$2:$A$5</c:f>
              <c:strCache>
                <c:ptCount val="4"/>
                <c:pt idx="0">
                  <c:v>Statement 1</c:v>
                </c:pt>
                <c:pt idx="1">
                  <c:v>Statement 2</c:v>
                </c:pt>
                <c:pt idx="2">
                  <c:v>Statement 3</c:v>
                </c:pt>
                <c:pt idx="3">
                  <c:v>Statement 4</c:v>
                </c:pt>
              </c:strCache>
            </c:strRef>
          </c:cat>
          <c:val>
            <c:numRef>
              <c:f>Sheet1!$F$2:$F$5</c:f>
              <c:numCache>
                <c:formatCode>0%</c:formatCode>
                <c:ptCount val="4"/>
                <c:pt idx="0">
                  <c:v>0.15000000000000024</c:v>
                </c:pt>
                <c:pt idx="1">
                  <c:v>0.15000000000000024</c:v>
                </c:pt>
                <c:pt idx="2">
                  <c:v>0.15000000000000024</c:v>
                </c:pt>
                <c:pt idx="3">
                  <c:v>5.0000000000000114E-2</c:v>
                </c:pt>
              </c:numCache>
            </c:numRef>
          </c:val>
        </c:ser>
        <c:dLbls>
          <c:showVal val="1"/>
        </c:dLbls>
        <c:overlap val="100"/>
        <c:axId val="86129280"/>
        <c:axId val="86147456"/>
      </c:barChart>
      <c:catAx>
        <c:axId val="86129280"/>
        <c:scaling>
          <c:orientation val="minMax"/>
        </c:scaling>
        <c:axPos val="l"/>
        <c:numFmt formatCode="General" sourceLinked="0"/>
        <c:tickLblPos val="nextTo"/>
        <c:txPr>
          <a:bodyPr/>
          <a:lstStyle/>
          <a:p>
            <a:pPr>
              <a:defRPr sz="1400" baseline="0"/>
            </a:pPr>
            <a:endParaRPr lang="en-US"/>
          </a:p>
        </c:txPr>
        <c:crossAx val="86147456"/>
        <c:crosses val="autoZero"/>
        <c:auto val="1"/>
        <c:lblAlgn val="ctr"/>
        <c:lblOffset val="100"/>
      </c:catAx>
      <c:valAx>
        <c:axId val="86147456"/>
        <c:scaling>
          <c:orientation val="minMax"/>
        </c:scaling>
        <c:axPos val="b"/>
        <c:majorGridlines/>
        <c:numFmt formatCode="0%" sourceLinked="1"/>
        <c:tickLblPos val="nextTo"/>
        <c:txPr>
          <a:bodyPr/>
          <a:lstStyle/>
          <a:p>
            <a:pPr>
              <a:defRPr sz="1200" baseline="0"/>
            </a:pPr>
            <a:endParaRPr lang="en-US"/>
          </a:p>
        </c:txPr>
        <c:crossAx val="86129280"/>
        <c:crosses val="autoZero"/>
        <c:crossBetween val="between"/>
      </c:valAx>
    </c:plotArea>
    <c:legend>
      <c:legendPos val="r"/>
      <c:txPr>
        <a:bodyPr/>
        <a:lstStyle/>
        <a:p>
          <a:pPr>
            <a:defRPr sz="1400" baseline="0"/>
          </a:pPr>
          <a:endParaRPr lang="en-US"/>
        </a:p>
      </c:txPr>
    </c:legend>
    <c:plotVisOnly val="1"/>
    <c:dispBlanksAs val="gap"/>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35029072303536357"/>
          <c:y val="6.00171270587199E-2"/>
          <c:w val="0.53560501043123687"/>
          <c:h val="0.88588271268215513"/>
        </c:manualLayout>
      </c:layout>
      <c:barChart>
        <c:barDir val="bar"/>
        <c:grouping val="clustered"/>
        <c:ser>
          <c:idx val="0"/>
          <c:order val="0"/>
          <c:tx>
            <c:strRef>
              <c:f>Sheet1!$A$2</c:f>
              <c:strCache>
                <c:ptCount val="1"/>
                <c:pt idx="0">
                  <c:v>2016</c:v>
                </c:pt>
              </c:strCache>
            </c:strRef>
          </c:tx>
          <c:spPr>
            <a:solidFill>
              <a:schemeClr val="accent4"/>
            </a:solidFill>
          </c:spPr>
          <c:dLbls>
            <c:dLbl>
              <c:idx val="2"/>
              <c:layout>
                <c:manualLayout>
                  <c:x val="-4.5227152483047666E-3"/>
                  <c:y val="2.6893378553737956E-3"/>
                </c:manualLayout>
              </c:layout>
              <c:showVal val="1"/>
              <c:extLst>
                <c:ext xmlns:c15="http://schemas.microsoft.com/office/drawing/2012/chart" uri="{CE6537A1-D6FC-4f65-9D91-7224C49458BB}"/>
              </c:extLst>
            </c:dLbl>
            <c:dLbl>
              <c:idx val="3"/>
              <c:layout>
                <c:manualLayout>
                  <c:x val="-4.5228339547417461E-3"/>
                  <c:y val="2.6893378553737956E-3"/>
                </c:manualLayout>
              </c:layout>
              <c:showVal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Sheet1!$B$1:$I$1</c:f>
              <c:strCache>
                <c:ptCount val="8"/>
                <c:pt idx="0">
                  <c:v>Any (B:846)</c:v>
                </c:pt>
                <c:pt idx="1">
                  <c:v>Legal/accountancy advice* (B:321)</c:v>
                </c:pt>
                <c:pt idx="2">
                  <c:v>Other (B:83)</c:v>
                </c:pt>
                <c:pt idx="3">
                  <c:v>SCVO (B:145)</c:v>
                </c:pt>
                <c:pt idx="4">
                  <c:v>Local authority (B:308)</c:v>
                </c:pt>
                <c:pt idx="5">
                  <c:v>Business support advisers (B:72)</c:v>
                </c:pt>
                <c:pt idx="6">
                  <c:v>Local TSI (B:250)</c:v>
                </c:pt>
                <c:pt idx="7">
                  <c:v>Parent or umbrella body (B:288)</c:v>
                </c:pt>
              </c:strCache>
            </c:strRef>
          </c:cat>
          <c:val>
            <c:numRef>
              <c:f>Sheet1!$B$2:$I$2</c:f>
              <c:numCache>
                <c:formatCode>0%</c:formatCode>
                <c:ptCount val="8"/>
                <c:pt idx="0">
                  <c:v>0.9</c:v>
                </c:pt>
                <c:pt idx="1">
                  <c:v>0.95000000000000062</c:v>
                </c:pt>
                <c:pt idx="2">
                  <c:v>0.93</c:v>
                </c:pt>
                <c:pt idx="3">
                  <c:v>0.91</c:v>
                </c:pt>
                <c:pt idx="4">
                  <c:v>0.89</c:v>
                </c:pt>
                <c:pt idx="5">
                  <c:v>0.89</c:v>
                </c:pt>
                <c:pt idx="6">
                  <c:v>0.87000000000000066</c:v>
                </c:pt>
                <c:pt idx="7">
                  <c:v>0.87000000000000066</c:v>
                </c:pt>
              </c:numCache>
            </c:numRef>
          </c:val>
        </c:ser>
        <c:dLbls>
          <c:showVal val="1"/>
        </c:dLbls>
        <c:axId val="98161792"/>
        <c:axId val="98163328"/>
      </c:barChart>
      <c:catAx>
        <c:axId val="98161792"/>
        <c:scaling>
          <c:orientation val="maxMin"/>
        </c:scaling>
        <c:axPos val="l"/>
        <c:numFmt formatCode="General" sourceLinked="1"/>
        <c:tickLblPos val="nextTo"/>
        <c:txPr>
          <a:bodyPr rot="0" vert="horz"/>
          <a:lstStyle/>
          <a:p>
            <a:pPr>
              <a:defRPr sz="1400">
                <a:solidFill>
                  <a:schemeClr val="tx1"/>
                </a:solidFill>
              </a:defRPr>
            </a:pPr>
            <a:endParaRPr lang="en-US"/>
          </a:p>
        </c:txPr>
        <c:crossAx val="98163328"/>
        <c:crosses val="autoZero"/>
        <c:auto val="1"/>
        <c:lblAlgn val="ctr"/>
        <c:lblOffset val="100"/>
        <c:tickLblSkip val="1"/>
        <c:tickMarkSkip val="1"/>
      </c:catAx>
      <c:valAx>
        <c:axId val="98163328"/>
        <c:scaling>
          <c:orientation val="minMax"/>
          <c:max val="1"/>
          <c:min val="0"/>
        </c:scaling>
        <c:delete val="1"/>
        <c:axPos val="t"/>
        <c:numFmt formatCode="0%" sourceLinked="1"/>
        <c:tickLblPos val="none"/>
        <c:crossAx val="98161792"/>
        <c:crosses val="autoZero"/>
        <c:crossBetween val="between"/>
        <c:majorUnit val="0.1"/>
      </c:valAx>
    </c:plotArea>
    <c:plotVisOnly val="1"/>
    <c:dispBlanksAs val="gap"/>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9.0388269673296801E-2"/>
          <c:w val="0.65771252078200049"/>
          <c:h val="0.88402722266540423"/>
        </c:manualLayout>
      </c:layout>
      <c:barChart>
        <c:barDir val="bar"/>
        <c:grouping val="percentStacked"/>
        <c:ser>
          <c:idx val="4"/>
          <c:order val="0"/>
          <c:tx>
            <c:strRef>
              <c:f>Sheet1!$B$1</c:f>
              <c:strCache>
                <c:ptCount val="1"/>
                <c:pt idx="0">
                  <c:v>Don't know</c:v>
                </c:pt>
              </c:strCache>
            </c:strRef>
          </c:tx>
          <c:spPr>
            <a:solidFill>
              <a:schemeClr val="bg1">
                <a:lumMod val="85000"/>
              </a:schemeClr>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(B:836)</c:v>
                </c:pt>
                <c:pt idx="1">
                  <c:v>2014 (B:1,078)</c:v>
                </c:pt>
                <c:pt idx="2">
                  <c:v>2016 (B:951)</c:v>
                </c:pt>
              </c:strCache>
            </c:strRef>
          </c:cat>
          <c:val>
            <c:numRef>
              <c:f>Sheet1!$B$2:$B$4</c:f>
              <c:numCache>
                <c:formatCode>0%</c:formatCode>
                <c:ptCount val="3"/>
                <c:pt idx="0">
                  <c:v>0.05</c:v>
                </c:pt>
                <c:pt idx="1">
                  <c:v>0.05</c:v>
                </c:pt>
                <c:pt idx="2">
                  <c:v>4.0000000000000022E-2</c:v>
                </c:pt>
              </c:numCache>
            </c:numRef>
          </c:val>
        </c:ser>
        <c:ser>
          <c:idx val="0"/>
          <c:order val="1"/>
          <c:tx>
            <c:strRef>
              <c:f>Sheet1!$C$1</c:f>
              <c:strCache>
                <c:ptCount val="1"/>
                <c:pt idx="0">
                  <c:v>A lot less</c:v>
                </c:pt>
              </c:strCache>
            </c:strRef>
          </c:tx>
          <c:spPr>
            <a:solidFill>
              <a:srgbClr val="FF0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(B:836)</c:v>
                </c:pt>
                <c:pt idx="1">
                  <c:v>2014 (B:1,078)</c:v>
                </c:pt>
                <c:pt idx="2">
                  <c:v>2016 (B:951)</c:v>
                </c:pt>
              </c:strCache>
            </c:strRef>
          </c:cat>
          <c:val>
            <c:numRef>
              <c:f>Sheet1!$C$2:$C$4</c:f>
              <c:numCache>
                <c:formatCode>0%</c:formatCode>
                <c:ptCount val="3"/>
                <c:pt idx="0">
                  <c:v>0.16</c:v>
                </c:pt>
                <c:pt idx="1">
                  <c:v>0.15000000000000024</c:v>
                </c:pt>
                <c:pt idx="2">
                  <c:v>0.14000000000000001</c:v>
                </c:pt>
              </c:numCache>
            </c:numRef>
          </c:val>
        </c:ser>
        <c:ser>
          <c:idx val="1"/>
          <c:order val="2"/>
          <c:tx>
            <c:strRef>
              <c:f>Sheet1!$D$1</c:f>
              <c:strCache>
                <c:ptCount val="1"/>
                <c:pt idx="0">
                  <c:v>A little less</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(B:836)</c:v>
                </c:pt>
                <c:pt idx="1">
                  <c:v>2014 (B:1,078)</c:v>
                </c:pt>
                <c:pt idx="2">
                  <c:v>2016 (B:951)</c:v>
                </c:pt>
              </c:strCache>
            </c:strRef>
          </c:cat>
          <c:val>
            <c:numRef>
              <c:f>Sheet1!$D$2:$D$4</c:f>
              <c:numCache>
                <c:formatCode>0%</c:formatCode>
                <c:ptCount val="3"/>
                <c:pt idx="0">
                  <c:v>0.4</c:v>
                </c:pt>
                <c:pt idx="1">
                  <c:v>0.38000000000000084</c:v>
                </c:pt>
                <c:pt idx="2">
                  <c:v>0.32000000000000084</c:v>
                </c:pt>
              </c:numCache>
            </c:numRef>
          </c:val>
        </c:ser>
        <c:ser>
          <c:idx val="2"/>
          <c:order val="3"/>
          <c:tx>
            <c:strRef>
              <c:f>Sheet1!$E$1</c:f>
              <c:strCache>
                <c:ptCount val="1"/>
                <c:pt idx="0">
                  <c:v>No difference</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(B:836)</c:v>
                </c:pt>
                <c:pt idx="1">
                  <c:v>2014 (B:1,078)</c:v>
                </c:pt>
                <c:pt idx="2">
                  <c:v>2016 (B:951)</c:v>
                </c:pt>
              </c:strCache>
            </c:strRef>
          </c:cat>
          <c:val>
            <c:numRef>
              <c:f>Sheet1!$E$2:$E$4</c:f>
              <c:numCache>
                <c:formatCode>0%</c:formatCode>
                <c:ptCount val="3"/>
                <c:pt idx="0">
                  <c:v>0.35000000000000031</c:v>
                </c:pt>
                <c:pt idx="1">
                  <c:v>0.31000000000000072</c:v>
                </c:pt>
                <c:pt idx="2">
                  <c:v>0.4</c:v>
                </c:pt>
              </c:numCache>
            </c:numRef>
          </c:val>
        </c:ser>
        <c:ser>
          <c:idx val="3"/>
          <c:order val="4"/>
          <c:tx>
            <c:strRef>
              <c:f>Sheet1!$F$1</c:f>
              <c:strCache>
                <c:ptCount val="1"/>
                <c:pt idx="0">
                  <c:v>A little more</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(B:836)</c:v>
                </c:pt>
                <c:pt idx="1">
                  <c:v>2014 (B:1,078)</c:v>
                </c:pt>
                <c:pt idx="2">
                  <c:v>2016 (B:951)</c:v>
                </c:pt>
              </c:strCache>
            </c:strRef>
          </c:cat>
          <c:val>
            <c:numRef>
              <c:f>Sheet1!$F$2:$F$4</c:f>
              <c:numCache>
                <c:formatCode>0%</c:formatCode>
                <c:ptCount val="3"/>
                <c:pt idx="0">
                  <c:v>8.0000000000000043E-2</c:v>
                </c:pt>
                <c:pt idx="1">
                  <c:v>9.0000000000000024E-2</c:v>
                </c:pt>
                <c:pt idx="2">
                  <c:v>9.0000000000000024E-2</c:v>
                </c:pt>
              </c:numCache>
            </c:numRef>
          </c:val>
        </c:ser>
        <c:ser>
          <c:idx val="5"/>
          <c:order val="5"/>
          <c:tx>
            <c:strRef>
              <c:f>Sheet1!$G$1</c:f>
              <c:strCache>
                <c:ptCount val="1"/>
                <c:pt idx="0">
                  <c:v>A lot more</c:v>
                </c:pt>
              </c:strCache>
            </c:strRef>
          </c:tx>
          <c:spPr>
            <a:solidFill>
              <a:srgbClr val="00B050"/>
            </a:solidFill>
          </c:spPr>
          <c:dLbls>
            <c:delete val="1"/>
          </c:dLbls>
          <c:cat>
            <c:strRef>
              <c:f>Sheet1!$A$2:$A$4</c:f>
              <c:strCache>
                <c:ptCount val="3"/>
                <c:pt idx="0">
                  <c:v>2011 (B:836)</c:v>
                </c:pt>
                <c:pt idx="1">
                  <c:v>2014 (B:1,078)</c:v>
                </c:pt>
                <c:pt idx="2">
                  <c:v>2016 (B:951)</c:v>
                </c:pt>
              </c:strCache>
            </c:strRef>
          </c:cat>
          <c:val>
            <c:numRef>
              <c:f>Sheet1!$G$2:$G$4</c:f>
              <c:numCache>
                <c:formatCode>0%</c:formatCode>
                <c:ptCount val="3"/>
                <c:pt idx="0">
                  <c:v>1.0000000000000005E-2</c:v>
                </c:pt>
                <c:pt idx="1">
                  <c:v>2.0000000000000011E-2</c:v>
                </c:pt>
                <c:pt idx="2">
                  <c:v>1.0000000000000005E-2</c:v>
                </c:pt>
              </c:numCache>
            </c:numRef>
          </c:val>
        </c:ser>
        <c:dLbls>
          <c:showVal val="1"/>
        </c:dLbls>
        <c:overlap val="100"/>
        <c:axId val="111434752"/>
        <c:axId val="111452928"/>
      </c:barChart>
      <c:catAx>
        <c:axId val="111434752"/>
        <c:scaling>
          <c:orientation val="minMax"/>
        </c:scaling>
        <c:axPos val="l"/>
        <c:numFmt formatCode="General" sourceLinked="1"/>
        <c:tickLblPos val="nextTo"/>
        <c:txPr>
          <a:bodyPr rot="0" vert="horz"/>
          <a:lstStyle/>
          <a:p>
            <a:pPr>
              <a:defRPr sz="1400"/>
            </a:pPr>
            <a:endParaRPr lang="en-US"/>
          </a:p>
        </c:txPr>
        <c:crossAx val="111452928"/>
        <c:crosses val="autoZero"/>
        <c:auto val="1"/>
        <c:lblAlgn val="ctr"/>
        <c:lblOffset val="100"/>
        <c:tickLblSkip val="1"/>
        <c:tickMarkSkip val="1"/>
      </c:catAx>
      <c:valAx>
        <c:axId val="111452928"/>
        <c:scaling>
          <c:orientation val="minMax"/>
          <c:max val="1"/>
        </c:scaling>
        <c:delete val="1"/>
        <c:axPos val="b"/>
        <c:numFmt formatCode="0%" sourceLinked="1"/>
        <c:tickLblPos val="none"/>
        <c:crossAx val="111434752"/>
        <c:crosses val="autoZero"/>
        <c:crossBetween val="between"/>
      </c:valAx>
    </c:plotArea>
    <c:legend>
      <c:legendPos val="r"/>
      <c:layout>
        <c:manualLayout>
          <c:xMode val="edge"/>
          <c:yMode val="edge"/>
          <c:x val="5.2917226734732599E-2"/>
          <c:y val="0"/>
          <c:w val="0.81842027230575465"/>
          <c:h val="0.10326008196717411"/>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999198615693554"/>
          <c:y val="0.14677097965685038"/>
          <c:w val="0.65771252078200049"/>
          <c:h val="0.8276444840214785"/>
        </c:manualLayout>
      </c:layout>
      <c:barChart>
        <c:barDir val="bar"/>
        <c:grouping val="percentStacked"/>
        <c:ser>
          <c:idx val="4"/>
          <c:order val="0"/>
          <c:tx>
            <c:strRef>
              <c:f>Sheet1!$B$1</c:f>
              <c:strCache>
                <c:ptCount val="1"/>
                <c:pt idx="0">
                  <c:v>Don't know</c:v>
                </c:pt>
              </c:strCache>
            </c:strRef>
          </c:tx>
          <c:spPr>
            <a:solidFill>
              <a:schemeClr val="bg1">
                <a:lumMod val="85000"/>
              </a:schemeClr>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(B:385)</c:v>
                </c:pt>
                <c:pt idx="1">
                  <c:v>2014 (B:545)</c:v>
                </c:pt>
                <c:pt idx="2">
                  <c:v>2016 (B:495)</c:v>
                </c:pt>
              </c:strCache>
            </c:strRef>
          </c:cat>
          <c:val>
            <c:numRef>
              <c:f>Sheet1!$B$2:$B$4</c:f>
              <c:numCache>
                <c:formatCode>0%</c:formatCode>
                <c:ptCount val="3"/>
                <c:pt idx="0">
                  <c:v>7.0000000000000021E-2</c:v>
                </c:pt>
                <c:pt idx="1">
                  <c:v>9.0000000000000024E-2</c:v>
                </c:pt>
                <c:pt idx="2">
                  <c:v>7.0000000000000021E-2</c:v>
                </c:pt>
              </c:numCache>
            </c:numRef>
          </c:val>
        </c:ser>
        <c:ser>
          <c:idx val="0"/>
          <c:order val="1"/>
          <c:tx>
            <c:strRef>
              <c:f>Sheet1!$C$1</c:f>
              <c:strCache>
                <c:ptCount val="1"/>
                <c:pt idx="0">
                  <c:v>A lot less</c:v>
                </c:pt>
              </c:strCache>
            </c:strRef>
          </c:tx>
          <c:spPr>
            <a:solidFill>
              <a:srgbClr val="FF0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(B:385)</c:v>
                </c:pt>
                <c:pt idx="1">
                  <c:v>2014 (B:545)</c:v>
                </c:pt>
                <c:pt idx="2">
                  <c:v>2016 (B:495)</c:v>
                </c:pt>
              </c:strCache>
            </c:strRef>
          </c:cat>
          <c:val>
            <c:numRef>
              <c:f>Sheet1!$C$2:$C$4</c:f>
              <c:numCache>
                <c:formatCode>0%</c:formatCode>
                <c:ptCount val="3"/>
                <c:pt idx="0">
                  <c:v>0.12000000000000002</c:v>
                </c:pt>
                <c:pt idx="1">
                  <c:v>0.14000000000000001</c:v>
                </c:pt>
                <c:pt idx="2">
                  <c:v>0.13</c:v>
                </c:pt>
              </c:numCache>
            </c:numRef>
          </c:val>
        </c:ser>
        <c:ser>
          <c:idx val="1"/>
          <c:order val="2"/>
          <c:tx>
            <c:strRef>
              <c:f>Sheet1!$D$1</c:f>
              <c:strCache>
                <c:ptCount val="1"/>
                <c:pt idx="0">
                  <c:v>A little less</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(B:385)</c:v>
                </c:pt>
                <c:pt idx="1">
                  <c:v>2014 (B:545)</c:v>
                </c:pt>
                <c:pt idx="2">
                  <c:v>2016 (B:495)</c:v>
                </c:pt>
              </c:strCache>
            </c:strRef>
          </c:cat>
          <c:val>
            <c:numRef>
              <c:f>Sheet1!$D$2:$D$4</c:f>
              <c:numCache>
                <c:formatCode>0%</c:formatCode>
                <c:ptCount val="3"/>
                <c:pt idx="0">
                  <c:v>0.25</c:v>
                </c:pt>
                <c:pt idx="1">
                  <c:v>0.23</c:v>
                </c:pt>
                <c:pt idx="2">
                  <c:v>0.18000000000000024</c:v>
                </c:pt>
              </c:numCache>
            </c:numRef>
          </c:val>
        </c:ser>
        <c:ser>
          <c:idx val="2"/>
          <c:order val="3"/>
          <c:tx>
            <c:strRef>
              <c:f>Sheet1!$E$1</c:f>
              <c:strCache>
                <c:ptCount val="1"/>
                <c:pt idx="0">
                  <c:v>No difference</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(B:385)</c:v>
                </c:pt>
                <c:pt idx="1">
                  <c:v>2014 (B:545)</c:v>
                </c:pt>
                <c:pt idx="2">
                  <c:v>2016 (B:495)</c:v>
                </c:pt>
              </c:strCache>
            </c:strRef>
          </c:cat>
          <c:val>
            <c:numRef>
              <c:f>Sheet1!$E$2:$E$4</c:f>
              <c:numCache>
                <c:formatCode>0%</c:formatCode>
                <c:ptCount val="3"/>
                <c:pt idx="0">
                  <c:v>0.49000000000000032</c:v>
                </c:pt>
                <c:pt idx="1">
                  <c:v>0.43000000000000038</c:v>
                </c:pt>
                <c:pt idx="2">
                  <c:v>0.48000000000000032</c:v>
                </c:pt>
              </c:numCache>
            </c:numRef>
          </c:val>
        </c:ser>
        <c:ser>
          <c:idx val="3"/>
          <c:order val="4"/>
          <c:tx>
            <c:strRef>
              <c:f>Sheet1!$F$1</c:f>
              <c:strCache>
                <c:ptCount val="1"/>
                <c:pt idx="0">
                  <c:v>A little more</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(B:385)</c:v>
                </c:pt>
                <c:pt idx="1">
                  <c:v>2014 (B:545)</c:v>
                </c:pt>
                <c:pt idx="2">
                  <c:v>2016 (B:495)</c:v>
                </c:pt>
              </c:strCache>
            </c:strRef>
          </c:cat>
          <c:val>
            <c:numRef>
              <c:f>Sheet1!$F$2:$F$4</c:f>
              <c:numCache>
                <c:formatCode>0%</c:formatCode>
                <c:ptCount val="3"/>
                <c:pt idx="0">
                  <c:v>0.05</c:v>
                </c:pt>
                <c:pt idx="1">
                  <c:v>8.0000000000000043E-2</c:v>
                </c:pt>
                <c:pt idx="2">
                  <c:v>0.1</c:v>
                </c:pt>
              </c:numCache>
            </c:numRef>
          </c:val>
        </c:ser>
        <c:ser>
          <c:idx val="5"/>
          <c:order val="5"/>
          <c:tx>
            <c:strRef>
              <c:f>Sheet1!$G$1</c:f>
              <c:strCache>
                <c:ptCount val="1"/>
                <c:pt idx="0">
                  <c:v>A lot more</c:v>
                </c:pt>
              </c:strCache>
            </c:strRef>
          </c:tx>
          <c:spPr>
            <a:solidFill>
              <a:srgbClr val="00B050"/>
            </a:solidFill>
          </c:spPr>
          <c:dLbls>
            <c:delete val="1"/>
          </c:dLbls>
          <c:cat>
            <c:strRef>
              <c:f>Sheet1!$A$2:$A$4</c:f>
              <c:strCache>
                <c:ptCount val="3"/>
                <c:pt idx="0">
                  <c:v>2011 (B:385)</c:v>
                </c:pt>
                <c:pt idx="1">
                  <c:v>2014 (B:545)</c:v>
                </c:pt>
                <c:pt idx="2">
                  <c:v>2016 (B:495)</c:v>
                </c:pt>
              </c:strCache>
            </c:strRef>
          </c:cat>
          <c:val>
            <c:numRef>
              <c:f>Sheet1!$G$2:$G$4</c:f>
              <c:numCache>
                <c:formatCode>0%</c:formatCode>
                <c:ptCount val="3"/>
                <c:pt idx="0">
                  <c:v>2.0000000000000011E-2</c:v>
                </c:pt>
                <c:pt idx="1">
                  <c:v>2.0000000000000011E-2</c:v>
                </c:pt>
                <c:pt idx="2">
                  <c:v>4.0000000000000022E-2</c:v>
                </c:pt>
              </c:numCache>
            </c:numRef>
          </c:val>
        </c:ser>
        <c:dLbls>
          <c:showVal val="1"/>
        </c:dLbls>
        <c:overlap val="100"/>
        <c:axId val="111523712"/>
        <c:axId val="111525248"/>
      </c:barChart>
      <c:catAx>
        <c:axId val="111523712"/>
        <c:scaling>
          <c:orientation val="minMax"/>
        </c:scaling>
        <c:axPos val="l"/>
        <c:numFmt formatCode="General" sourceLinked="1"/>
        <c:tickLblPos val="nextTo"/>
        <c:txPr>
          <a:bodyPr rot="0" vert="horz"/>
          <a:lstStyle/>
          <a:p>
            <a:pPr>
              <a:defRPr sz="1400"/>
            </a:pPr>
            <a:endParaRPr lang="en-US"/>
          </a:p>
        </c:txPr>
        <c:crossAx val="111525248"/>
        <c:crosses val="autoZero"/>
        <c:auto val="1"/>
        <c:lblAlgn val="ctr"/>
        <c:lblOffset val="100"/>
        <c:tickLblSkip val="1"/>
        <c:tickMarkSkip val="1"/>
      </c:catAx>
      <c:valAx>
        <c:axId val="111525248"/>
        <c:scaling>
          <c:orientation val="minMax"/>
          <c:max val="1"/>
        </c:scaling>
        <c:delete val="1"/>
        <c:axPos val="b"/>
        <c:numFmt formatCode="0%" sourceLinked="1"/>
        <c:tickLblPos val="none"/>
        <c:crossAx val="111523712"/>
        <c:crosses val="autoZero"/>
        <c:crossBetween val="between"/>
      </c:valAx>
    </c:plotArea>
    <c:legend>
      <c:legendPos val="r"/>
      <c:layout>
        <c:manualLayout>
          <c:xMode val="edge"/>
          <c:yMode val="edge"/>
          <c:x val="6.75737374452271E-2"/>
          <c:y val="4.9616998193950004E-2"/>
          <c:w val="0.80671458723140566"/>
          <c:h val="8.2817049095946504E-2"/>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2263419171399539"/>
          <c:w val="0.71214668304409978"/>
          <c:h val="0.37884205149776251"/>
        </c:manualLayout>
      </c:layout>
      <c:barChart>
        <c:barDir val="bar"/>
        <c:grouping val="percentStacked"/>
        <c:ser>
          <c:idx val="4"/>
          <c:order val="0"/>
          <c:tx>
            <c:strRef>
              <c:f>Sheet1!$B$1</c:f>
              <c:strCache>
                <c:ptCount val="1"/>
                <c:pt idx="0">
                  <c:v>Don't know</c:v>
                </c:pt>
              </c:strCache>
            </c:strRef>
          </c:tx>
          <c:spPr>
            <a:solidFill>
              <a:schemeClr val="bg1">
                <a:lumMod val="85000"/>
              </a:schemeClr>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Sheet1!$A$2:$A$2</c:f>
              <c:strCache>
                <c:ptCount val="1"/>
                <c:pt idx="0">
                  <c:v>2016 (B:1,215)</c:v>
                </c:pt>
              </c:strCache>
            </c:strRef>
          </c:cat>
          <c:val>
            <c:numRef>
              <c:f>Sheet1!$B$2:$B$2</c:f>
              <c:numCache>
                <c:formatCode>0%</c:formatCode>
                <c:ptCount val="1"/>
                <c:pt idx="0">
                  <c:v>0.16</c:v>
                </c:pt>
              </c:numCache>
            </c:numRef>
          </c:val>
        </c:ser>
        <c:ser>
          <c:idx val="0"/>
          <c:order val="1"/>
          <c:tx>
            <c:strRef>
              <c:f>Sheet1!$C$1</c:f>
              <c:strCache>
                <c:ptCount val="1"/>
                <c:pt idx="0">
                  <c:v>A lot less</c:v>
                </c:pt>
              </c:strCache>
            </c:strRef>
          </c:tx>
          <c:spPr>
            <a:solidFill>
              <a:srgbClr val="FF0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Sheet1!$A$2:$A$2</c:f>
              <c:strCache>
                <c:ptCount val="1"/>
                <c:pt idx="0">
                  <c:v>2016 (B:1,215)</c:v>
                </c:pt>
              </c:strCache>
            </c:strRef>
          </c:cat>
          <c:val>
            <c:numRef>
              <c:f>Sheet1!$C$2:$C$2</c:f>
              <c:numCache>
                <c:formatCode>0%</c:formatCode>
                <c:ptCount val="1"/>
                <c:pt idx="0">
                  <c:v>7.0000000000000021E-2</c:v>
                </c:pt>
              </c:numCache>
            </c:numRef>
          </c:val>
        </c:ser>
        <c:ser>
          <c:idx val="1"/>
          <c:order val="2"/>
          <c:tx>
            <c:strRef>
              <c:f>Sheet1!$D$1</c:f>
              <c:strCache>
                <c:ptCount val="1"/>
                <c:pt idx="0">
                  <c:v>A little less</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Sheet1!$A$2:$A$2</c:f>
              <c:strCache>
                <c:ptCount val="1"/>
                <c:pt idx="0">
                  <c:v>2016 (B:1,215)</c:v>
                </c:pt>
              </c:strCache>
            </c:strRef>
          </c:cat>
          <c:val>
            <c:numRef>
              <c:f>Sheet1!$D$2:$D$2</c:f>
              <c:numCache>
                <c:formatCode>0%</c:formatCode>
                <c:ptCount val="1"/>
                <c:pt idx="0">
                  <c:v>0.25</c:v>
                </c:pt>
              </c:numCache>
            </c:numRef>
          </c:val>
        </c:ser>
        <c:ser>
          <c:idx val="2"/>
          <c:order val="3"/>
          <c:tx>
            <c:strRef>
              <c:f>Sheet1!$E$1</c:f>
              <c:strCache>
                <c:ptCount val="1"/>
                <c:pt idx="0">
                  <c:v>No difference</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Sheet1!$A$2:$A$2</c:f>
              <c:strCache>
                <c:ptCount val="1"/>
                <c:pt idx="0">
                  <c:v>2016 (B:1,215)</c:v>
                </c:pt>
              </c:strCache>
            </c:strRef>
          </c:cat>
          <c:val>
            <c:numRef>
              <c:f>Sheet1!$E$2:$E$2</c:f>
              <c:numCache>
                <c:formatCode>0%</c:formatCode>
                <c:ptCount val="1"/>
                <c:pt idx="0">
                  <c:v>0.44</c:v>
                </c:pt>
              </c:numCache>
            </c:numRef>
          </c:val>
        </c:ser>
        <c:ser>
          <c:idx val="3"/>
          <c:order val="4"/>
          <c:tx>
            <c:strRef>
              <c:f>Sheet1!$F$1</c:f>
              <c:strCache>
                <c:ptCount val="1"/>
                <c:pt idx="0">
                  <c:v>A little more</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Sheet1!$A$2:$A$2</c:f>
              <c:strCache>
                <c:ptCount val="1"/>
                <c:pt idx="0">
                  <c:v>2016 (B:1,215)</c:v>
                </c:pt>
              </c:strCache>
            </c:strRef>
          </c:cat>
          <c:val>
            <c:numRef>
              <c:f>Sheet1!$F$2:$F$2</c:f>
              <c:numCache>
                <c:formatCode>0%</c:formatCode>
                <c:ptCount val="1"/>
                <c:pt idx="0">
                  <c:v>0.05</c:v>
                </c:pt>
              </c:numCache>
            </c:numRef>
          </c:val>
        </c:ser>
        <c:ser>
          <c:idx val="5"/>
          <c:order val="5"/>
          <c:tx>
            <c:strRef>
              <c:f>Sheet1!$G$1</c:f>
              <c:strCache>
                <c:ptCount val="1"/>
                <c:pt idx="0">
                  <c:v>A lot more</c:v>
                </c:pt>
              </c:strCache>
            </c:strRef>
          </c:tx>
          <c:spPr>
            <a:solidFill>
              <a:srgbClr val="00B050"/>
            </a:solidFill>
          </c:spPr>
          <c:dLbls>
            <c:delete val="1"/>
          </c:dLbls>
          <c:cat>
            <c:strRef>
              <c:f>Sheet1!$A$2:$A$2</c:f>
              <c:strCache>
                <c:ptCount val="1"/>
                <c:pt idx="0">
                  <c:v>2016 (B:1,215)</c:v>
                </c:pt>
              </c:strCache>
            </c:strRef>
          </c:cat>
          <c:val>
            <c:numRef>
              <c:f>Sheet1!$G$2:$G$2</c:f>
              <c:numCache>
                <c:formatCode>0%</c:formatCode>
                <c:ptCount val="1"/>
                <c:pt idx="0">
                  <c:v>3.0000000000000002E-2</c:v>
                </c:pt>
              </c:numCache>
            </c:numRef>
          </c:val>
        </c:ser>
        <c:dLbls>
          <c:showVal val="1"/>
        </c:dLbls>
        <c:overlap val="100"/>
        <c:axId val="111732992"/>
        <c:axId val="111755264"/>
      </c:barChart>
      <c:catAx>
        <c:axId val="111732992"/>
        <c:scaling>
          <c:orientation val="minMax"/>
        </c:scaling>
        <c:axPos val="l"/>
        <c:numFmt formatCode="General" sourceLinked="1"/>
        <c:tickLblPos val="nextTo"/>
        <c:txPr>
          <a:bodyPr rot="0" vert="horz"/>
          <a:lstStyle/>
          <a:p>
            <a:pPr>
              <a:defRPr sz="1400"/>
            </a:pPr>
            <a:endParaRPr lang="en-US"/>
          </a:p>
        </c:txPr>
        <c:crossAx val="111755264"/>
        <c:crosses val="autoZero"/>
        <c:auto val="1"/>
        <c:lblAlgn val="ctr"/>
        <c:lblOffset val="100"/>
        <c:tickLblSkip val="1"/>
        <c:tickMarkSkip val="1"/>
      </c:catAx>
      <c:valAx>
        <c:axId val="111755264"/>
        <c:scaling>
          <c:orientation val="minMax"/>
          <c:max val="1"/>
        </c:scaling>
        <c:delete val="1"/>
        <c:axPos val="b"/>
        <c:numFmt formatCode="0%" sourceLinked="1"/>
        <c:tickLblPos val="none"/>
        <c:crossAx val="111732992"/>
        <c:crosses val="autoZero"/>
        <c:crossBetween val="between"/>
      </c:valAx>
    </c:plotArea>
    <c:legend>
      <c:legendPos val="r"/>
      <c:layout>
        <c:manualLayout>
          <c:xMode val="edge"/>
          <c:yMode val="edge"/>
          <c:x val="4.2887500319837894E-2"/>
          <c:y val="0"/>
          <c:w val="0.85965825338252233"/>
          <c:h val="0.11286056029111002"/>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375"/>
          <c:w val="0.65736330222567863"/>
          <c:h val="0.82216242921283156"/>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Sheet1!$B$2:$B$4</c:f>
              <c:numCache>
                <c:formatCode>0%</c:formatCode>
                <c:ptCount val="3"/>
                <c:pt idx="0">
                  <c:v>9.0000000000000024E-2</c:v>
                </c:pt>
                <c:pt idx="1">
                  <c:v>6.0000000000000032E-2</c:v>
                </c:pt>
                <c:pt idx="2">
                  <c:v>0.05</c:v>
                </c:pt>
              </c:numCache>
            </c:numRef>
          </c:val>
        </c:ser>
        <c:ser>
          <c:idx val="0"/>
          <c:order val="1"/>
          <c:tx>
            <c:strRef>
              <c:f>Sheet1!$C$1</c:f>
              <c:strCache>
                <c:ptCount val="1"/>
                <c:pt idx="0">
                  <c:v>Disagree strongly</c:v>
                </c:pt>
              </c:strCache>
            </c:strRef>
          </c:tx>
          <c:spPr>
            <a:solidFill>
              <a:srgbClr val="FF0000"/>
            </a:solidFill>
          </c:spPr>
          <c:dLbls>
            <c:delete val="1"/>
          </c:dLbls>
          <c:cat>
            <c:strRef>
              <c:f>Sheet1!$A$2:$A$4</c:f>
              <c:strCache>
                <c:ptCount val="3"/>
                <c:pt idx="0">
                  <c:v>2011 (B:1,139)</c:v>
                </c:pt>
                <c:pt idx="1">
                  <c:v>2014 (B:1,370)</c:v>
                </c:pt>
                <c:pt idx="2">
                  <c:v>2016 (B:1,215)</c:v>
                </c:pt>
              </c:strCache>
            </c:strRef>
          </c:cat>
          <c:val>
            <c:numRef>
              <c:f>Sheet1!$C$2:$C$4</c:f>
              <c:numCache>
                <c:formatCode>0%</c:formatCode>
                <c:ptCount val="3"/>
                <c:pt idx="0">
                  <c:v>1.0000000000000005E-2</c:v>
                </c:pt>
                <c:pt idx="1">
                  <c:v>1.0000000000000005E-2</c:v>
                </c:pt>
                <c:pt idx="2">
                  <c:v>1.0000000000000005E-2</c:v>
                </c:pt>
              </c:numCache>
            </c:numRef>
          </c:val>
        </c:ser>
        <c:ser>
          <c:idx val="1"/>
          <c:order val="2"/>
          <c:tx>
            <c:strRef>
              <c:f>Sheet1!$D$1</c:f>
              <c:strCache>
                <c:ptCount val="1"/>
                <c:pt idx="0">
                  <c:v>Disagree slightly</c:v>
                </c:pt>
              </c:strCache>
            </c:strRef>
          </c:tx>
          <c:spPr>
            <a:solidFill>
              <a:srgbClr val="FFC000"/>
            </a:solidFill>
          </c:spPr>
          <c:dLbls>
            <c:delete val="1"/>
          </c:dLbls>
          <c:cat>
            <c:strRef>
              <c:f>Sheet1!$A$2:$A$4</c:f>
              <c:strCache>
                <c:ptCount val="3"/>
                <c:pt idx="0">
                  <c:v>2011 (B:1,139)</c:v>
                </c:pt>
                <c:pt idx="1">
                  <c:v>2014 (B:1,370)</c:v>
                </c:pt>
                <c:pt idx="2">
                  <c:v>2016 (B:1,215)</c:v>
                </c:pt>
              </c:strCache>
            </c:strRef>
          </c:cat>
          <c:val>
            <c:numRef>
              <c:f>Sheet1!$D$2:$D$4</c:f>
              <c:numCache>
                <c:formatCode>0%</c:formatCode>
                <c:ptCount val="3"/>
                <c:pt idx="0">
                  <c:v>1.0000000000000005E-2</c:v>
                </c:pt>
                <c:pt idx="1">
                  <c:v>1.0000000000000005E-2</c:v>
                </c:pt>
                <c:pt idx="2">
                  <c:v>1.0000000000000005E-2</c:v>
                </c:pt>
              </c:numCache>
            </c:numRef>
          </c:val>
        </c:ser>
        <c:ser>
          <c:idx val="2"/>
          <c:order val="3"/>
          <c:tx>
            <c:strRef>
              <c:f>Sheet1!$E$1</c:f>
              <c:strCache>
                <c:ptCount val="1"/>
                <c:pt idx="0">
                  <c:v>Agree slightly</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Sheet1!$E$2:$E$4</c:f>
              <c:numCache>
                <c:formatCode>0%</c:formatCode>
                <c:ptCount val="3"/>
                <c:pt idx="0">
                  <c:v>0.25</c:v>
                </c:pt>
                <c:pt idx="1">
                  <c:v>0.25</c:v>
                </c:pt>
                <c:pt idx="2">
                  <c:v>0.18000000000000024</c:v>
                </c:pt>
              </c:numCache>
            </c:numRef>
          </c:val>
        </c:ser>
        <c:ser>
          <c:idx val="3"/>
          <c:order val="4"/>
          <c:tx>
            <c:strRef>
              <c:f>Sheet1!$F$1</c:f>
              <c:strCache>
                <c:ptCount val="1"/>
                <c:pt idx="0">
                  <c:v>Agree strongly</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Sheet1!$F$2:$F$4</c:f>
              <c:numCache>
                <c:formatCode>0%</c:formatCode>
                <c:ptCount val="3"/>
                <c:pt idx="0">
                  <c:v>0.63000000000000145</c:v>
                </c:pt>
                <c:pt idx="1">
                  <c:v>0.67000000000000182</c:v>
                </c:pt>
                <c:pt idx="2">
                  <c:v>0.74000000000000132</c:v>
                </c:pt>
              </c:numCache>
            </c:numRef>
          </c:val>
        </c:ser>
        <c:dLbls>
          <c:showVal val="1"/>
        </c:dLbls>
        <c:overlap val="100"/>
        <c:axId val="111943040"/>
        <c:axId val="111948928"/>
      </c:barChart>
      <c:catAx>
        <c:axId val="111943040"/>
        <c:scaling>
          <c:orientation val="minMax"/>
        </c:scaling>
        <c:axPos val="l"/>
        <c:numFmt formatCode="General" sourceLinked="1"/>
        <c:tickLblPos val="nextTo"/>
        <c:txPr>
          <a:bodyPr rot="0" vert="horz"/>
          <a:lstStyle/>
          <a:p>
            <a:pPr>
              <a:defRPr sz="1400"/>
            </a:pPr>
            <a:endParaRPr lang="en-US"/>
          </a:p>
        </c:txPr>
        <c:crossAx val="111948928"/>
        <c:crosses val="autoZero"/>
        <c:auto val="1"/>
        <c:lblAlgn val="ctr"/>
        <c:lblOffset val="100"/>
        <c:tickLblSkip val="1"/>
        <c:tickMarkSkip val="1"/>
      </c:catAx>
      <c:valAx>
        <c:axId val="111948928"/>
        <c:scaling>
          <c:orientation val="minMax"/>
          <c:max val="1"/>
        </c:scaling>
        <c:delete val="1"/>
        <c:axPos val="b"/>
        <c:numFmt formatCode="0%" sourceLinked="1"/>
        <c:tickLblPos val="none"/>
        <c:crossAx val="111943040"/>
        <c:crosses val="autoZero"/>
        <c:crossBetween val="between"/>
      </c:valAx>
    </c:plotArea>
    <c:legend>
      <c:legendPos val="r"/>
      <c:layout>
        <c:manualLayout>
          <c:xMode val="edge"/>
          <c:yMode val="edge"/>
          <c:x val="8.7738095823093748E-3"/>
          <c:y val="1.7739798458607501E-3"/>
          <c:w val="0.82367537866163065"/>
          <c:h val="0.16952734436500991"/>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397"/>
          <c:w val="0.65589355812317496"/>
          <c:h val="0.82216242921283156"/>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Sheet1!$B$2:$B$4</c:f>
              <c:numCache>
                <c:formatCode>0%</c:formatCode>
                <c:ptCount val="3"/>
                <c:pt idx="0">
                  <c:v>4.0000000000000022E-2</c:v>
                </c:pt>
                <c:pt idx="1">
                  <c:v>3.0000000000000002E-2</c:v>
                </c:pt>
                <c:pt idx="2">
                  <c:v>2.0000000000000011E-2</c:v>
                </c:pt>
              </c:numCache>
            </c:numRef>
          </c:val>
        </c:ser>
        <c:ser>
          <c:idx val="0"/>
          <c:order val="1"/>
          <c:tx>
            <c:strRef>
              <c:f>Sheet1!$C$1</c:f>
              <c:strCache>
                <c:ptCount val="1"/>
                <c:pt idx="0">
                  <c:v>Disagree strongly</c:v>
                </c:pt>
              </c:strCache>
            </c:strRef>
          </c:tx>
          <c:spPr>
            <a:solidFill>
              <a:srgbClr val="FF0000"/>
            </a:solidFill>
          </c:spPr>
          <c:dLbls>
            <c:delete val="1"/>
          </c:dLbls>
          <c:cat>
            <c:strRef>
              <c:f>Sheet1!$A$2:$A$4</c:f>
              <c:strCache>
                <c:ptCount val="3"/>
                <c:pt idx="0">
                  <c:v>2011 (B:1,139)</c:v>
                </c:pt>
                <c:pt idx="1">
                  <c:v>2014 (B:1,370)</c:v>
                </c:pt>
                <c:pt idx="2">
                  <c:v>2016 (B:1,215)</c:v>
                </c:pt>
              </c:strCache>
            </c:strRef>
          </c:cat>
          <c:val>
            <c:numRef>
              <c:f>Sheet1!$C$2:$C$4</c:f>
              <c:numCache>
                <c:formatCode>0%</c:formatCode>
                <c:ptCount val="3"/>
                <c:pt idx="0">
                  <c:v>2.0000000000000011E-2</c:v>
                </c:pt>
                <c:pt idx="1">
                  <c:v>2.0000000000000011E-2</c:v>
                </c:pt>
                <c:pt idx="2">
                  <c:v>1.0000000000000005E-2</c:v>
                </c:pt>
              </c:numCache>
            </c:numRef>
          </c:val>
        </c:ser>
        <c:ser>
          <c:idx val="1"/>
          <c:order val="2"/>
          <c:tx>
            <c:strRef>
              <c:f>Sheet1!$D$1</c:f>
              <c:strCache>
                <c:ptCount val="1"/>
                <c:pt idx="0">
                  <c:v>Disagree slightly</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Sheet1!$D$2:$D$4</c:f>
              <c:numCache>
                <c:formatCode>0%</c:formatCode>
                <c:ptCount val="3"/>
                <c:pt idx="0">
                  <c:v>0.05</c:v>
                </c:pt>
                <c:pt idx="1">
                  <c:v>3.0000000000000002E-2</c:v>
                </c:pt>
                <c:pt idx="2">
                  <c:v>3.0000000000000002E-2</c:v>
                </c:pt>
              </c:numCache>
            </c:numRef>
          </c:val>
        </c:ser>
        <c:ser>
          <c:idx val="2"/>
          <c:order val="3"/>
          <c:tx>
            <c:strRef>
              <c:f>Sheet1!$E$1</c:f>
              <c:strCache>
                <c:ptCount val="1"/>
                <c:pt idx="0">
                  <c:v>Agree slightly</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Sheet1!$E$2:$E$4</c:f>
              <c:numCache>
                <c:formatCode>0%</c:formatCode>
                <c:ptCount val="3"/>
                <c:pt idx="0">
                  <c:v>0.34</c:v>
                </c:pt>
                <c:pt idx="1">
                  <c:v>0.32000000000000073</c:v>
                </c:pt>
                <c:pt idx="2">
                  <c:v>0.25</c:v>
                </c:pt>
              </c:numCache>
            </c:numRef>
          </c:val>
        </c:ser>
        <c:ser>
          <c:idx val="3"/>
          <c:order val="4"/>
          <c:tx>
            <c:strRef>
              <c:f>Sheet1!$F$1</c:f>
              <c:strCache>
                <c:ptCount val="1"/>
                <c:pt idx="0">
                  <c:v>Agree strongly</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Sheet1!$F$2:$F$4</c:f>
              <c:numCache>
                <c:formatCode>0%</c:formatCode>
                <c:ptCount val="3"/>
                <c:pt idx="0">
                  <c:v>0.55000000000000004</c:v>
                </c:pt>
                <c:pt idx="1">
                  <c:v>0.60000000000000064</c:v>
                </c:pt>
                <c:pt idx="2">
                  <c:v>0.69000000000000061</c:v>
                </c:pt>
              </c:numCache>
            </c:numRef>
          </c:val>
        </c:ser>
        <c:dLbls>
          <c:showVal val="1"/>
        </c:dLbls>
        <c:overlap val="100"/>
        <c:axId val="112022656"/>
        <c:axId val="112024192"/>
      </c:barChart>
      <c:catAx>
        <c:axId val="112022656"/>
        <c:scaling>
          <c:orientation val="minMax"/>
        </c:scaling>
        <c:axPos val="l"/>
        <c:numFmt formatCode="General" sourceLinked="1"/>
        <c:tickLblPos val="nextTo"/>
        <c:txPr>
          <a:bodyPr rot="0" vert="horz"/>
          <a:lstStyle/>
          <a:p>
            <a:pPr>
              <a:defRPr sz="1400"/>
            </a:pPr>
            <a:endParaRPr lang="en-US"/>
          </a:p>
        </c:txPr>
        <c:crossAx val="112024192"/>
        <c:crosses val="autoZero"/>
        <c:auto val="1"/>
        <c:lblAlgn val="ctr"/>
        <c:lblOffset val="100"/>
        <c:tickLblSkip val="1"/>
        <c:tickMarkSkip val="1"/>
      </c:catAx>
      <c:valAx>
        <c:axId val="112024192"/>
        <c:scaling>
          <c:orientation val="minMax"/>
          <c:max val="1"/>
        </c:scaling>
        <c:delete val="1"/>
        <c:axPos val="b"/>
        <c:numFmt formatCode="0%" sourceLinked="1"/>
        <c:tickLblPos val="none"/>
        <c:crossAx val="112022656"/>
        <c:crosses val="autoZero"/>
        <c:crossBetween val="between"/>
      </c:valAx>
    </c:plotArea>
    <c:legend>
      <c:legendPos val="r"/>
      <c:layout>
        <c:manualLayout>
          <c:xMode val="edge"/>
          <c:yMode val="edge"/>
          <c:x val="7.1521095237118163E-3"/>
          <c:y val="1.7738837573855735E-3"/>
          <c:w val="0.82808461096915165"/>
          <c:h val="0.16952734436500991"/>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392"/>
          <c:w val="0.65736334187829337"/>
          <c:h val="0.82216242921283156"/>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Sheet1!$B$2:$B$4</c:f>
              <c:numCache>
                <c:formatCode>0%</c:formatCode>
                <c:ptCount val="3"/>
                <c:pt idx="0">
                  <c:v>0.16</c:v>
                </c:pt>
                <c:pt idx="1">
                  <c:v>0.17</c:v>
                </c:pt>
                <c:pt idx="2">
                  <c:v>0.15000000000000024</c:v>
                </c:pt>
              </c:numCache>
            </c:numRef>
          </c:val>
        </c:ser>
        <c:ser>
          <c:idx val="0"/>
          <c:order val="1"/>
          <c:tx>
            <c:strRef>
              <c:f>Sheet1!$C$1</c:f>
              <c:strCache>
                <c:ptCount val="1"/>
                <c:pt idx="0">
                  <c:v>Disagree strongly</c:v>
                </c:pt>
              </c:strCache>
            </c:strRef>
          </c:tx>
          <c:spPr>
            <a:solidFill>
              <a:srgbClr val="FF0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Sheet1!$C$2:$C$4</c:f>
              <c:numCache>
                <c:formatCode>0%</c:formatCode>
                <c:ptCount val="3"/>
                <c:pt idx="0">
                  <c:v>7.0000000000000021E-2</c:v>
                </c:pt>
                <c:pt idx="1">
                  <c:v>4.0000000000000022E-2</c:v>
                </c:pt>
                <c:pt idx="2">
                  <c:v>4.0000000000000022E-2</c:v>
                </c:pt>
              </c:numCache>
            </c:numRef>
          </c:val>
        </c:ser>
        <c:ser>
          <c:idx val="1"/>
          <c:order val="2"/>
          <c:tx>
            <c:strRef>
              <c:f>Sheet1!$D$1</c:f>
              <c:strCache>
                <c:ptCount val="1"/>
                <c:pt idx="0">
                  <c:v>Disagree slightly</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Sheet1!$D$2:$D$4</c:f>
              <c:numCache>
                <c:formatCode>0%</c:formatCode>
                <c:ptCount val="3"/>
                <c:pt idx="0">
                  <c:v>0.16</c:v>
                </c:pt>
                <c:pt idx="1">
                  <c:v>0.12000000000000002</c:v>
                </c:pt>
                <c:pt idx="2">
                  <c:v>9.0000000000000024E-2</c:v>
                </c:pt>
              </c:numCache>
            </c:numRef>
          </c:val>
        </c:ser>
        <c:ser>
          <c:idx val="2"/>
          <c:order val="3"/>
          <c:tx>
            <c:strRef>
              <c:f>Sheet1!$E$1</c:f>
              <c:strCache>
                <c:ptCount val="1"/>
                <c:pt idx="0">
                  <c:v>Agree slightly</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Sheet1!$E$2:$E$4</c:f>
              <c:numCache>
                <c:formatCode>0%</c:formatCode>
                <c:ptCount val="3"/>
                <c:pt idx="0">
                  <c:v>0.38000000000000084</c:v>
                </c:pt>
                <c:pt idx="1">
                  <c:v>0.4</c:v>
                </c:pt>
                <c:pt idx="2">
                  <c:v>0.38000000000000084</c:v>
                </c:pt>
              </c:numCache>
            </c:numRef>
          </c:val>
        </c:ser>
        <c:ser>
          <c:idx val="3"/>
          <c:order val="4"/>
          <c:tx>
            <c:strRef>
              <c:f>Sheet1!$F$1</c:f>
              <c:strCache>
                <c:ptCount val="1"/>
                <c:pt idx="0">
                  <c:v>Agree strongly</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Sheet1!$F$2:$F$4</c:f>
              <c:numCache>
                <c:formatCode>0%</c:formatCode>
                <c:ptCount val="3"/>
                <c:pt idx="0">
                  <c:v>0.23</c:v>
                </c:pt>
                <c:pt idx="1">
                  <c:v>0.26</c:v>
                </c:pt>
                <c:pt idx="2">
                  <c:v>0.34</c:v>
                </c:pt>
              </c:numCache>
            </c:numRef>
          </c:val>
        </c:ser>
        <c:dLbls>
          <c:showVal val="1"/>
        </c:dLbls>
        <c:overlap val="100"/>
        <c:axId val="112152960"/>
        <c:axId val="112154496"/>
      </c:barChart>
      <c:catAx>
        <c:axId val="112152960"/>
        <c:scaling>
          <c:orientation val="minMax"/>
        </c:scaling>
        <c:axPos val="l"/>
        <c:numFmt formatCode="General" sourceLinked="1"/>
        <c:tickLblPos val="nextTo"/>
        <c:txPr>
          <a:bodyPr rot="0" vert="horz"/>
          <a:lstStyle/>
          <a:p>
            <a:pPr>
              <a:defRPr sz="1400"/>
            </a:pPr>
            <a:endParaRPr lang="en-US"/>
          </a:p>
        </c:txPr>
        <c:crossAx val="112154496"/>
        <c:crosses val="autoZero"/>
        <c:auto val="1"/>
        <c:lblAlgn val="ctr"/>
        <c:lblOffset val="100"/>
        <c:tickLblSkip val="1"/>
        <c:tickMarkSkip val="1"/>
      </c:catAx>
      <c:valAx>
        <c:axId val="112154496"/>
        <c:scaling>
          <c:orientation val="minMax"/>
          <c:max val="1"/>
        </c:scaling>
        <c:delete val="1"/>
        <c:axPos val="b"/>
        <c:numFmt formatCode="0%" sourceLinked="1"/>
        <c:tickLblPos val="none"/>
        <c:crossAx val="112152960"/>
        <c:crosses val="autoZero"/>
        <c:crossBetween val="between"/>
      </c:valAx>
    </c:plotArea>
    <c:legend>
      <c:legendPos val="r"/>
      <c:layout>
        <c:manualLayout>
          <c:xMode val="edge"/>
          <c:yMode val="edge"/>
          <c:x val="8.7738095823093748E-3"/>
          <c:y val="1.7739798458607501E-3"/>
          <c:w val="0.83249386266180436"/>
          <c:h val="0.16952734436500991"/>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414"/>
          <c:w val="0.65589355812317529"/>
          <c:h val="0.82216242921283156"/>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Sheet1!$B$2:$B$4</c:f>
              <c:numCache>
                <c:formatCode>0%</c:formatCode>
                <c:ptCount val="3"/>
                <c:pt idx="0">
                  <c:v>0.41000000000000031</c:v>
                </c:pt>
                <c:pt idx="1">
                  <c:v>0.39000000000000085</c:v>
                </c:pt>
                <c:pt idx="2">
                  <c:v>0.39000000000000085</c:v>
                </c:pt>
              </c:numCache>
            </c:numRef>
          </c:val>
        </c:ser>
        <c:ser>
          <c:idx val="0"/>
          <c:order val="1"/>
          <c:tx>
            <c:strRef>
              <c:f>Sheet1!$C$1</c:f>
              <c:strCache>
                <c:ptCount val="1"/>
                <c:pt idx="0">
                  <c:v>Disagree strongly</c:v>
                </c:pt>
              </c:strCache>
            </c:strRef>
          </c:tx>
          <c:spPr>
            <a:solidFill>
              <a:srgbClr val="FF0000"/>
            </a:solidFill>
          </c:spPr>
          <c:dLbls>
            <c:dLbl>
              <c:idx val="1"/>
              <c:delete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Sheet1!$C$2:$C$4</c:f>
              <c:numCache>
                <c:formatCode>0%</c:formatCode>
                <c:ptCount val="3"/>
                <c:pt idx="0">
                  <c:v>3.0000000000000002E-2</c:v>
                </c:pt>
                <c:pt idx="1">
                  <c:v>2.0000000000000011E-2</c:v>
                </c:pt>
                <c:pt idx="2">
                  <c:v>2.0000000000000011E-2</c:v>
                </c:pt>
              </c:numCache>
            </c:numRef>
          </c:val>
        </c:ser>
        <c:ser>
          <c:idx val="1"/>
          <c:order val="2"/>
          <c:tx>
            <c:strRef>
              <c:f>Sheet1!$D$1</c:f>
              <c:strCache>
                <c:ptCount val="1"/>
                <c:pt idx="0">
                  <c:v>Disagree slightly</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Sheet1!$D$2:$D$4</c:f>
              <c:numCache>
                <c:formatCode>0%</c:formatCode>
                <c:ptCount val="3"/>
                <c:pt idx="0">
                  <c:v>8.0000000000000043E-2</c:v>
                </c:pt>
                <c:pt idx="1">
                  <c:v>6.0000000000000032E-2</c:v>
                </c:pt>
                <c:pt idx="2">
                  <c:v>0.05</c:v>
                </c:pt>
              </c:numCache>
            </c:numRef>
          </c:val>
        </c:ser>
        <c:ser>
          <c:idx val="2"/>
          <c:order val="3"/>
          <c:tx>
            <c:strRef>
              <c:f>Sheet1!$E$1</c:f>
              <c:strCache>
                <c:ptCount val="1"/>
                <c:pt idx="0">
                  <c:v>Agree slightly</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Sheet1!$E$2:$E$4</c:f>
              <c:numCache>
                <c:formatCode>0%</c:formatCode>
                <c:ptCount val="3"/>
                <c:pt idx="0">
                  <c:v>0.31000000000000072</c:v>
                </c:pt>
                <c:pt idx="1">
                  <c:v>0.36000000000000032</c:v>
                </c:pt>
                <c:pt idx="2">
                  <c:v>0.32000000000000084</c:v>
                </c:pt>
              </c:numCache>
            </c:numRef>
          </c:val>
        </c:ser>
        <c:ser>
          <c:idx val="3"/>
          <c:order val="4"/>
          <c:tx>
            <c:strRef>
              <c:f>Sheet1!$F$1</c:f>
              <c:strCache>
                <c:ptCount val="1"/>
                <c:pt idx="0">
                  <c:v>Agree strongly</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Sheet1!$F$2:$F$4</c:f>
              <c:numCache>
                <c:formatCode>0%</c:formatCode>
                <c:ptCount val="3"/>
                <c:pt idx="0">
                  <c:v>0.17</c:v>
                </c:pt>
                <c:pt idx="1">
                  <c:v>0.16</c:v>
                </c:pt>
                <c:pt idx="2">
                  <c:v>0.2</c:v>
                </c:pt>
              </c:numCache>
            </c:numRef>
          </c:val>
        </c:ser>
        <c:dLbls>
          <c:showVal val="1"/>
        </c:dLbls>
        <c:overlap val="100"/>
        <c:axId val="112634112"/>
        <c:axId val="112660480"/>
      </c:barChart>
      <c:catAx>
        <c:axId val="112634112"/>
        <c:scaling>
          <c:orientation val="minMax"/>
        </c:scaling>
        <c:axPos val="l"/>
        <c:numFmt formatCode="General" sourceLinked="1"/>
        <c:tickLblPos val="nextTo"/>
        <c:txPr>
          <a:bodyPr rot="0" vert="horz"/>
          <a:lstStyle/>
          <a:p>
            <a:pPr>
              <a:defRPr sz="1400"/>
            </a:pPr>
            <a:endParaRPr lang="en-US"/>
          </a:p>
        </c:txPr>
        <c:crossAx val="112660480"/>
        <c:crosses val="autoZero"/>
        <c:auto val="1"/>
        <c:lblAlgn val="ctr"/>
        <c:lblOffset val="100"/>
        <c:tickLblSkip val="1"/>
        <c:tickMarkSkip val="1"/>
      </c:catAx>
      <c:valAx>
        <c:axId val="112660480"/>
        <c:scaling>
          <c:orientation val="minMax"/>
          <c:max val="1"/>
        </c:scaling>
        <c:delete val="1"/>
        <c:axPos val="b"/>
        <c:numFmt formatCode="0%" sourceLinked="1"/>
        <c:tickLblPos val="none"/>
        <c:crossAx val="112634112"/>
        <c:crosses val="autoZero"/>
        <c:crossBetween val="between"/>
      </c:valAx>
    </c:plotArea>
    <c:legend>
      <c:legendPos val="r"/>
      <c:layout>
        <c:manualLayout>
          <c:xMode val="edge"/>
          <c:yMode val="edge"/>
          <c:x val="7.1521095237118163E-3"/>
          <c:y val="1.7738837573855735E-3"/>
          <c:w val="0.83396358737918064"/>
          <c:h val="0.16952734436500991"/>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425"/>
          <c:w val="0.65442381402066463"/>
          <c:h val="0.82216242921283156"/>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Sheet1!$B$2:$B$4</c:f>
              <c:numCache>
                <c:formatCode>0%</c:formatCode>
                <c:ptCount val="3"/>
                <c:pt idx="0">
                  <c:v>0.25</c:v>
                </c:pt>
                <c:pt idx="1">
                  <c:v>0.21000000000000021</c:v>
                </c:pt>
                <c:pt idx="2">
                  <c:v>0.22</c:v>
                </c:pt>
              </c:numCache>
            </c:numRef>
          </c:val>
        </c:ser>
        <c:ser>
          <c:idx val="0"/>
          <c:order val="1"/>
          <c:tx>
            <c:strRef>
              <c:f>Sheet1!$C$1</c:f>
              <c:strCache>
                <c:ptCount val="1"/>
                <c:pt idx="0">
                  <c:v>Disagree strongly</c:v>
                </c:pt>
              </c:strCache>
            </c:strRef>
          </c:tx>
          <c:spPr>
            <a:solidFill>
              <a:srgbClr val="FF0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Sheet1!$C$2:$C$4</c:f>
              <c:numCache>
                <c:formatCode>0%</c:formatCode>
                <c:ptCount val="3"/>
                <c:pt idx="0">
                  <c:v>7.0000000000000021E-2</c:v>
                </c:pt>
                <c:pt idx="1">
                  <c:v>7.0000000000000021E-2</c:v>
                </c:pt>
                <c:pt idx="2">
                  <c:v>0.05</c:v>
                </c:pt>
              </c:numCache>
            </c:numRef>
          </c:val>
        </c:ser>
        <c:ser>
          <c:idx val="1"/>
          <c:order val="2"/>
          <c:tx>
            <c:strRef>
              <c:f>Sheet1!$D$1</c:f>
              <c:strCache>
                <c:ptCount val="1"/>
                <c:pt idx="0">
                  <c:v>Disagree slightly</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Sheet1!$D$2:$D$4</c:f>
              <c:numCache>
                <c:formatCode>0%</c:formatCode>
                <c:ptCount val="3"/>
                <c:pt idx="0">
                  <c:v>0.22</c:v>
                </c:pt>
                <c:pt idx="1">
                  <c:v>0.23</c:v>
                </c:pt>
                <c:pt idx="2">
                  <c:v>0.21000000000000021</c:v>
                </c:pt>
              </c:numCache>
            </c:numRef>
          </c:val>
        </c:ser>
        <c:ser>
          <c:idx val="2"/>
          <c:order val="3"/>
          <c:tx>
            <c:strRef>
              <c:f>Sheet1!$E$1</c:f>
              <c:strCache>
                <c:ptCount val="1"/>
                <c:pt idx="0">
                  <c:v>Agree slightly</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Sheet1!$E$2:$E$4</c:f>
              <c:numCache>
                <c:formatCode>0%</c:formatCode>
                <c:ptCount val="3"/>
                <c:pt idx="0">
                  <c:v>0.33000000000000096</c:v>
                </c:pt>
                <c:pt idx="1">
                  <c:v>0.39000000000000085</c:v>
                </c:pt>
                <c:pt idx="2">
                  <c:v>0.36000000000000032</c:v>
                </c:pt>
              </c:numCache>
            </c:numRef>
          </c:val>
        </c:ser>
        <c:ser>
          <c:idx val="3"/>
          <c:order val="4"/>
          <c:tx>
            <c:strRef>
              <c:f>Sheet1!$F$1</c:f>
              <c:strCache>
                <c:ptCount val="1"/>
                <c:pt idx="0">
                  <c:v>Agree strongly</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Sheet1!$F$2:$F$4</c:f>
              <c:numCache>
                <c:formatCode>0%</c:formatCode>
                <c:ptCount val="3"/>
                <c:pt idx="0">
                  <c:v>0.13</c:v>
                </c:pt>
                <c:pt idx="1">
                  <c:v>0.1</c:v>
                </c:pt>
                <c:pt idx="2">
                  <c:v>0.15000000000000024</c:v>
                </c:pt>
              </c:numCache>
            </c:numRef>
          </c:val>
        </c:ser>
        <c:dLbls>
          <c:showVal val="1"/>
        </c:dLbls>
        <c:overlap val="100"/>
        <c:axId val="113112576"/>
        <c:axId val="113114112"/>
      </c:barChart>
      <c:catAx>
        <c:axId val="113112576"/>
        <c:scaling>
          <c:orientation val="minMax"/>
        </c:scaling>
        <c:axPos val="l"/>
        <c:numFmt formatCode="General" sourceLinked="1"/>
        <c:tickLblPos val="nextTo"/>
        <c:txPr>
          <a:bodyPr rot="0" vert="horz"/>
          <a:lstStyle/>
          <a:p>
            <a:pPr>
              <a:defRPr sz="1400"/>
            </a:pPr>
            <a:endParaRPr lang="en-US"/>
          </a:p>
        </c:txPr>
        <c:crossAx val="113114112"/>
        <c:crosses val="autoZero"/>
        <c:auto val="1"/>
        <c:lblAlgn val="ctr"/>
        <c:lblOffset val="100"/>
        <c:tickLblSkip val="1"/>
        <c:tickMarkSkip val="1"/>
      </c:catAx>
      <c:valAx>
        <c:axId val="113114112"/>
        <c:scaling>
          <c:orientation val="minMax"/>
          <c:max val="1"/>
        </c:scaling>
        <c:delete val="1"/>
        <c:axPos val="b"/>
        <c:numFmt formatCode="0%" sourceLinked="1"/>
        <c:tickLblPos val="none"/>
        <c:crossAx val="113112576"/>
        <c:crosses val="autoZero"/>
        <c:crossBetween val="between"/>
      </c:valAx>
    </c:plotArea>
    <c:legend>
      <c:legendPos val="r"/>
      <c:layout>
        <c:manualLayout>
          <c:xMode val="edge"/>
          <c:yMode val="edge"/>
          <c:x val="7.1521095237118163E-3"/>
          <c:y val="1.7738837573855735E-3"/>
          <c:w val="0.81632665814909522"/>
          <c:h val="0.16952734436500991"/>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3361561678332054"/>
          <c:y val="0.15225328085879442"/>
          <c:w val="0.49716119505240164"/>
          <c:h val="0.82216242921283156"/>
        </c:manualLayout>
      </c:layout>
      <c:barChart>
        <c:barDir val="bar"/>
        <c:grouping val="percentStacked"/>
        <c:ser>
          <c:idx val="4"/>
          <c:order val="0"/>
          <c:tx>
            <c:strRef>
              <c:f>Sheet1!$B$1</c:f>
              <c:strCache>
                <c:ptCount val="1"/>
                <c:pt idx="0">
                  <c:v>Don't know</c:v>
                </c:pt>
              </c:strCache>
            </c:strRef>
          </c:tx>
          <c:spPr>
            <a:solidFill>
              <a:schemeClr val="bg1">
                <a:lumMod val="50000"/>
              </a:schemeClr>
            </a:solidFill>
          </c:spPr>
          <c:dLbls>
            <c:delete val="1"/>
          </c:dLbls>
          <c:cat>
            <c:strRef>
              <c:f>Sheet1!$A$2:$A$9</c:f>
              <c:strCache>
                <c:ptCount val="8"/>
                <c:pt idx="0">
                  <c:v>Makes the public aware that all charities in Scotland are regulated</c:v>
                </c:pt>
                <c:pt idx="1">
                  <c:v>The charity regulator is independent of Government</c:v>
                </c:pt>
                <c:pt idx="2">
                  <c:v>Makes the public aware that it has taken action on misconduct</c:v>
                </c:pt>
                <c:pt idx="3">
                  <c:v>Has a publicly accessible register of all charities</c:v>
                </c:pt>
                <c:pt idx="4">
                  <c:v>Builds trust in the Scottish charity sector</c:v>
                </c:pt>
                <c:pt idx="5">
                  <c:v>Does not charge charities fees to register or submit accounts</c:v>
                </c:pt>
                <c:pt idx="6">
                  <c:v>Supports charities in meeting their legal requirements</c:v>
                </c:pt>
                <c:pt idx="7">
                  <c:v>Takes action where there has been misconduct in a charity</c:v>
                </c:pt>
              </c:strCache>
            </c:strRef>
          </c:cat>
          <c:val>
            <c:numRef>
              <c:f>Sheet1!$B$2:$B$9</c:f>
              <c:numCache>
                <c:formatCode>0%</c:formatCode>
                <c:ptCount val="8"/>
                <c:pt idx="0">
                  <c:v>1.0000000000000005E-2</c:v>
                </c:pt>
                <c:pt idx="1">
                  <c:v>2.0000000000000011E-2</c:v>
                </c:pt>
                <c:pt idx="2">
                  <c:v>2.0000000000000011E-2</c:v>
                </c:pt>
                <c:pt idx="3">
                  <c:v>1.0000000000000005E-2</c:v>
                </c:pt>
                <c:pt idx="4">
                  <c:v>2.0000000000000011E-2</c:v>
                </c:pt>
                <c:pt idx="5">
                  <c:v>1.0000000000000005E-2</c:v>
                </c:pt>
                <c:pt idx="6">
                  <c:v>2.0000000000000011E-2</c:v>
                </c:pt>
                <c:pt idx="7">
                  <c:v>2.0000000000000011E-2</c:v>
                </c:pt>
              </c:numCache>
            </c:numRef>
          </c:val>
        </c:ser>
        <c:ser>
          <c:idx val="0"/>
          <c:order val="1"/>
          <c:tx>
            <c:strRef>
              <c:f>Sheet1!$C$1</c:f>
              <c:strCache>
                <c:ptCount val="1"/>
                <c:pt idx="0">
                  <c:v>Not at all important</c:v>
                </c:pt>
              </c:strCache>
            </c:strRef>
          </c:tx>
          <c:spPr>
            <a:solidFill>
              <a:srgbClr val="FF0000"/>
            </a:solidFill>
          </c:spPr>
          <c:dLbls>
            <c:dLbl>
              <c:idx val="0"/>
              <c:showVal val="1"/>
              <c:extLst>
                <c:ext xmlns:c15="http://schemas.microsoft.com/office/drawing/2012/chart" uri="{CE6537A1-D6FC-4f65-9D91-7224C49458BB}"/>
              </c:extLst>
            </c:dLbl>
            <c:dLbl>
              <c:idx val="2"/>
              <c:showVal val="1"/>
              <c:extLst>
                <c:ext xmlns:c15="http://schemas.microsoft.com/office/drawing/2012/chart" uri="{CE6537A1-D6FC-4f65-9D91-7224C49458BB}"/>
              </c:extLst>
            </c:dLbl>
            <c:dLbl>
              <c:idx val="3"/>
              <c:showVal val="1"/>
              <c:extLst>
                <c:ext xmlns:c15="http://schemas.microsoft.com/office/drawing/2012/chart" uri="{CE6537A1-D6FC-4f65-9D91-7224C49458BB}"/>
              </c:extLst>
            </c:dLbl>
            <c:dLbl>
              <c:idx val="4"/>
              <c:showVal val="1"/>
              <c:extLst>
                <c:ext xmlns:c15="http://schemas.microsoft.com/office/drawing/2012/chart" uri="{CE6537A1-D6FC-4f65-9D91-7224C49458BB}"/>
              </c:extLst>
            </c:dLbl>
            <c:delete val="1"/>
            <c:spPr>
              <a:noFill/>
              <a:ln>
                <a:noFill/>
              </a:ln>
              <a:effectLst/>
            </c:spPr>
            <c:extLst>
              <c:ext xmlns:c15="http://schemas.microsoft.com/office/drawing/2012/chart" uri="{CE6537A1-D6FC-4f65-9D91-7224C49458BB}">
                <c15:showLeaderLines val="0"/>
              </c:ext>
            </c:extLst>
          </c:dLbls>
          <c:cat>
            <c:strRef>
              <c:f>Sheet1!$A$2:$A$9</c:f>
              <c:strCache>
                <c:ptCount val="8"/>
                <c:pt idx="0">
                  <c:v>Makes the public aware that all charities in Scotland are regulated</c:v>
                </c:pt>
                <c:pt idx="1">
                  <c:v>The charity regulator is independent of Government</c:v>
                </c:pt>
                <c:pt idx="2">
                  <c:v>Makes the public aware that it has taken action on misconduct</c:v>
                </c:pt>
                <c:pt idx="3">
                  <c:v>Has a publicly accessible register of all charities</c:v>
                </c:pt>
                <c:pt idx="4">
                  <c:v>Builds trust in the Scottish charity sector</c:v>
                </c:pt>
                <c:pt idx="5">
                  <c:v>Does not charge charities fees to register or submit accounts</c:v>
                </c:pt>
                <c:pt idx="6">
                  <c:v>Supports charities in meeting their legal requirements</c:v>
                </c:pt>
                <c:pt idx="7">
                  <c:v>Takes action where there has been misconduct in a charity</c:v>
                </c:pt>
              </c:strCache>
            </c:strRef>
          </c:cat>
          <c:val>
            <c:numRef>
              <c:f>Sheet1!$C$2:$C$9</c:f>
              <c:numCache>
                <c:formatCode>0%</c:formatCode>
                <c:ptCount val="8"/>
                <c:pt idx="1">
                  <c:v>1.0000000000000005E-2</c:v>
                </c:pt>
              </c:numCache>
            </c:numRef>
          </c:val>
        </c:ser>
        <c:ser>
          <c:idx val="1"/>
          <c:order val="2"/>
          <c:tx>
            <c:strRef>
              <c:f>Sheet1!$D$1</c:f>
              <c:strCache>
                <c:ptCount val="1"/>
                <c:pt idx="0">
                  <c:v>Not very important</c:v>
                </c:pt>
              </c:strCache>
            </c:strRef>
          </c:tx>
          <c:spPr>
            <a:solidFill>
              <a:srgbClr val="FFC000"/>
            </a:solidFill>
          </c:spPr>
          <c:dLbls>
            <c:dLbl>
              <c:idx val="0"/>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layout/>
                <c15:showLeaderLines val="0"/>
              </c:ext>
            </c:extLst>
          </c:dLbls>
          <c:cat>
            <c:strRef>
              <c:f>Sheet1!$A$2:$A$9</c:f>
              <c:strCache>
                <c:ptCount val="8"/>
                <c:pt idx="0">
                  <c:v>Makes the public aware that all charities in Scotland are regulated</c:v>
                </c:pt>
                <c:pt idx="1">
                  <c:v>The charity regulator is independent of Government</c:v>
                </c:pt>
                <c:pt idx="2">
                  <c:v>Makes the public aware that it has taken action on misconduct</c:v>
                </c:pt>
                <c:pt idx="3">
                  <c:v>Has a publicly accessible register of all charities</c:v>
                </c:pt>
                <c:pt idx="4">
                  <c:v>Builds trust in the Scottish charity sector</c:v>
                </c:pt>
                <c:pt idx="5">
                  <c:v>Does not charge charities fees to register or submit accounts</c:v>
                </c:pt>
                <c:pt idx="6">
                  <c:v>Supports charities in meeting their legal requirements</c:v>
                </c:pt>
                <c:pt idx="7">
                  <c:v>Takes action where there has been misconduct in a charity</c:v>
                </c:pt>
              </c:strCache>
            </c:strRef>
          </c:cat>
          <c:val>
            <c:numRef>
              <c:f>Sheet1!$D$2:$D$9</c:f>
              <c:numCache>
                <c:formatCode>0%</c:formatCode>
                <c:ptCount val="8"/>
                <c:pt idx="0">
                  <c:v>3.0000000000000002E-2</c:v>
                </c:pt>
                <c:pt idx="1">
                  <c:v>4.0000000000000022E-2</c:v>
                </c:pt>
                <c:pt idx="2">
                  <c:v>3.0000000000000002E-2</c:v>
                </c:pt>
                <c:pt idx="3">
                  <c:v>2.0000000000000011E-2</c:v>
                </c:pt>
                <c:pt idx="4">
                  <c:v>1.0000000000000005E-2</c:v>
                </c:pt>
                <c:pt idx="5">
                  <c:v>4.0000000000000022E-2</c:v>
                </c:pt>
                <c:pt idx="6">
                  <c:v>1.0000000000000005E-2</c:v>
                </c:pt>
              </c:numCache>
            </c:numRef>
          </c:val>
        </c:ser>
        <c:ser>
          <c:idx val="2"/>
          <c:order val="3"/>
          <c:tx>
            <c:strRef>
              <c:f>Sheet1!$E$1</c:f>
              <c:strCache>
                <c:ptCount val="1"/>
                <c:pt idx="0">
                  <c:v>Quite important</c:v>
                </c:pt>
              </c:strCache>
            </c:strRef>
          </c:tx>
          <c:spPr>
            <a:solidFill>
              <a:srgbClr val="92D050"/>
            </a:solidFill>
          </c:spPr>
          <c:dLbls>
            <c:spPr>
              <a:noFill/>
              <a:ln>
                <a:noFill/>
              </a:ln>
              <a:effectLst/>
            </c:spPr>
            <c:showVal val="1"/>
            <c:extLst>
              <c:ext xmlns:c15="http://schemas.microsoft.com/office/drawing/2012/chart" uri="{CE6537A1-D6FC-4f65-9D91-7224C49458BB}">
                <c15:layout/>
                <c15:showLeaderLines val="0"/>
              </c:ext>
            </c:extLst>
          </c:dLbls>
          <c:cat>
            <c:strRef>
              <c:f>Sheet1!$A$2:$A$9</c:f>
              <c:strCache>
                <c:ptCount val="8"/>
                <c:pt idx="0">
                  <c:v>Makes the public aware that all charities in Scotland are regulated</c:v>
                </c:pt>
                <c:pt idx="1">
                  <c:v>The charity regulator is independent of Government</c:v>
                </c:pt>
                <c:pt idx="2">
                  <c:v>Makes the public aware that it has taken action on misconduct</c:v>
                </c:pt>
                <c:pt idx="3">
                  <c:v>Has a publicly accessible register of all charities</c:v>
                </c:pt>
                <c:pt idx="4">
                  <c:v>Builds trust in the Scottish charity sector</c:v>
                </c:pt>
                <c:pt idx="5">
                  <c:v>Does not charge charities fees to register or submit accounts</c:v>
                </c:pt>
                <c:pt idx="6">
                  <c:v>Supports charities in meeting their legal requirements</c:v>
                </c:pt>
                <c:pt idx="7">
                  <c:v>Takes action where there has been misconduct in a charity</c:v>
                </c:pt>
              </c:strCache>
            </c:strRef>
          </c:cat>
          <c:val>
            <c:numRef>
              <c:f>Sheet1!$E$2:$E$9</c:f>
              <c:numCache>
                <c:formatCode>0%</c:formatCode>
                <c:ptCount val="8"/>
                <c:pt idx="0">
                  <c:v>0.23</c:v>
                </c:pt>
                <c:pt idx="1">
                  <c:v>0.17</c:v>
                </c:pt>
                <c:pt idx="2">
                  <c:v>0.21000000000000021</c:v>
                </c:pt>
                <c:pt idx="3">
                  <c:v>0.22</c:v>
                </c:pt>
                <c:pt idx="4">
                  <c:v>0.22</c:v>
                </c:pt>
                <c:pt idx="5">
                  <c:v>0.16</c:v>
                </c:pt>
                <c:pt idx="6">
                  <c:v>0.21000000000000021</c:v>
                </c:pt>
                <c:pt idx="7">
                  <c:v>0.11</c:v>
                </c:pt>
              </c:numCache>
            </c:numRef>
          </c:val>
        </c:ser>
        <c:ser>
          <c:idx val="3"/>
          <c:order val="4"/>
          <c:tx>
            <c:strRef>
              <c:f>Sheet1!$F$1</c:f>
              <c:strCache>
                <c:ptCount val="1"/>
                <c:pt idx="0">
                  <c:v>Very important</c:v>
                </c:pt>
              </c:strCache>
            </c:strRef>
          </c:tx>
          <c:spPr>
            <a:solidFill>
              <a:srgbClr val="00B050"/>
            </a:solidFill>
          </c:spPr>
          <c:dLbls>
            <c:spPr>
              <a:noFill/>
              <a:ln>
                <a:noFill/>
              </a:ln>
              <a:effectLst/>
            </c:spPr>
            <c:showVal val="1"/>
            <c:extLst>
              <c:ext xmlns:c15="http://schemas.microsoft.com/office/drawing/2012/chart" uri="{CE6537A1-D6FC-4f65-9D91-7224C49458BB}">
                <c15:layout/>
                <c15:showLeaderLines val="0"/>
              </c:ext>
            </c:extLst>
          </c:dLbls>
          <c:cat>
            <c:strRef>
              <c:f>Sheet1!$A$2:$A$9</c:f>
              <c:strCache>
                <c:ptCount val="8"/>
                <c:pt idx="0">
                  <c:v>Makes the public aware that all charities in Scotland are regulated</c:v>
                </c:pt>
                <c:pt idx="1">
                  <c:v>The charity regulator is independent of Government</c:v>
                </c:pt>
                <c:pt idx="2">
                  <c:v>Makes the public aware that it has taken action on misconduct</c:v>
                </c:pt>
                <c:pt idx="3">
                  <c:v>Has a publicly accessible register of all charities</c:v>
                </c:pt>
                <c:pt idx="4">
                  <c:v>Builds trust in the Scottish charity sector</c:v>
                </c:pt>
                <c:pt idx="5">
                  <c:v>Does not charge charities fees to register or submit accounts</c:v>
                </c:pt>
                <c:pt idx="6">
                  <c:v>Supports charities in meeting their legal requirements</c:v>
                </c:pt>
                <c:pt idx="7">
                  <c:v>Takes action where there has been misconduct in a charity</c:v>
                </c:pt>
              </c:strCache>
            </c:strRef>
          </c:cat>
          <c:val>
            <c:numRef>
              <c:f>Sheet1!$F$2:$F$9</c:f>
              <c:numCache>
                <c:formatCode>0%</c:formatCode>
                <c:ptCount val="8"/>
                <c:pt idx="0">
                  <c:v>0.73000000000000065</c:v>
                </c:pt>
                <c:pt idx="1">
                  <c:v>0.75000000000000155</c:v>
                </c:pt>
                <c:pt idx="2">
                  <c:v>0.74000000000000143</c:v>
                </c:pt>
                <c:pt idx="3">
                  <c:v>0.74000000000000143</c:v>
                </c:pt>
                <c:pt idx="4">
                  <c:v>0.74000000000000143</c:v>
                </c:pt>
                <c:pt idx="5">
                  <c:v>0.79</c:v>
                </c:pt>
                <c:pt idx="6">
                  <c:v>0.76000000000000156</c:v>
                </c:pt>
                <c:pt idx="7">
                  <c:v>0.87000000000000144</c:v>
                </c:pt>
              </c:numCache>
            </c:numRef>
          </c:val>
        </c:ser>
        <c:dLbls>
          <c:showVal val="1"/>
        </c:dLbls>
        <c:overlap val="100"/>
        <c:axId val="116467200"/>
        <c:axId val="116468736"/>
      </c:barChart>
      <c:catAx>
        <c:axId val="116467200"/>
        <c:scaling>
          <c:orientation val="minMax"/>
        </c:scaling>
        <c:axPos val="l"/>
        <c:numFmt formatCode="General" sourceLinked="1"/>
        <c:tickLblPos val="nextTo"/>
        <c:txPr>
          <a:bodyPr rot="0" vert="horz"/>
          <a:lstStyle/>
          <a:p>
            <a:pPr>
              <a:defRPr sz="1200"/>
            </a:pPr>
            <a:endParaRPr lang="en-US"/>
          </a:p>
        </c:txPr>
        <c:crossAx val="116468736"/>
        <c:crosses val="autoZero"/>
        <c:auto val="1"/>
        <c:lblAlgn val="ctr"/>
        <c:lblOffset val="100"/>
        <c:tickLblSkip val="1"/>
        <c:tickMarkSkip val="1"/>
      </c:catAx>
      <c:valAx>
        <c:axId val="116468736"/>
        <c:scaling>
          <c:orientation val="minMax"/>
          <c:max val="1"/>
        </c:scaling>
        <c:delete val="1"/>
        <c:axPos val="b"/>
        <c:numFmt formatCode="0%" sourceLinked="1"/>
        <c:tickLblPos val="none"/>
        <c:crossAx val="116467200"/>
        <c:crosses val="autoZero"/>
        <c:crossBetween val="between"/>
      </c:valAx>
    </c:plotArea>
    <c:legend>
      <c:legendPos val="r"/>
      <c:layout>
        <c:manualLayout>
          <c:xMode val="edge"/>
          <c:yMode val="edge"/>
          <c:x val="7.1521095237118163E-3"/>
          <c:y val="1.7738837573855735E-3"/>
          <c:w val="0.79869713550346333"/>
          <c:h val="0.17989864943160094"/>
        </c:manualLayout>
      </c:layout>
    </c:legend>
    <c:plotVisOnly val="1"/>
    <c:dispBlanksAs val="gap"/>
  </c:chart>
  <c:txPr>
    <a:bodyPr/>
    <a:lstStyle/>
    <a:p>
      <a:pPr>
        <a:defRPr sz="14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style val="26"/>
  <c:chart>
    <c:autoTitleDeleted val="1"/>
    <c:plotArea>
      <c:layout/>
      <c:barChart>
        <c:barDir val="col"/>
        <c:grouping val="clustered"/>
        <c:ser>
          <c:idx val="0"/>
          <c:order val="0"/>
          <c:tx>
            <c:strRef>
              <c:f>Sheet1!$B$1</c:f>
              <c:strCache>
                <c:ptCount val="1"/>
                <c:pt idx="0">
                  <c:v>Column1</c:v>
                </c:pt>
              </c:strCache>
            </c:strRef>
          </c:tx>
          <c:dLbls>
            <c:spPr>
              <a:noFill/>
              <a:ln>
                <a:noFill/>
              </a:ln>
              <a:effectLst/>
            </c:spPr>
            <c:showVal val="1"/>
            <c:extLst>
              <c:ext xmlns:c15="http://schemas.microsoft.com/office/drawing/2012/chart" uri="{CE6537A1-D6FC-4f65-9D91-7224C49458BB}">
                <c15:showLeaderLines val="0"/>
              </c:ext>
            </c:extLst>
          </c:dLbls>
          <c:cat>
            <c:strRef>
              <c:f>Sheet1!$A$2:$A$5</c:f>
              <c:strCache>
                <c:ptCount val="4"/>
                <c:pt idx="0">
                  <c:v>Yes, definitely</c:v>
                </c:pt>
                <c:pt idx="1">
                  <c:v>Yes, I think so</c:v>
                </c:pt>
                <c:pt idx="2">
                  <c:v>No</c:v>
                </c:pt>
                <c:pt idx="3">
                  <c:v>Don't know</c:v>
                </c:pt>
              </c:strCache>
            </c:strRef>
          </c:cat>
          <c:val>
            <c:numRef>
              <c:f>Sheet1!$B$2:$B$5</c:f>
              <c:numCache>
                <c:formatCode>0%</c:formatCode>
                <c:ptCount val="4"/>
                <c:pt idx="0">
                  <c:v>0.55000000000000004</c:v>
                </c:pt>
                <c:pt idx="1">
                  <c:v>0.25</c:v>
                </c:pt>
                <c:pt idx="2">
                  <c:v>0.05</c:v>
                </c:pt>
                <c:pt idx="3">
                  <c:v>0.15000000000000024</c:v>
                </c:pt>
              </c:numCache>
            </c:numRef>
          </c:val>
        </c:ser>
        <c:dLbls>
          <c:showVal val="1"/>
        </c:dLbls>
        <c:axId val="88393984"/>
        <c:axId val="88395776"/>
      </c:barChart>
      <c:catAx>
        <c:axId val="88393984"/>
        <c:scaling>
          <c:orientation val="minMax"/>
        </c:scaling>
        <c:axPos val="b"/>
        <c:numFmt formatCode="General" sourceLinked="0"/>
        <c:tickLblPos val="nextTo"/>
        <c:txPr>
          <a:bodyPr/>
          <a:lstStyle/>
          <a:p>
            <a:pPr>
              <a:defRPr sz="1400" baseline="0"/>
            </a:pPr>
            <a:endParaRPr lang="en-US"/>
          </a:p>
        </c:txPr>
        <c:crossAx val="88395776"/>
        <c:crosses val="autoZero"/>
        <c:auto val="1"/>
        <c:lblAlgn val="ctr"/>
        <c:lblOffset val="100"/>
      </c:catAx>
      <c:valAx>
        <c:axId val="88395776"/>
        <c:scaling>
          <c:orientation val="minMax"/>
        </c:scaling>
        <c:axPos val="l"/>
        <c:numFmt formatCode="0%" sourceLinked="1"/>
        <c:tickLblPos val="nextTo"/>
        <c:txPr>
          <a:bodyPr/>
          <a:lstStyle/>
          <a:p>
            <a:pPr>
              <a:defRPr sz="1400" baseline="0"/>
            </a:pPr>
            <a:endParaRPr lang="en-US"/>
          </a:p>
        </c:txPr>
        <c:crossAx val="88393984"/>
        <c:crosses val="autoZero"/>
        <c:crossBetween val="between"/>
      </c:valAx>
    </c:plotArea>
    <c:plotVisOnly val="1"/>
    <c:dispBlanksAs val="gap"/>
  </c:chart>
  <c:txPr>
    <a:bodyPr/>
    <a:lstStyle/>
    <a:p>
      <a:pPr>
        <a:defRPr sz="18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1.1736505422569683E-3"/>
          <c:y val="6.3764664041704305E-2"/>
          <c:w val="0.38322164933282205"/>
          <c:h val="0.85433380668258785"/>
        </c:manualLayout>
      </c:layout>
      <c:barChart>
        <c:barDir val="bar"/>
        <c:grouping val="clustered"/>
        <c:ser>
          <c:idx val="0"/>
          <c:order val="0"/>
          <c:tx>
            <c:strRef>
              <c:f>Sheet1!$A$2</c:f>
              <c:strCache>
                <c:ptCount val="1"/>
                <c:pt idx="0">
                  <c:v>2016 (B:1,215)</c:v>
                </c:pt>
              </c:strCache>
            </c:strRef>
          </c:tx>
          <c:spPr>
            <a:solidFill>
              <a:schemeClr val="accent4"/>
            </a:solidFill>
          </c:spPr>
          <c:dLbls>
            <c:dLbl>
              <c:idx val="1"/>
              <c:layout>
                <c:manualLayout>
                  <c:x val="-4.5226855084194665E-3"/>
                  <c:y val="5.364460622607735E-3"/>
                </c:manualLayout>
              </c:layout>
              <c:dLblPos val="outEnd"/>
              <c:showVal val="1"/>
              <c:extLst>
                <c:ext xmlns:c15="http://schemas.microsoft.com/office/drawing/2012/chart" uri="{CE6537A1-D6FC-4f65-9D91-7224C49458BB}"/>
              </c:extLst>
            </c:dLbl>
            <c:dLbl>
              <c:idx val="2"/>
              <c:showVal val="1"/>
              <c:extLst>
                <c:ext xmlns:c15="http://schemas.microsoft.com/office/drawing/2012/chart" uri="{CE6537A1-D6FC-4f65-9D91-7224C49458BB}"/>
              </c:extLst>
            </c:dLbl>
            <c:dLbl>
              <c:idx val="3"/>
              <c:layout>
                <c:manualLayout>
                  <c:x val="-3.1820619840142142E-3"/>
                  <c:y val="2.6823359067650945E-3"/>
                </c:manualLayout>
              </c:layout>
              <c:dLblPos val="outEnd"/>
              <c:showVal val="1"/>
              <c:extLst>
                <c:ext xmlns:c15="http://schemas.microsoft.com/office/drawing/2012/chart" uri="{CE6537A1-D6FC-4f65-9D91-7224C49458BB}"/>
              </c:extLst>
            </c:dLbl>
            <c:dLbl>
              <c:idx val="8"/>
              <c:layout>
                <c:manualLayout>
                  <c:x val="0"/>
                  <c:y val="8.0463741475278426E-3"/>
                </c:manualLayout>
              </c:layout>
              <c:dLblPos val="outEnd"/>
              <c:showVal val="1"/>
              <c:extLst>
                <c:ext xmlns:c15="http://schemas.microsoft.com/office/drawing/2012/chart" uri="{CE6537A1-D6FC-4f65-9D91-7224C49458BB}"/>
              </c:extLst>
            </c:dLbl>
            <c:spPr>
              <a:noFill/>
              <a:ln>
                <a:noFill/>
              </a:ln>
              <a:effectLst/>
            </c:spPr>
            <c:txPr>
              <a:bodyPr/>
              <a:lstStyle/>
              <a:p>
                <a:pPr>
                  <a:defRPr sz="1400"/>
                </a:pPr>
                <a:endParaRPr lang="en-US"/>
              </a:p>
            </c:txPr>
            <c:dLblPos val="outEnd"/>
            <c:showVal val="1"/>
            <c:extLst>
              <c:ext xmlns:c15="http://schemas.microsoft.com/office/drawing/2012/chart" uri="{CE6537A1-D6FC-4f65-9D91-7224C49458BB}">
                <c15:showLeaderLines val="0"/>
              </c:ext>
            </c:extLst>
          </c:dLbls>
          <c:cat>
            <c:strRef>
              <c:f>Sheet1!$B$1:$J$1</c:f>
              <c:strCache>
                <c:ptCount val="9"/>
                <c:pt idx="0">
                  <c:v>Any (net)</c:v>
                </c:pt>
                <c:pt idx="1">
                  <c:v>Core OSCR Responsibilities (net)</c:v>
                </c:pt>
                <c:pt idx="2">
                  <c:v>Keeping a register of charities</c:v>
                </c:pt>
                <c:pt idx="3">
                  <c:v>Granting charity status</c:v>
                </c:pt>
                <c:pt idx="4">
                  <c:v>Handling complaints about charities</c:v>
                </c:pt>
                <c:pt idx="5">
                  <c:v>Advising government on charity matters</c:v>
                </c:pt>
                <c:pt idx="6">
                  <c:v>Policing charity fundraising </c:v>
                </c:pt>
                <c:pt idx="7">
                  <c:v>Training charities</c:v>
                </c:pt>
                <c:pt idx="8">
                  <c:v>Promoting the work of charities</c:v>
                </c:pt>
              </c:strCache>
            </c:strRef>
          </c:cat>
          <c:val>
            <c:numRef>
              <c:f>Sheet1!$B$2:$J$2</c:f>
              <c:numCache>
                <c:formatCode>0%</c:formatCode>
                <c:ptCount val="9"/>
                <c:pt idx="0">
                  <c:v>0.99</c:v>
                </c:pt>
                <c:pt idx="1">
                  <c:v>0.97000000000000064</c:v>
                </c:pt>
                <c:pt idx="2">
                  <c:v>0.95000000000000062</c:v>
                </c:pt>
                <c:pt idx="3">
                  <c:v>0.84000000000000064</c:v>
                </c:pt>
                <c:pt idx="4">
                  <c:v>0.76000000000000079</c:v>
                </c:pt>
                <c:pt idx="5">
                  <c:v>0.59</c:v>
                </c:pt>
                <c:pt idx="6">
                  <c:v>0.43000000000000033</c:v>
                </c:pt>
                <c:pt idx="7">
                  <c:v>0.28000000000000008</c:v>
                </c:pt>
                <c:pt idx="8">
                  <c:v>0.23</c:v>
                </c:pt>
              </c:numCache>
            </c:numRef>
          </c:val>
        </c:ser>
        <c:dLbls>
          <c:showVal val="1"/>
        </c:dLbls>
        <c:axId val="116801920"/>
        <c:axId val="116803456"/>
      </c:barChart>
      <c:catAx>
        <c:axId val="116801920"/>
        <c:scaling>
          <c:orientation val="maxMin"/>
        </c:scaling>
        <c:axPos val="l"/>
        <c:numFmt formatCode="General" sourceLinked="1"/>
        <c:tickLblPos val="nextTo"/>
        <c:txPr>
          <a:bodyPr rot="0" vert="horz"/>
          <a:lstStyle/>
          <a:p>
            <a:pPr>
              <a:defRPr sz="1400"/>
            </a:pPr>
            <a:endParaRPr lang="en-US"/>
          </a:p>
        </c:txPr>
        <c:crossAx val="116803456"/>
        <c:crosses val="autoZero"/>
        <c:auto val="1"/>
        <c:lblAlgn val="ctr"/>
        <c:lblOffset val="100"/>
        <c:tickLblSkip val="1"/>
        <c:tickMarkSkip val="1"/>
      </c:catAx>
      <c:valAx>
        <c:axId val="116803456"/>
        <c:scaling>
          <c:orientation val="minMax"/>
          <c:max val="1"/>
        </c:scaling>
        <c:delete val="1"/>
        <c:axPos val="t"/>
        <c:numFmt formatCode="0%" sourceLinked="1"/>
        <c:tickLblPos val="none"/>
        <c:crossAx val="116801920"/>
        <c:crosses val="autoZero"/>
        <c:crossBetween val="between"/>
        <c:majorUnit val="0.1"/>
      </c:valAx>
    </c:plotArea>
    <c:plotVisOnly val="1"/>
    <c:dispBlanksAs val="gap"/>
  </c:chart>
  <c:txPr>
    <a:bodyPr/>
    <a:lstStyle/>
    <a:p>
      <a:pPr>
        <a:defRPr sz="1800"/>
      </a:pPr>
      <a:endParaRPr lang="en-US"/>
    </a:p>
  </c:txPr>
  <c:externalData r:id="rId1"/>
  <c:userShapes r:id="rId2"/>
</c:chartSpace>
</file>

<file path=ppt/charts/chart21.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1.1736505422569688E-3"/>
          <c:y val="1.8224931848689323E-2"/>
          <c:w val="0.52465808789239698"/>
          <c:h val="0.88372440260423823"/>
        </c:manualLayout>
      </c:layout>
      <c:barChart>
        <c:barDir val="bar"/>
        <c:grouping val="clustered"/>
        <c:ser>
          <c:idx val="0"/>
          <c:order val="0"/>
          <c:tx>
            <c:strRef>
              <c:f>Sheet1!$A$2</c:f>
              <c:strCache>
                <c:ptCount val="1"/>
                <c:pt idx="0">
                  <c:v>2016 (B:1,215)</c:v>
                </c:pt>
              </c:strCache>
            </c:strRef>
          </c:tx>
          <c:spPr>
            <a:solidFill>
              <a:schemeClr val="accent4"/>
            </a:solidFill>
          </c:spPr>
          <c:dLbls>
            <c:dLbl>
              <c:idx val="1"/>
              <c:layout>
                <c:manualLayout>
                  <c:x val="-4.5226855084194665E-3"/>
                  <c:y val="5.364460622607735E-3"/>
                </c:manualLayout>
              </c:layout>
              <c:dLblPos val="outEnd"/>
              <c:showVal val="1"/>
              <c:extLst>
                <c:ext xmlns:c15="http://schemas.microsoft.com/office/drawing/2012/chart" uri="{CE6537A1-D6FC-4f65-9D91-7224C49458BB}"/>
              </c:extLst>
            </c:dLbl>
            <c:dLbl>
              <c:idx val="2"/>
              <c:showVal val="1"/>
              <c:extLst>
                <c:ext xmlns:c15="http://schemas.microsoft.com/office/drawing/2012/chart" uri="{CE6537A1-D6FC-4f65-9D91-7224C49458BB}"/>
              </c:extLst>
            </c:dLbl>
            <c:dLbl>
              <c:idx val="3"/>
              <c:layout>
                <c:manualLayout>
                  <c:x val="-3.1820619840142142E-3"/>
                  <c:y val="2.6823359067650954E-3"/>
                </c:manualLayout>
              </c:layout>
              <c:dLblPos val="outEnd"/>
              <c:showVal val="1"/>
              <c:extLst>
                <c:ext xmlns:c15="http://schemas.microsoft.com/office/drawing/2012/chart" uri="{CE6537A1-D6FC-4f65-9D91-7224C49458BB}"/>
              </c:extLst>
            </c:dLbl>
            <c:dLbl>
              <c:idx val="5"/>
              <c:layout>
                <c:manualLayout>
                  <c:x val="4.9429300207433904E-3"/>
                  <c:y val="-1.8400865694643191E-3"/>
                </c:manualLayout>
              </c:layout>
              <c:dLblPos val="outEnd"/>
              <c:showVal val="1"/>
              <c:extLst>
                <c:ext xmlns:c15="http://schemas.microsoft.com/office/drawing/2012/chart" uri="{CE6537A1-D6FC-4f65-9D91-7224C49458BB}"/>
              </c:extLst>
            </c:dLbl>
            <c:dLbl>
              <c:idx val="8"/>
              <c:layout>
                <c:manualLayout>
                  <c:x val="0"/>
                  <c:y val="8.0463741475278426E-3"/>
                </c:manualLayout>
              </c:layout>
              <c:dLblPos val="outEnd"/>
              <c:showVal val="1"/>
              <c:extLst>
                <c:ext xmlns:c15="http://schemas.microsoft.com/office/drawing/2012/chart" uri="{CE6537A1-D6FC-4f65-9D91-7224C49458BB}"/>
              </c:extLst>
            </c:dLbl>
            <c:spPr>
              <a:noFill/>
              <a:ln>
                <a:noFill/>
              </a:ln>
              <a:effectLst/>
            </c:spPr>
            <c:txPr>
              <a:bodyPr/>
              <a:lstStyle/>
              <a:p>
                <a:pPr>
                  <a:defRPr sz="1400"/>
                </a:pPr>
                <a:endParaRPr lang="en-US"/>
              </a:p>
            </c:txPr>
            <c:dLblPos val="outEnd"/>
            <c:showVal val="1"/>
            <c:extLst>
              <c:ext xmlns:c15="http://schemas.microsoft.com/office/drawing/2012/chart" uri="{CE6537A1-D6FC-4f65-9D91-7224C49458BB}">
                <c15:showLeaderLines val="0"/>
              </c:ext>
            </c:extLst>
          </c:dLbls>
          <c:cat>
            <c:strRef>
              <c:f>Sheet1!$B$1:$G$1</c:f>
              <c:strCache>
                <c:ptCount val="6"/>
                <c:pt idx="0">
                  <c:v>Any (net)</c:v>
                </c:pt>
                <c:pt idx="1">
                  <c:v>Filling out annual return*</c:v>
                </c:pt>
                <c:pt idx="2">
                  <c:v>Granting charitable status</c:v>
                </c:pt>
                <c:pt idx="3">
                  <c:v>Granting consent to changes</c:v>
                </c:pt>
                <c:pt idx="4">
                  <c:v>Ongoing monitoring of Scottish charities</c:v>
                </c:pt>
                <c:pt idx="5">
                  <c:v>Investigating misconduct</c:v>
                </c:pt>
              </c:strCache>
            </c:strRef>
          </c:cat>
          <c:val>
            <c:numRef>
              <c:f>Sheet1!$B$2:$G$2</c:f>
              <c:numCache>
                <c:formatCode>0%</c:formatCode>
                <c:ptCount val="6"/>
                <c:pt idx="0">
                  <c:v>0.97000000000000064</c:v>
                </c:pt>
                <c:pt idx="1">
                  <c:v>0.93</c:v>
                </c:pt>
                <c:pt idx="2">
                  <c:v>0.25</c:v>
                </c:pt>
                <c:pt idx="3">
                  <c:v>0.22</c:v>
                </c:pt>
                <c:pt idx="4">
                  <c:v>0.2</c:v>
                </c:pt>
                <c:pt idx="5">
                  <c:v>3.0000000000000002E-2</c:v>
                </c:pt>
              </c:numCache>
            </c:numRef>
          </c:val>
        </c:ser>
        <c:dLbls>
          <c:showVal val="1"/>
        </c:dLbls>
        <c:axId val="116740096"/>
        <c:axId val="116741632"/>
      </c:barChart>
      <c:catAx>
        <c:axId val="116740096"/>
        <c:scaling>
          <c:orientation val="maxMin"/>
        </c:scaling>
        <c:axPos val="l"/>
        <c:numFmt formatCode="General" sourceLinked="1"/>
        <c:tickLblPos val="nextTo"/>
        <c:txPr>
          <a:bodyPr rot="0" vert="horz"/>
          <a:lstStyle/>
          <a:p>
            <a:pPr>
              <a:defRPr sz="1400"/>
            </a:pPr>
            <a:endParaRPr lang="en-US"/>
          </a:p>
        </c:txPr>
        <c:crossAx val="116741632"/>
        <c:crosses val="autoZero"/>
        <c:auto val="1"/>
        <c:lblAlgn val="ctr"/>
        <c:lblOffset val="100"/>
        <c:tickLblSkip val="1"/>
        <c:tickMarkSkip val="1"/>
      </c:catAx>
      <c:valAx>
        <c:axId val="116741632"/>
        <c:scaling>
          <c:orientation val="minMax"/>
          <c:max val="1"/>
        </c:scaling>
        <c:delete val="1"/>
        <c:axPos val="t"/>
        <c:numFmt formatCode="0%" sourceLinked="1"/>
        <c:tickLblPos val="none"/>
        <c:crossAx val="116740096"/>
        <c:crosses val="autoZero"/>
        <c:crossBetween val="between"/>
        <c:majorUnit val="0.1"/>
      </c:valAx>
    </c:plotArea>
    <c:plotVisOnly val="1"/>
    <c:dispBlanksAs val="gap"/>
  </c:chart>
  <c:txPr>
    <a:bodyPr/>
    <a:lstStyle/>
    <a:p>
      <a:pPr>
        <a:defRPr sz="1800"/>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414"/>
          <c:w val="0.6779397569321306"/>
          <c:h val="0.82216242921283156"/>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dLbl>
              <c:idx val="1"/>
              <c:delete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(B:354)</c:v>
                </c:pt>
                <c:pt idx="1">
                  <c:v>2014 (B:357)</c:v>
                </c:pt>
                <c:pt idx="2">
                  <c:v>2016 (B:307)</c:v>
                </c:pt>
              </c:strCache>
            </c:strRef>
          </c:cat>
          <c:val>
            <c:numRef>
              <c:f>Sheet1!$B$2:$B$4</c:f>
              <c:numCache>
                <c:formatCode>0%</c:formatCode>
                <c:ptCount val="3"/>
                <c:pt idx="0">
                  <c:v>3.0000000000000002E-2</c:v>
                </c:pt>
                <c:pt idx="1">
                  <c:v>2.0000000000000011E-2</c:v>
                </c:pt>
                <c:pt idx="2">
                  <c:v>3.0000000000000002E-2</c:v>
                </c:pt>
              </c:numCache>
            </c:numRef>
          </c:val>
        </c:ser>
        <c:ser>
          <c:idx val="0"/>
          <c:order val="1"/>
          <c:tx>
            <c:strRef>
              <c:f>Sheet1!$C$1</c:f>
              <c:strCache>
                <c:ptCount val="1"/>
                <c:pt idx="0">
                  <c:v>Poor</c:v>
                </c:pt>
              </c:strCache>
            </c:strRef>
          </c:tx>
          <c:spPr>
            <a:solidFill>
              <a:srgbClr val="FF0000"/>
            </a:solidFill>
          </c:spPr>
          <c:dLbls>
            <c:delete val="1"/>
          </c:dLbls>
          <c:cat>
            <c:strRef>
              <c:f>Sheet1!$A$2:$A$4</c:f>
              <c:strCache>
                <c:ptCount val="3"/>
                <c:pt idx="0">
                  <c:v>2011 (B:354)</c:v>
                </c:pt>
                <c:pt idx="1">
                  <c:v>2014 (B:357)</c:v>
                </c:pt>
                <c:pt idx="2">
                  <c:v>2016 (B:307)</c:v>
                </c:pt>
              </c:strCache>
            </c:strRef>
          </c:cat>
          <c:val>
            <c:numRef>
              <c:f>Sheet1!$C$2:$C$4</c:f>
              <c:numCache>
                <c:formatCode>0%</c:formatCode>
                <c:ptCount val="3"/>
                <c:pt idx="0">
                  <c:v>1.0000000000000005E-2</c:v>
                </c:pt>
                <c:pt idx="1">
                  <c:v>1.0000000000000005E-2</c:v>
                </c:pt>
                <c:pt idx="2">
                  <c:v>1.0000000000000005E-2</c:v>
                </c:pt>
              </c:numCache>
            </c:numRef>
          </c:val>
        </c:ser>
        <c:ser>
          <c:idx val="1"/>
          <c:order val="2"/>
          <c:tx>
            <c:strRef>
              <c:f>Sheet1!$D$1</c:f>
              <c:strCache>
                <c:ptCount val="1"/>
                <c:pt idx="0">
                  <c:v>Fair</c:v>
                </c:pt>
              </c:strCache>
            </c:strRef>
          </c:tx>
          <c:spPr>
            <a:solidFill>
              <a:srgbClr val="FFC000"/>
            </a:solidFill>
          </c:spPr>
          <c:dLbls>
            <c:dLbl>
              <c:idx val="2"/>
              <c:delete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(B:354)</c:v>
                </c:pt>
                <c:pt idx="1">
                  <c:v>2014 (B:357)</c:v>
                </c:pt>
                <c:pt idx="2">
                  <c:v>2016 (B:307)</c:v>
                </c:pt>
              </c:strCache>
            </c:strRef>
          </c:cat>
          <c:val>
            <c:numRef>
              <c:f>Sheet1!$D$2:$D$4</c:f>
              <c:numCache>
                <c:formatCode>0%</c:formatCode>
                <c:ptCount val="3"/>
                <c:pt idx="0">
                  <c:v>0.05</c:v>
                </c:pt>
                <c:pt idx="1">
                  <c:v>4.0000000000000022E-2</c:v>
                </c:pt>
                <c:pt idx="2">
                  <c:v>2.0000000000000011E-2</c:v>
                </c:pt>
              </c:numCache>
            </c:numRef>
          </c:val>
        </c:ser>
        <c:ser>
          <c:idx val="2"/>
          <c:order val="3"/>
          <c:tx>
            <c:strRef>
              <c:f>Sheet1!$E$1</c:f>
              <c:strCache>
                <c:ptCount val="1"/>
                <c:pt idx="0">
                  <c:v>Good</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(B:354)</c:v>
                </c:pt>
                <c:pt idx="1">
                  <c:v>2014 (B:357)</c:v>
                </c:pt>
                <c:pt idx="2">
                  <c:v>2016 (B:307)</c:v>
                </c:pt>
              </c:strCache>
            </c:strRef>
          </c:cat>
          <c:val>
            <c:numRef>
              <c:f>Sheet1!$E$2:$E$4</c:f>
              <c:numCache>
                <c:formatCode>0%</c:formatCode>
                <c:ptCount val="3"/>
                <c:pt idx="0">
                  <c:v>0.27</c:v>
                </c:pt>
                <c:pt idx="1">
                  <c:v>0.2</c:v>
                </c:pt>
                <c:pt idx="2">
                  <c:v>0.17</c:v>
                </c:pt>
              </c:numCache>
            </c:numRef>
          </c:val>
        </c:ser>
        <c:ser>
          <c:idx val="3"/>
          <c:order val="4"/>
          <c:tx>
            <c:strRef>
              <c:f>Sheet1!$F$1</c:f>
              <c:strCache>
                <c:ptCount val="1"/>
                <c:pt idx="0">
                  <c:v>Very Good</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(B:354)</c:v>
                </c:pt>
                <c:pt idx="1">
                  <c:v>2014 (B:357)</c:v>
                </c:pt>
                <c:pt idx="2">
                  <c:v>2016 (B:307)</c:v>
                </c:pt>
              </c:strCache>
            </c:strRef>
          </c:cat>
          <c:val>
            <c:numRef>
              <c:f>Sheet1!$F$2:$F$4</c:f>
              <c:numCache>
                <c:formatCode>0%</c:formatCode>
                <c:ptCount val="3"/>
                <c:pt idx="0">
                  <c:v>0.37000000000000038</c:v>
                </c:pt>
                <c:pt idx="1">
                  <c:v>0.42000000000000032</c:v>
                </c:pt>
                <c:pt idx="2">
                  <c:v>0.4</c:v>
                </c:pt>
              </c:numCache>
            </c:numRef>
          </c:val>
        </c:ser>
        <c:ser>
          <c:idx val="5"/>
          <c:order val="5"/>
          <c:tx>
            <c:strRef>
              <c:f>Sheet1!$G$1</c:f>
              <c:strCache>
                <c:ptCount val="1"/>
                <c:pt idx="0">
                  <c:v>Excellent</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(B:354)</c:v>
                </c:pt>
                <c:pt idx="1">
                  <c:v>2014 (B:357)</c:v>
                </c:pt>
                <c:pt idx="2">
                  <c:v>2016 (B:307)</c:v>
                </c:pt>
              </c:strCache>
            </c:strRef>
          </c:cat>
          <c:val>
            <c:numRef>
              <c:f>Sheet1!$G$2:$G$4</c:f>
              <c:numCache>
                <c:formatCode>0%</c:formatCode>
                <c:ptCount val="3"/>
                <c:pt idx="0">
                  <c:v>0.27</c:v>
                </c:pt>
                <c:pt idx="1">
                  <c:v>0.30000000000000032</c:v>
                </c:pt>
                <c:pt idx="2">
                  <c:v>0.36000000000000032</c:v>
                </c:pt>
              </c:numCache>
            </c:numRef>
          </c:val>
        </c:ser>
        <c:dLbls>
          <c:showVal val="1"/>
        </c:dLbls>
        <c:overlap val="100"/>
        <c:axId val="117487488"/>
        <c:axId val="117489024"/>
      </c:barChart>
      <c:catAx>
        <c:axId val="117487488"/>
        <c:scaling>
          <c:orientation val="minMax"/>
        </c:scaling>
        <c:axPos val="l"/>
        <c:numFmt formatCode="General" sourceLinked="1"/>
        <c:tickLblPos val="nextTo"/>
        <c:txPr>
          <a:bodyPr rot="0" vert="horz"/>
          <a:lstStyle/>
          <a:p>
            <a:pPr>
              <a:defRPr sz="1400"/>
            </a:pPr>
            <a:endParaRPr lang="en-US"/>
          </a:p>
        </c:txPr>
        <c:crossAx val="117489024"/>
        <c:crosses val="autoZero"/>
        <c:auto val="1"/>
        <c:lblAlgn val="ctr"/>
        <c:lblOffset val="100"/>
        <c:tickLblSkip val="1"/>
        <c:tickMarkSkip val="1"/>
      </c:catAx>
      <c:valAx>
        <c:axId val="117489024"/>
        <c:scaling>
          <c:orientation val="minMax"/>
          <c:max val="1"/>
        </c:scaling>
        <c:delete val="1"/>
        <c:axPos val="b"/>
        <c:numFmt formatCode="0%" sourceLinked="1"/>
        <c:tickLblPos val="none"/>
        <c:crossAx val="117487488"/>
        <c:crosses val="autoZero"/>
        <c:crossBetween val="between"/>
      </c:valAx>
    </c:plotArea>
    <c:legend>
      <c:legendPos val="r"/>
      <c:layout>
        <c:manualLayout>
          <c:xMode val="edge"/>
          <c:yMode val="edge"/>
          <c:x val="8.7738095823093748E-3"/>
          <c:y val="1.7739798458607501E-3"/>
          <c:w val="0.89275336389089144"/>
          <c:h val="0.15134603099655641"/>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436"/>
          <c:w val="0.67206074325074994"/>
          <c:h val="0.82216242921283156"/>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(B:185)</c:v>
                </c:pt>
                <c:pt idx="1">
                  <c:v>2014 (B:244)</c:v>
                </c:pt>
                <c:pt idx="2">
                  <c:v>2016 (B:268)</c:v>
                </c:pt>
              </c:strCache>
            </c:strRef>
          </c:cat>
          <c:val>
            <c:numRef>
              <c:f>Sheet1!$B$2:$B$4</c:f>
              <c:numCache>
                <c:formatCode>0%</c:formatCode>
                <c:ptCount val="3"/>
                <c:pt idx="0">
                  <c:v>3.0000000000000002E-2</c:v>
                </c:pt>
                <c:pt idx="1">
                  <c:v>2.0000000000000011E-2</c:v>
                </c:pt>
                <c:pt idx="2">
                  <c:v>1.0000000000000005E-2</c:v>
                </c:pt>
              </c:numCache>
            </c:numRef>
          </c:val>
        </c:ser>
        <c:ser>
          <c:idx val="0"/>
          <c:order val="1"/>
          <c:tx>
            <c:strRef>
              <c:f>Sheet1!$C$1</c:f>
              <c:strCache>
                <c:ptCount val="1"/>
                <c:pt idx="0">
                  <c:v>Poor</c:v>
                </c:pt>
              </c:strCache>
            </c:strRef>
          </c:tx>
          <c:spPr>
            <a:solidFill>
              <a:srgbClr val="FF0000"/>
            </a:solidFill>
          </c:spPr>
          <c:dLbls>
            <c:delete val="1"/>
          </c:dLbls>
          <c:cat>
            <c:strRef>
              <c:f>Sheet1!$A$2:$A$4</c:f>
              <c:strCache>
                <c:ptCount val="3"/>
                <c:pt idx="0">
                  <c:v>2011 (B:185)</c:v>
                </c:pt>
                <c:pt idx="1">
                  <c:v>2014 (B:244)</c:v>
                </c:pt>
                <c:pt idx="2">
                  <c:v>2016 (B:268)</c:v>
                </c:pt>
              </c:strCache>
            </c:strRef>
          </c:cat>
          <c:val>
            <c:numRef>
              <c:f>Sheet1!$C$2:$C$4</c:f>
              <c:numCache>
                <c:formatCode>0%</c:formatCode>
                <c:ptCount val="3"/>
                <c:pt idx="0">
                  <c:v>1.0000000000000005E-2</c:v>
                </c:pt>
                <c:pt idx="1">
                  <c:v>2.0000000000000011E-2</c:v>
                </c:pt>
                <c:pt idx="2">
                  <c:v>1.0000000000000005E-2</c:v>
                </c:pt>
              </c:numCache>
            </c:numRef>
          </c:val>
        </c:ser>
        <c:ser>
          <c:idx val="1"/>
          <c:order val="2"/>
          <c:tx>
            <c:strRef>
              <c:f>Sheet1!$D$1</c:f>
              <c:strCache>
                <c:ptCount val="1"/>
                <c:pt idx="0">
                  <c:v>Fair</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(B:185)</c:v>
                </c:pt>
                <c:pt idx="1">
                  <c:v>2014 (B:244)</c:v>
                </c:pt>
                <c:pt idx="2">
                  <c:v>2016 (B:268)</c:v>
                </c:pt>
              </c:strCache>
            </c:strRef>
          </c:cat>
          <c:val>
            <c:numRef>
              <c:f>Sheet1!$D$2:$D$4</c:f>
              <c:numCache>
                <c:formatCode>0%</c:formatCode>
                <c:ptCount val="3"/>
                <c:pt idx="0">
                  <c:v>6.0000000000000032E-2</c:v>
                </c:pt>
                <c:pt idx="1">
                  <c:v>0.05</c:v>
                </c:pt>
                <c:pt idx="2">
                  <c:v>4.0000000000000022E-2</c:v>
                </c:pt>
              </c:numCache>
            </c:numRef>
          </c:val>
        </c:ser>
        <c:ser>
          <c:idx val="2"/>
          <c:order val="3"/>
          <c:tx>
            <c:strRef>
              <c:f>Sheet1!$E$1</c:f>
              <c:strCache>
                <c:ptCount val="1"/>
                <c:pt idx="0">
                  <c:v>Good</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(B:185)</c:v>
                </c:pt>
                <c:pt idx="1">
                  <c:v>2014 (B:244)</c:v>
                </c:pt>
                <c:pt idx="2">
                  <c:v>2016 (B:268)</c:v>
                </c:pt>
              </c:strCache>
            </c:strRef>
          </c:cat>
          <c:val>
            <c:numRef>
              <c:f>Sheet1!$E$2:$E$4</c:f>
              <c:numCache>
                <c:formatCode>0%</c:formatCode>
                <c:ptCount val="3"/>
                <c:pt idx="0">
                  <c:v>0.23</c:v>
                </c:pt>
                <c:pt idx="1">
                  <c:v>0.16</c:v>
                </c:pt>
                <c:pt idx="2">
                  <c:v>0.14000000000000001</c:v>
                </c:pt>
              </c:numCache>
            </c:numRef>
          </c:val>
        </c:ser>
        <c:ser>
          <c:idx val="3"/>
          <c:order val="4"/>
          <c:tx>
            <c:strRef>
              <c:f>Sheet1!$F$1</c:f>
              <c:strCache>
                <c:ptCount val="1"/>
                <c:pt idx="0">
                  <c:v>Very Good</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(B:185)</c:v>
                </c:pt>
                <c:pt idx="1">
                  <c:v>2014 (B:244)</c:v>
                </c:pt>
                <c:pt idx="2">
                  <c:v>2016 (B:268)</c:v>
                </c:pt>
              </c:strCache>
            </c:strRef>
          </c:cat>
          <c:val>
            <c:numRef>
              <c:f>Sheet1!$F$2:$F$4</c:f>
              <c:numCache>
                <c:formatCode>0%</c:formatCode>
                <c:ptCount val="3"/>
                <c:pt idx="0">
                  <c:v>0.39000000000000096</c:v>
                </c:pt>
                <c:pt idx="1">
                  <c:v>0.4</c:v>
                </c:pt>
                <c:pt idx="2">
                  <c:v>0.38000000000000095</c:v>
                </c:pt>
              </c:numCache>
            </c:numRef>
          </c:val>
        </c:ser>
        <c:ser>
          <c:idx val="5"/>
          <c:order val="5"/>
          <c:tx>
            <c:strRef>
              <c:f>Sheet1!$G$1</c:f>
              <c:strCache>
                <c:ptCount val="1"/>
                <c:pt idx="0">
                  <c:v>Excellent</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(B:185)</c:v>
                </c:pt>
                <c:pt idx="1">
                  <c:v>2014 (B:244)</c:v>
                </c:pt>
                <c:pt idx="2">
                  <c:v>2016 (B:268)</c:v>
                </c:pt>
              </c:strCache>
            </c:strRef>
          </c:cat>
          <c:val>
            <c:numRef>
              <c:f>Sheet1!$G$2:$G$4</c:f>
              <c:numCache>
                <c:formatCode>0%</c:formatCode>
                <c:ptCount val="3"/>
                <c:pt idx="0">
                  <c:v>0.28000000000000008</c:v>
                </c:pt>
                <c:pt idx="1">
                  <c:v>0.34</c:v>
                </c:pt>
                <c:pt idx="2">
                  <c:v>0.41000000000000031</c:v>
                </c:pt>
              </c:numCache>
            </c:numRef>
          </c:val>
        </c:ser>
        <c:dLbls>
          <c:showVal val="1"/>
        </c:dLbls>
        <c:overlap val="100"/>
        <c:axId val="117565696"/>
        <c:axId val="117571584"/>
      </c:barChart>
      <c:catAx>
        <c:axId val="117565696"/>
        <c:scaling>
          <c:orientation val="minMax"/>
        </c:scaling>
        <c:axPos val="l"/>
        <c:numFmt formatCode="General" sourceLinked="1"/>
        <c:tickLblPos val="nextTo"/>
        <c:txPr>
          <a:bodyPr rot="0" vert="horz"/>
          <a:lstStyle/>
          <a:p>
            <a:pPr>
              <a:defRPr sz="1400"/>
            </a:pPr>
            <a:endParaRPr lang="en-US"/>
          </a:p>
        </c:txPr>
        <c:crossAx val="117571584"/>
        <c:crosses val="autoZero"/>
        <c:auto val="1"/>
        <c:lblAlgn val="ctr"/>
        <c:lblOffset val="100"/>
        <c:tickLblSkip val="1"/>
        <c:tickMarkSkip val="1"/>
      </c:catAx>
      <c:valAx>
        <c:axId val="117571584"/>
        <c:scaling>
          <c:orientation val="minMax"/>
          <c:max val="1"/>
        </c:scaling>
        <c:delete val="1"/>
        <c:axPos val="b"/>
        <c:numFmt formatCode="0%" sourceLinked="1"/>
        <c:tickLblPos val="none"/>
        <c:crossAx val="117565696"/>
        <c:crosses val="autoZero"/>
        <c:crossBetween val="between"/>
      </c:valAx>
    </c:plotArea>
    <c:legend>
      <c:legendPos val="r"/>
      <c:layout>
        <c:manualLayout>
          <c:xMode val="edge"/>
          <c:yMode val="edge"/>
          <c:x val="7.1521095237118163E-3"/>
          <c:y val="1.7738837573855735E-3"/>
          <c:w val="0.88261709347109585"/>
          <c:h val="0.14258983301372324"/>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392"/>
          <c:w val="0.68087920786579448"/>
          <c:h val="0.82216242921283156"/>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delete val="1"/>
          </c:dLbls>
          <c:cat>
            <c:strRef>
              <c:f>Sheet1!$A$2:$A$4</c:f>
              <c:strCache>
                <c:ptCount val="3"/>
                <c:pt idx="0">
                  <c:v>Not present in 2011</c:v>
                </c:pt>
                <c:pt idx="1">
                  <c:v>2014 (B:1,291)</c:v>
                </c:pt>
                <c:pt idx="2">
                  <c:v>2016 (B:1,124)</c:v>
                </c:pt>
              </c:strCache>
            </c:strRef>
          </c:cat>
          <c:val>
            <c:numRef>
              <c:f>Sheet1!$B$2:$B$4</c:f>
              <c:numCache>
                <c:formatCode>0%</c:formatCode>
                <c:ptCount val="3"/>
                <c:pt idx="1">
                  <c:v>1.0000000000000005E-2</c:v>
                </c:pt>
                <c:pt idx="2">
                  <c:v>2.0000000000000011E-2</c:v>
                </c:pt>
              </c:numCache>
            </c:numRef>
          </c:val>
        </c:ser>
        <c:ser>
          <c:idx val="0"/>
          <c:order val="1"/>
          <c:tx>
            <c:strRef>
              <c:f>Sheet1!$C$1</c:f>
              <c:strCache>
                <c:ptCount val="1"/>
                <c:pt idx="0">
                  <c:v>Poor</c:v>
                </c:pt>
              </c:strCache>
            </c:strRef>
          </c:tx>
          <c:spPr>
            <a:solidFill>
              <a:srgbClr val="FF0000"/>
            </a:solidFill>
          </c:spPr>
          <c:dLbls>
            <c:delete val="1"/>
          </c:dLbls>
          <c:cat>
            <c:strRef>
              <c:f>Sheet1!$A$2:$A$4</c:f>
              <c:strCache>
                <c:ptCount val="3"/>
                <c:pt idx="0">
                  <c:v>Not present in 2011</c:v>
                </c:pt>
                <c:pt idx="1">
                  <c:v>2014 (B:1,291)</c:v>
                </c:pt>
                <c:pt idx="2">
                  <c:v>2016 (B:1,124)</c:v>
                </c:pt>
              </c:strCache>
            </c:strRef>
          </c:cat>
          <c:val>
            <c:numRef>
              <c:f>Sheet1!$C$2:$C$4</c:f>
              <c:numCache>
                <c:formatCode>0%</c:formatCode>
                <c:ptCount val="3"/>
                <c:pt idx="1">
                  <c:v>2.0000000000000011E-2</c:v>
                </c:pt>
                <c:pt idx="2">
                  <c:v>2.0000000000000011E-2</c:v>
                </c:pt>
              </c:numCache>
            </c:numRef>
          </c:val>
        </c:ser>
        <c:ser>
          <c:idx val="1"/>
          <c:order val="2"/>
          <c:tx>
            <c:strRef>
              <c:f>Sheet1!$D$1</c:f>
              <c:strCache>
                <c:ptCount val="1"/>
                <c:pt idx="0">
                  <c:v>Fair</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Not present in 2011</c:v>
                </c:pt>
                <c:pt idx="1">
                  <c:v>2014 (B:1,291)</c:v>
                </c:pt>
                <c:pt idx="2">
                  <c:v>2016 (B:1,124)</c:v>
                </c:pt>
              </c:strCache>
            </c:strRef>
          </c:cat>
          <c:val>
            <c:numRef>
              <c:f>Sheet1!$D$2:$D$4</c:f>
              <c:numCache>
                <c:formatCode>0%</c:formatCode>
                <c:ptCount val="3"/>
                <c:pt idx="1">
                  <c:v>6.0000000000000032E-2</c:v>
                </c:pt>
                <c:pt idx="2">
                  <c:v>0.05</c:v>
                </c:pt>
              </c:numCache>
            </c:numRef>
          </c:val>
        </c:ser>
        <c:ser>
          <c:idx val="2"/>
          <c:order val="3"/>
          <c:tx>
            <c:strRef>
              <c:f>Sheet1!$E$1</c:f>
              <c:strCache>
                <c:ptCount val="1"/>
                <c:pt idx="0">
                  <c:v>Good</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Not present in 2011</c:v>
                </c:pt>
                <c:pt idx="1">
                  <c:v>2014 (B:1,291)</c:v>
                </c:pt>
                <c:pt idx="2">
                  <c:v>2016 (B:1,124)</c:v>
                </c:pt>
              </c:strCache>
            </c:strRef>
          </c:cat>
          <c:val>
            <c:numRef>
              <c:f>Sheet1!$E$2:$E$4</c:f>
              <c:numCache>
                <c:formatCode>0%</c:formatCode>
                <c:ptCount val="3"/>
                <c:pt idx="1">
                  <c:v>0.22</c:v>
                </c:pt>
                <c:pt idx="2">
                  <c:v>0.19</c:v>
                </c:pt>
              </c:numCache>
            </c:numRef>
          </c:val>
        </c:ser>
        <c:ser>
          <c:idx val="3"/>
          <c:order val="4"/>
          <c:tx>
            <c:strRef>
              <c:f>Sheet1!$F$1</c:f>
              <c:strCache>
                <c:ptCount val="1"/>
                <c:pt idx="0">
                  <c:v>Very Good</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Not present in 2011</c:v>
                </c:pt>
                <c:pt idx="1">
                  <c:v>2014 (B:1,291)</c:v>
                </c:pt>
                <c:pt idx="2">
                  <c:v>2016 (B:1,124)</c:v>
                </c:pt>
              </c:strCache>
            </c:strRef>
          </c:cat>
          <c:val>
            <c:numRef>
              <c:f>Sheet1!$F$2:$F$4</c:f>
              <c:numCache>
                <c:formatCode>0%</c:formatCode>
                <c:ptCount val="3"/>
                <c:pt idx="1">
                  <c:v>0.42000000000000032</c:v>
                </c:pt>
                <c:pt idx="2">
                  <c:v>0.39000000000000085</c:v>
                </c:pt>
              </c:numCache>
            </c:numRef>
          </c:val>
        </c:ser>
        <c:ser>
          <c:idx val="5"/>
          <c:order val="5"/>
          <c:tx>
            <c:strRef>
              <c:f>Sheet1!$G$1</c:f>
              <c:strCache>
                <c:ptCount val="1"/>
                <c:pt idx="0">
                  <c:v>Excellent</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Not present in 2011</c:v>
                </c:pt>
                <c:pt idx="1">
                  <c:v>2014 (B:1,291)</c:v>
                </c:pt>
                <c:pt idx="2">
                  <c:v>2016 (B:1,124)</c:v>
                </c:pt>
              </c:strCache>
            </c:strRef>
          </c:cat>
          <c:val>
            <c:numRef>
              <c:f>Sheet1!$G$2:$G$4</c:f>
              <c:numCache>
                <c:formatCode>0%</c:formatCode>
                <c:ptCount val="3"/>
                <c:pt idx="1">
                  <c:v>0.27</c:v>
                </c:pt>
                <c:pt idx="2">
                  <c:v>0.33000000000000096</c:v>
                </c:pt>
              </c:numCache>
            </c:numRef>
          </c:val>
        </c:ser>
        <c:dLbls>
          <c:showVal val="1"/>
        </c:dLbls>
        <c:overlap val="100"/>
        <c:axId val="117737344"/>
        <c:axId val="117738880"/>
      </c:barChart>
      <c:catAx>
        <c:axId val="117737344"/>
        <c:scaling>
          <c:orientation val="minMax"/>
        </c:scaling>
        <c:axPos val="l"/>
        <c:numFmt formatCode="General" sourceLinked="1"/>
        <c:tickLblPos val="nextTo"/>
        <c:txPr>
          <a:bodyPr rot="0" vert="horz"/>
          <a:lstStyle/>
          <a:p>
            <a:pPr>
              <a:defRPr sz="1400"/>
            </a:pPr>
            <a:endParaRPr lang="en-US"/>
          </a:p>
        </c:txPr>
        <c:crossAx val="117738880"/>
        <c:crosses val="autoZero"/>
        <c:auto val="1"/>
        <c:lblAlgn val="ctr"/>
        <c:lblOffset val="100"/>
        <c:tickLblSkip val="1"/>
        <c:tickMarkSkip val="1"/>
      </c:catAx>
      <c:valAx>
        <c:axId val="117738880"/>
        <c:scaling>
          <c:orientation val="minMax"/>
          <c:max val="1"/>
        </c:scaling>
        <c:delete val="1"/>
        <c:axPos val="b"/>
        <c:numFmt formatCode="0%" sourceLinked="1"/>
        <c:tickLblPos val="none"/>
        <c:crossAx val="117737344"/>
        <c:crosses val="autoZero"/>
        <c:crossBetween val="between"/>
      </c:valAx>
    </c:plotArea>
    <c:legend>
      <c:legendPos val="r"/>
      <c:layout>
        <c:manualLayout>
          <c:xMode val="edge"/>
          <c:yMode val="edge"/>
          <c:x val="8.7738095823093748E-3"/>
          <c:y val="1.7739798458607501E-3"/>
          <c:w val="0.89716258378698532"/>
          <c:h val="0.10265700483091787"/>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414"/>
          <c:w val="0.68087920786579448"/>
          <c:h val="0.82216242921283156"/>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(B:633)</c:v>
                </c:pt>
                <c:pt idx="1">
                  <c:v>2014 (B:239)</c:v>
                </c:pt>
                <c:pt idx="2">
                  <c:v>2016 (B:242)</c:v>
                </c:pt>
              </c:strCache>
            </c:strRef>
          </c:cat>
          <c:val>
            <c:numRef>
              <c:f>Sheet1!$B$2:$B$4</c:f>
              <c:numCache>
                <c:formatCode>0%</c:formatCode>
                <c:ptCount val="3"/>
                <c:pt idx="0">
                  <c:v>4.0000000000000022E-2</c:v>
                </c:pt>
                <c:pt idx="1">
                  <c:v>0.05</c:v>
                </c:pt>
                <c:pt idx="2">
                  <c:v>3.0000000000000002E-2</c:v>
                </c:pt>
              </c:numCache>
            </c:numRef>
          </c:val>
        </c:ser>
        <c:ser>
          <c:idx val="0"/>
          <c:order val="1"/>
          <c:tx>
            <c:strRef>
              <c:f>Sheet1!$C$1</c:f>
              <c:strCache>
                <c:ptCount val="1"/>
                <c:pt idx="0">
                  <c:v>Poor</c:v>
                </c:pt>
              </c:strCache>
            </c:strRef>
          </c:tx>
          <c:spPr>
            <a:solidFill>
              <a:srgbClr val="FF0000"/>
            </a:solidFill>
          </c:spPr>
          <c:dLbls>
            <c:delete val="1"/>
          </c:dLbls>
          <c:cat>
            <c:strRef>
              <c:f>Sheet1!$A$2:$A$4</c:f>
              <c:strCache>
                <c:ptCount val="3"/>
                <c:pt idx="0">
                  <c:v>2011 (B:633)</c:v>
                </c:pt>
                <c:pt idx="1">
                  <c:v>2014 (B:239)</c:v>
                </c:pt>
                <c:pt idx="2">
                  <c:v>2016 (B:242)</c:v>
                </c:pt>
              </c:strCache>
            </c:strRef>
          </c:cat>
          <c:val>
            <c:numRef>
              <c:f>Sheet1!$C$2:$C$4</c:f>
              <c:numCache>
                <c:formatCode>0%</c:formatCode>
                <c:ptCount val="3"/>
                <c:pt idx="0">
                  <c:v>3.0000000000000002E-2</c:v>
                </c:pt>
                <c:pt idx="1">
                  <c:v>3.0000000000000002E-2</c:v>
                </c:pt>
                <c:pt idx="2">
                  <c:v>1.0000000000000005E-2</c:v>
                </c:pt>
              </c:numCache>
            </c:numRef>
          </c:val>
        </c:ser>
        <c:ser>
          <c:idx val="1"/>
          <c:order val="2"/>
          <c:tx>
            <c:strRef>
              <c:f>Sheet1!$D$1</c:f>
              <c:strCache>
                <c:ptCount val="1"/>
                <c:pt idx="0">
                  <c:v>Fair</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(B:633)</c:v>
                </c:pt>
                <c:pt idx="1">
                  <c:v>2014 (B:239)</c:v>
                </c:pt>
                <c:pt idx="2">
                  <c:v>2016 (B:242)</c:v>
                </c:pt>
              </c:strCache>
            </c:strRef>
          </c:cat>
          <c:val>
            <c:numRef>
              <c:f>Sheet1!$D$2:$D$4</c:f>
              <c:numCache>
                <c:formatCode>0%</c:formatCode>
                <c:ptCount val="3"/>
                <c:pt idx="0">
                  <c:v>0.1</c:v>
                </c:pt>
                <c:pt idx="1">
                  <c:v>0.05</c:v>
                </c:pt>
                <c:pt idx="2">
                  <c:v>0.05</c:v>
                </c:pt>
              </c:numCache>
            </c:numRef>
          </c:val>
        </c:ser>
        <c:ser>
          <c:idx val="2"/>
          <c:order val="3"/>
          <c:tx>
            <c:strRef>
              <c:f>Sheet1!$E$1</c:f>
              <c:strCache>
                <c:ptCount val="1"/>
                <c:pt idx="0">
                  <c:v>Good</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(B:633)</c:v>
                </c:pt>
                <c:pt idx="1">
                  <c:v>2014 (B:239)</c:v>
                </c:pt>
                <c:pt idx="2">
                  <c:v>2016 (B:242)</c:v>
                </c:pt>
              </c:strCache>
            </c:strRef>
          </c:cat>
          <c:val>
            <c:numRef>
              <c:f>Sheet1!$E$2:$E$4</c:f>
              <c:numCache>
                <c:formatCode>0%</c:formatCode>
                <c:ptCount val="3"/>
                <c:pt idx="0">
                  <c:v>0.33000000000000046</c:v>
                </c:pt>
                <c:pt idx="1">
                  <c:v>0.25</c:v>
                </c:pt>
                <c:pt idx="2">
                  <c:v>0.25</c:v>
                </c:pt>
              </c:numCache>
            </c:numRef>
          </c:val>
        </c:ser>
        <c:ser>
          <c:idx val="3"/>
          <c:order val="4"/>
          <c:tx>
            <c:strRef>
              <c:f>Sheet1!$F$1</c:f>
              <c:strCache>
                <c:ptCount val="1"/>
                <c:pt idx="0">
                  <c:v>Very Good</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(B:633)</c:v>
                </c:pt>
                <c:pt idx="1">
                  <c:v>2014 (B:239)</c:v>
                </c:pt>
                <c:pt idx="2">
                  <c:v>2016 (B:242)</c:v>
                </c:pt>
              </c:strCache>
            </c:strRef>
          </c:cat>
          <c:val>
            <c:numRef>
              <c:f>Sheet1!$F$2:$F$4</c:f>
              <c:numCache>
                <c:formatCode>0%</c:formatCode>
                <c:ptCount val="3"/>
                <c:pt idx="0">
                  <c:v>0.34</c:v>
                </c:pt>
                <c:pt idx="1">
                  <c:v>0.4</c:v>
                </c:pt>
                <c:pt idx="2">
                  <c:v>0.41000000000000031</c:v>
                </c:pt>
              </c:numCache>
            </c:numRef>
          </c:val>
        </c:ser>
        <c:ser>
          <c:idx val="5"/>
          <c:order val="5"/>
          <c:tx>
            <c:strRef>
              <c:f>Sheet1!$G$1</c:f>
              <c:strCache>
                <c:ptCount val="1"/>
                <c:pt idx="0">
                  <c:v>Excellent</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(B:633)</c:v>
                </c:pt>
                <c:pt idx="1">
                  <c:v>2014 (B:239)</c:v>
                </c:pt>
                <c:pt idx="2">
                  <c:v>2016 (B:242)</c:v>
                </c:pt>
              </c:strCache>
            </c:strRef>
          </c:cat>
          <c:val>
            <c:numRef>
              <c:f>Sheet1!$G$2:$G$4</c:f>
              <c:numCache>
                <c:formatCode>0%</c:formatCode>
                <c:ptCount val="3"/>
                <c:pt idx="0">
                  <c:v>0.17</c:v>
                </c:pt>
                <c:pt idx="1">
                  <c:v>0.22</c:v>
                </c:pt>
                <c:pt idx="2">
                  <c:v>0.25</c:v>
                </c:pt>
              </c:numCache>
            </c:numRef>
          </c:val>
        </c:ser>
        <c:dLbls>
          <c:showVal val="1"/>
        </c:dLbls>
        <c:overlap val="100"/>
        <c:axId val="117830400"/>
        <c:axId val="117831936"/>
      </c:barChart>
      <c:catAx>
        <c:axId val="117830400"/>
        <c:scaling>
          <c:orientation val="minMax"/>
        </c:scaling>
        <c:axPos val="l"/>
        <c:numFmt formatCode="General" sourceLinked="1"/>
        <c:tickLblPos val="nextTo"/>
        <c:txPr>
          <a:bodyPr rot="0" vert="horz"/>
          <a:lstStyle/>
          <a:p>
            <a:pPr>
              <a:defRPr sz="1400"/>
            </a:pPr>
            <a:endParaRPr lang="en-US"/>
          </a:p>
        </c:txPr>
        <c:crossAx val="117831936"/>
        <c:crosses val="autoZero"/>
        <c:auto val="1"/>
        <c:lblAlgn val="ctr"/>
        <c:lblOffset val="100"/>
        <c:tickLblSkip val="1"/>
        <c:tickMarkSkip val="1"/>
      </c:catAx>
      <c:valAx>
        <c:axId val="117831936"/>
        <c:scaling>
          <c:orientation val="minMax"/>
          <c:max val="1"/>
        </c:scaling>
        <c:delete val="1"/>
        <c:axPos val="b"/>
        <c:numFmt formatCode="0%" sourceLinked="1"/>
        <c:tickLblPos val="none"/>
        <c:crossAx val="117830400"/>
        <c:crosses val="autoZero"/>
        <c:crossBetween val="between"/>
      </c:valAx>
    </c:plotArea>
    <c:legend>
      <c:legendPos val="r"/>
      <c:layout>
        <c:manualLayout>
          <c:xMode val="edge"/>
          <c:yMode val="edge"/>
          <c:x val="7.1521095237118163E-3"/>
          <c:y val="1.7738837573855735E-3"/>
          <c:w val="0.89437504629115283"/>
          <c:h val="0.1015531660692951"/>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403"/>
          <c:w val="0.67793975693213016"/>
          <c:h val="0.82216242921283156"/>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dLbl>
              <c:idx val="1"/>
              <c:delete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layout/>
                <c15:showLeaderLines val="0"/>
              </c:ext>
            </c:extLst>
          </c:dLbls>
          <c:cat>
            <c:strRef>
              <c:f>Sheet1!$A$2:$A$4</c:f>
              <c:strCache>
                <c:ptCount val="3"/>
                <c:pt idx="0">
                  <c:v>2011 (B:19)</c:v>
                </c:pt>
                <c:pt idx="1">
                  <c:v>2014 (B:33)</c:v>
                </c:pt>
                <c:pt idx="2">
                  <c:v>2016 (B:37)</c:v>
                </c:pt>
              </c:strCache>
            </c:strRef>
          </c:cat>
          <c:val>
            <c:numRef>
              <c:f>Sheet1!$B$2:$B$4</c:f>
              <c:numCache>
                <c:formatCode>0%</c:formatCode>
                <c:ptCount val="3"/>
                <c:pt idx="0">
                  <c:v>0.11</c:v>
                </c:pt>
                <c:pt idx="1">
                  <c:v>3.0000000000000002E-2</c:v>
                </c:pt>
                <c:pt idx="2">
                  <c:v>0.05</c:v>
                </c:pt>
              </c:numCache>
            </c:numRef>
          </c:val>
        </c:ser>
        <c:ser>
          <c:idx val="0"/>
          <c:order val="1"/>
          <c:tx>
            <c:strRef>
              <c:f>Sheet1!$C$1</c:f>
              <c:strCache>
                <c:ptCount val="1"/>
                <c:pt idx="0">
                  <c:v>Poor</c:v>
                </c:pt>
              </c:strCache>
            </c:strRef>
          </c:tx>
          <c:spPr>
            <a:solidFill>
              <a:srgbClr val="FF0000"/>
            </a:solidFill>
          </c:spPr>
          <c:dLbls>
            <c:spPr>
              <a:noFill/>
              <a:ln>
                <a:noFill/>
              </a:ln>
              <a:effectLst/>
            </c:spPr>
            <c:txPr>
              <a:bodyPr/>
              <a:lstStyle/>
              <a:p>
                <a:pPr>
                  <a:defRPr sz="1400"/>
                </a:pPr>
                <a:endParaRPr lang="en-US"/>
              </a:p>
            </c:txPr>
            <c:showVal val="1"/>
            <c:extLst>
              <c:ext xmlns:c15="http://schemas.microsoft.com/office/drawing/2012/chart" uri="{CE6537A1-D6FC-4f65-9D91-7224C49458BB}">
                <c15:layout/>
                <c15:showLeaderLines val="0"/>
              </c:ext>
            </c:extLst>
          </c:dLbls>
          <c:cat>
            <c:strRef>
              <c:f>Sheet1!$A$2:$A$4</c:f>
              <c:strCache>
                <c:ptCount val="3"/>
                <c:pt idx="0">
                  <c:v>2011 (B:19)</c:v>
                </c:pt>
                <c:pt idx="1">
                  <c:v>2014 (B:33)</c:v>
                </c:pt>
                <c:pt idx="2">
                  <c:v>2016 (B:37)</c:v>
                </c:pt>
              </c:strCache>
            </c:strRef>
          </c:cat>
          <c:val>
            <c:numRef>
              <c:f>Sheet1!$C$2:$C$4</c:f>
              <c:numCache>
                <c:formatCode>0%</c:formatCode>
                <c:ptCount val="3"/>
                <c:pt idx="0">
                  <c:v>0.05</c:v>
                </c:pt>
                <c:pt idx="1">
                  <c:v>0.15000000000000024</c:v>
                </c:pt>
                <c:pt idx="2">
                  <c:v>0.11</c:v>
                </c:pt>
              </c:numCache>
            </c:numRef>
          </c:val>
        </c:ser>
        <c:ser>
          <c:idx val="1"/>
          <c:order val="2"/>
          <c:tx>
            <c:strRef>
              <c:f>Sheet1!$D$1</c:f>
              <c:strCache>
                <c:ptCount val="1"/>
                <c:pt idx="0">
                  <c:v>Fair</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layout/>
                <c15:showLeaderLines val="0"/>
              </c:ext>
            </c:extLst>
          </c:dLbls>
          <c:cat>
            <c:strRef>
              <c:f>Sheet1!$A$2:$A$4</c:f>
              <c:strCache>
                <c:ptCount val="3"/>
                <c:pt idx="0">
                  <c:v>2011 (B:19)</c:v>
                </c:pt>
                <c:pt idx="1">
                  <c:v>2014 (B:33)</c:v>
                </c:pt>
                <c:pt idx="2">
                  <c:v>2016 (B:37)</c:v>
                </c:pt>
              </c:strCache>
            </c:strRef>
          </c:cat>
          <c:val>
            <c:numRef>
              <c:f>Sheet1!$D$2:$D$4</c:f>
              <c:numCache>
                <c:formatCode>0%</c:formatCode>
                <c:ptCount val="3"/>
                <c:pt idx="0">
                  <c:v>0.26</c:v>
                </c:pt>
                <c:pt idx="1">
                  <c:v>6.0000000000000032E-2</c:v>
                </c:pt>
                <c:pt idx="2">
                  <c:v>8.0000000000000043E-2</c:v>
                </c:pt>
              </c:numCache>
            </c:numRef>
          </c:val>
        </c:ser>
        <c:ser>
          <c:idx val="2"/>
          <c:order val="3"/>
          <c:tx>
            <c:strRef>
              <c:f>Sheet1!$E$1</c:f>
              <c:strCache>
                <c:ptCount val="1"/>
                <c:pt idx="0">
                  <c:v>Good</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layout/>
                <c15:showLeaderLines val="0"/>
              </c:ext>
            </c:extLst>
          </c:dLbls>
          <c:cat>
            <c:strRef>
              <c:f>Sheet1!$A$2:$A$4</c:f>
              <c:strCache>
                <c:ptCount val="3"/>
                <c:pt idx="0">
                  <c:v>2011 (B:19)</c:v>
                </c:pt>
                <c:pt idx="1">
                  <c:v>2014 (B:33)</c:v>
                </c:pt>
                <c:pt idx="2">
                  <c:v>2016 (B:37)</c:v>
                </c:pt>
              </c:strCache>
            </c:strRef>
          </c:cat>
          <c:val>
            <c:numRef>
              <c:f>Sheet1!$E$2:$E$4</c:f>
              <c:numCache>
                <c:formatCode>0%</c:formatCode>
                <c:ptCount val="3"/>
                <c:pt idx="0">
                  <c:v>0.16</c:v>
                </c:pt>
                <c:pt idx="1">
                  <c:v>0.15000000000000024</c:v>
                </c:pt>
                <c:pt idx="2">
                  <c:v>0.24000000000000021</c:v>
                </c:pt>
              </c:numCache>
            </c:numRef>
          </c:val>
        </c:ser>
        <c:ser>
          <c:idx val="3"/>
          <c:order val="4"/>
          <c:tx>
            <c:strRef>
              <c:f>Sheet1!$F$1</c:f>
              <c:strCache>
                <c:ptCount val="1"/>
                <c:pt idx="0">
                  <c:v>Very Good</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layout/>
                <c15:showLeaderLines val="0"/>
              </c:ext>
            </c:extLst>
          </c:dLbls>
          <c:cat>
            <c:strRef>
              <c:f>Sheet1!$A$2:$A$4</c:f>
              <c:strCache>
                <c:ptCount val="3"/>
                <c:pt idx="0">
                  <c:v>2011 (B:19)</c:v>
                </c:pt>
                <c:pt idx="1">
                  <c:v>2014 (B:33)</c:v>
                </c:pt>
                <c:pt idx="2">
                  <c:v>2016 (B:37)</c:v>
                </c:pt>
              </c:strCache>
            </c:strRef>
          </c:cat>
          <c:val>
            <c:numRef>
              <c:f>Sheet1!$F$2:$F$4</c:f>
              <c:numCache>
                <c:formatCode>0%</c:formatCode>
                <c:ptCount val="3"/>
                <c:pt idx="0">
                  <c:v>0.21000000000000021</c:v>
                </c:pt>
                <c:pt idx="1">
                  <c:v>0.24000000000000021</c:v>
                </c:pt>
                <c:pt idx="2">
                  <c:v>0.16</c:v>
                </c:pt>
              </c:numCache>
            </c:numRef>
          </c:val>
        </c:ser>
        <c:ser>
          <c:idx val="5"/>
          <c:order val="5"/>
          <c:tx>
            <c:strRef>
              <c:f>Sheet1!$G$1</c:f>
              <c:strCache>
                <c:ptCount val="1"/>
                <c:pt idx="0">
                  <c:v>Excellent</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layout/>
                <c15:showLeaderLines val="0"/>
              </c:ext>
            </c:extLst>
          </c:dLbls>
          <c:cat>
            <c:strRef>
              <c:f>Sheet1!$A$2:$A$4</c:f>
              <c:strCache>
                <c:ptCount val="3"/>
                <c:pt idx="0">
                  <c:v>2011 (B:19)</c:v>
                </c:pt>
                <c:pt idx="1">
                  <c:v>2014 (B:33)</c:v>
                </c:pt>
                <c:pt idx="2">
                  <c:v>2016 (B:37)</c:v>
                </c:pt>
              </c:strCache>
            </c:strRef>
          </c:cat>
          <c:val>
            <c:numRef>
              <c:f>Sheet1!$G$2:$G$4</c:f>
              <c:numCache>
                <c:formatCode>0%</c:formatCode>
                <c:ptCount val="3"/>
                <c:pt idx="0">
                  <c:v>0.21000000000000021</c:v>
                </c:pt>
                <c:pt idx="1">
                  <c:v>0.27</c:v>
                </c:pt>
                <c:pt idx="2">
                  <c:v>0.35000000000000031</c:v>
                </c:pt>
              </c:numCache>
            </c:numRef>
          </c:val>
        </c:ser>
        <c:dLbls>
          <c:showVal val="1"/>
        </c:dLbls>
        <c:overlap val="100"/>
        <c:axId val="117307264"/>
        <c:axId val="117308800"/>
      </c:barChart>
      <c:catAx>
        <c:axId val="117307264"/>
        <c:scaling>
          <c:orientation val="minMax"/>
        </c:scaling>
        <c:axPos val="l"/>
        <c:numFmt formatCode="General" sourceLinked="1"/>
        <c:tickLblPos val="nextTo"/>
        <c:txPr>
          <a:bodyPr rot="0" vert="horz"/>
          <a:lstStyle/>
          <a:p>
            <a:pPr>
              <a:defRPr sz="1400"/>
            </a:pPr>
            <a:endParaRPr lang="en-US"/>
          </a:p>
        </c:txPr>
        <c:crossAx val="117308800"/>
        <c:crosses val="autoZero"/>
        <c:auto val="1"/>
        <c:lblAlgn val="ctr"/>
        <c:lblOffset val="100"/>
        <c:tickLblSkip val="1"/>
        <c:tickMarkSkip val="1"/>
      </c:catAx>
      <c:valAx>
        <c:axId val="117308800"/>
        <c:scaling>
          <c:orientation val="minMax"/>
          <c:max val="1"/>
        </c:scaling>
        <c:delete val="1"/>
        <c:axPos val="b"/>
        <c:numFmt formatCode="0%" sourceLinked="1"/>
        <c:tickLblPos val="none"/>
        <c:crossAx val="117307264"/>
        <c:crosses val="autoZero"/>
        <c:crossBetween val="between"/>
      </c:valAx>
    </c:plotArea>
    <c:legend>
      <c:legendPos val="r"/>
      <c:layout>
        <c:manualLayout>
          <c:xMode val="edge"/>
          <c:yMode val="edge"/>
          <c:x val="8.7738095823093748E-3"/>
          <c:y val="1.7739798458607501E-3"/>
          <c:w val="0.88981387602605788"/>
          <c:h val="0.15134603099655641"/>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1.1736505422569696E-3"/>
          <c:y val="4.9909818964937076E-2"/>
          <c:w val="0.46452789197230443"/>
          <c:h val="0.91691118738362831"/>
        </c:manualLayout>
      </c:layout>
      <c:barChart>
        <c:barDir val="bar"/>
        <c:grouping val="clustered"/>
        <c:ser>
          <c:idx val="0"/>
          <c:order val="0"/>
          <c:tx>
            <c:strRef>
              <c:f>Sheet1!$A$2</c:f>
              <c:strCache>
                <c:ptCount val="1"/>
                <c:pt idx="0">
                  <c:v>2016 (B:1,215)</c:v>
                </c:pt>
              </c:strCache>
            </c:strRef>
          </c:tx>
          <c:spPr>
            <a:solidFill>
              <a:schemeClr val="accent4"/>
            </a:solidFill>
          </c:spPr>
          <c:dLbls>
            <c:dLbl>
              <c:idx val="1"/>
              <c:layout>
                <c:manualLayout>
                  <c:x val="-4.5226855084194665E-3"/>
                  <c:y val="5.364460622607735E-3"/>
                </c:manualLayout>
              </c:layout>
              <c:dLblPos val="outEnd"/>
              <c:showVal val="1"/>
              <c:extLst>
                <c:ext xmlns:c15="http://schemas.microsoft.com/office/drawing/2012/chart" uri="{CE6537A1-D6FC-4f65-9D91-7224C49458BB}"/>
              </c:extLst>
            </c:dLbl>
            <c:dLbl>
              <c:idx val="2"/>
              <c:showVal val="1"/>
              <c:extLst>
                <c:ext xmlns:c15="http://schemas.microsoft.com/office/drawing/2012/chart" uri="{CE6537A1-D6FC-4f65-9D91-7224C49458BB}"/>
              </c:extLst>
            </c:dLbl>
            <c:dLbl>
              <c:idx val="3"/>
              <c:layout>
                <c:manualLayout>
                  <c:x val="-3.1820619840142142E-3"/>
                  <c:y val="2.6823359067650963E-3"/>
                </c:manualLayout>
              </c:layout>
              <c:dLblPos val="outEnd"/>
              <c:showVal val="1"/>
              <c:extLst>
                <c:ext xmlns:c15="http://schemas.microsoft.com/office/drawing/2012/chart" uri="{CE6537A1-D6FC-4f65-9D91-7224C49458BB}"/>
              </c:extLst>
            </c:dLbl>
            <c:dLbl>
              <c:idx val="8"/>
              <c:layout>
                <c:manualLayout>
                  <c:x val="0"/>
                  <c:y val="8.0463741475278426E-3"/>
                </c:manualLayout>
              </c:layout>
              <c:dLblPos val="outEnd"/>
              <c:showVal val="1"/>
              <c:extLst>
                <c:ext xmlns:c15="http://schemas.microsoft.com/office/drawing/2012/chart" uri="{CE6537A1-D6FC-4f65-9D91-7224C49458BB}"/>
              </c:extLst>
            </c:dLbl>
            <c:spPr>
              <a:noFill/>
              <a:ln>
                <a:noFill/>
              </a:ln>
              <a:effectLst/>
            </c:spPr>
            <c:txPr>
              <a:bodyPr/>
              <a:lstStyle/>
              <a:p>
                <a:pPr>
                  <a:defRPr sz="1400"/>
                </a:pPr>
                <a:endParaRPr lang="en-US"/>
              </a:p>
            </c:txPr>
            <c:dLblPos val="outEnd"/>
            <c:showVal val="1"/>
            <c:extLst>
              <c:ext xmlns:c15="http://schemas.microsoft.com/office/drawing/2012/chart" uri="{CE6537A1-D6FC-4f65-9D91-7224C49458BB}">
                <c15:showLeaderLines val="0"/>
              </c:ext>
            </c:extLst>
          </c:dLbls>
          <c:cat>
            <c:strRef>
              <c:f>Sheet1!$B$1:$J$1</c:f>
              <c:strCache>
                <c:ptCount val="9"/>
                <c:pt idx="0">
                  <c:v>Any (net)</c:v>
                </c:pt>
                <c:pt idx="1">
                  <c:v>Annual return</c:v>
                </c:pt>
                <c:pt idx="2">
                  <c:v>Email</c:v>
                </c:pt>
                <c:pt idx="3">
                  <c:v>Phone</c:v>
                </c:pt>
                <c:pt idx="4">
                  <c:v>Letter</c:v>
                </c:pt>
                <c:pt idx="5">
                  <c:v>eNewsletter</c:v>
                </c:pt>
                <c:pt idx="6">
                  <c:v>Consultation</c:v>
                </c:pt>
                <c:pt idx="7">
                  <c:v>OSCR Event*</c:v>
                </c:pt>
                <c:pt idx="8">
                  <c:v>OSCR presentation at another event*</c:v>
                </c:pt>
              </c:strCache>
            </c:strRef>
          </c:cat>
          <c:val>
            <c:numRef>
              <c:f>Sheet1!$B$2:$J$2</c:f>
              <c:numCache>
                <c:formatCode>0%</c:formatCode>
                <c:ptCount val="9"/>
                <c:pt idx="0">
                  <c:v>0.94000000000000061</c:v>
                </c:pt>
                <c:pt idx="1">
                  <c:v>0.73000000000000065</c:v>
                </c:pt>
                <c:pt idx="2">
                  <c:v>0.56999999999999995</c:v>
                </c:pt>
                <c:pt idx="3">
                  <c:v>0.26</c:v>
                </c:pt>
                <c:pt idx="4">
                  <c:v>0.19</c:v>
                </c:pt>
                <c:pt idx="5">
                  <c:v>0.21000000000000016</c:v>
                </c:pt>
                <c:pt idx="6">
                  <c:v>8.0000000000000043E-2</c:v>
                </c:pt>
                <c:pt idx="7">
                  <c:v>7.0000000000000021E-2</c:v>
                </c:pt>
                <c:pt idx="8">
                  <c:v>0.05</c:v>
                </c:pt>
              </c:numCache>
            </c:numRef>
          </c:val>
        </c:ser>
        <c:dLbls>
          <c:showVal val="1"/>
        </c:dLbls>
        <c:axId val="118126464"/>
        <c:axId val="118128000"/>
      </c:barChart>
      <c:catAx>
        <c:axId val="118126464"/>
        <c:scaling>
          <c:orientation val="maxMin"/>
        </c:scaling>
        <c:axPos val="l"/>
        <c:numFmt formatCode="General" sourceLinked="1"/>
        <c:tickLblPos val="nextTo"/>
        <c:txPr>
          <a:bodyPr rot="0" vert="horz"/>
          <a:lstStyle/>
          <a:p>
            <a:pPr>
              <a:defRPr sz="1400"/>
            </a:pPr>
            <a:endParaRPr lang="en-US"/>
          </a:p>
        </c:txPr>
        <c:crossAx val="118128000"/>
        <c:crosses val="autoZero"/>
        <c:auto val="1"/>
        <c:lblAlgn val="ctr"/>
        <c:lblOffset val="100"/>
        <c:tickLblSkip val="1"/>
        <c:tickMarkSkip val="1"/>
      </c:catAx>
      <c:valAx>
        <c:axId val="118128000"/>
        <c:scaling>
          <c:orientation val="minMax"/>
          <c:max val="1"/>
        </c:scaling>
        <c:delete val="1"/>
        <c:axPos val="t"/>
        <c:numFmt formatCode="0%" sourceLinked="1"/>
        <c:tickLblPos val="none"/>
        <c:crossAx val="118126464"/>
        <c:crosses val="autoZero"/>
        <c:crossBetween val="between"/>
        <c:majorUnit val="0.1"/>
      </c:valAx>
    </c:plotArea>
    <c:plotVisOnly val="1"/>
    <c:dispBlanksAs val="gap"/>
  </c:chart>
  <c:txPr>
    <a:bodyPr/>
    <a:lstStyle/>
    <a:p>
      <a:pPr>
        <a:defRPr sz="1800"/>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403"/>
          <c:w val="0.67646997555827315"/>
          <c:h val="0.82216242921283156"/>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dLbl>
              <c:idx val="0"/>
              <c:showVal val="1"/>
              <c:extLst>
                <c:ext xmlns:c15="http://schemas.microsoft.com/office/drawing/2012/chart" uri="{CE6537A1-D6FC-4f65-9D91-7224C49458BB}"/>
              </c:extLst>
            </c:dLbl>
            <c:delete val="1"/>
            <c:spPr>
              <a:noFill/>
              <a:ln>
                <a:noFill/>
              </a:ln>
              <a:effectLst/>
            </c:spPr>
            <c:txPr>
              <a:bodyPr/>
              <a:lstStyle/>
              <a:p>
                <a:pPr>
                  <a:defRPr sz="1400"/>
                </a:pPr>
                <a:endParaRPr lang="en-US"/>
              </a:p>
            </c:txPr>
            <c:extLst>
              <c:ext xmlns:c15="http://schemas.microsoft.com/office/drawing/2012/chart" uri="{CE6537A1-D6FC-4f65-9D91-7224C49458BB}">
                <c15:showLeaderLines val="0"/>
              </c:ext>
            </c:extLst>
          </c:dLbls>
          <c:cat>
            <c:strRef>
              <c:f>Sheet1!$A$2:$A$4</c:f>
              <c:strCache>
                <c:ptCount val="3"/>
                <c:pt idx="0">
                  <c:v>2011 (B:846)</c:v>
                </c:pt>
                <c:pt idx="1">
                  <c:v>2014 (B:1,039)</c:v>
                </c:pt>
                <c:pt idx="2">
                  <c:v>2016 (B:870)</c:v>
                </c:pt>
              </c:strCache>
            </c:strRef>
          </c:cat>
          <c:val>
            <c:numRef>
              <c:f>Sheet1!$B$2:$B$4</c:f>
              <c:numCache>
                <c:formatCode>0%</c:formatCode>
                <c:ptCount val="3"/>
                <c:pt idx="0">
                  <c:v>0.05</c:v>
                </c:pt>
                <c:pt idx="1">
                  <c:v>1.0000000000000005E-2</c:v>
                </c:pt>
                <c:pt idx="2">
                  <c:v>2.0000000000000011E-2</c:v>
                </c:pt>
              </c:numCache>
            </c:numRef>
          </c:val>
        </c:ser>
        <c:ser>
          <c:idx val="0"/>
          <c:order val="1"/>
          <c:tx>
            <c:strRef>
              <c:f>Sheet1!$C$1</c:f>
              <c:strCache>
                <c:ptCount val="1"/>
                <c:pt idx="0">
                  <c:v>Poor</c:v>
                </c:pt>
              </c:strCache>
            </c:strRef>
          </c:tx>
          <c:spPr>
            <a:solidFill>
              <a:srgbClr val="FF0000"/>
            </a:solidFill>
          </c:spPr>
          <c:dLbls>
            <c:delete val="1"/>
          </c:dLbls>
          <c:cat>
            <c:strRef>
              <c:f>Sheet1!$A$2:$A$4</c:f>
              <c:strCache>
                <c:ptCount val="3"/>
                <c:pt idx="0">
                  <c:v>2011 (B:846)</c:v>
                </c:pt>
                <c:pt idx="1">
                  <c:v>2014 (B:1,039)</c:v>
                </c:pt>
                <c:pt idx="2">
                  <c:v>2016 (B:870)</c:v>
                </c:pt>
              </c:strCache>
            </c:strRef>
          </c:cat>
          <c:val>
            <c:numRef>
              <c:f>Sheet1!$C$2:$C$4</c:f>
              <c:numCache>
                <c:formatCode>0%</c:formatCode>
                <c:ptCount val="3"/>
                <c:pt idx="0">
                  <c:v>2.0000000000000011E-2</c:v>
                </c:pt>
                <c:pt idx="1">
                  <c:v>1.0000000000000005E-2</c:v>
                </c:pt>
                <c:pt idx="2">
                  <c:v>1.0000000000000005E-2</c:v>
                </c:pt>
              </c:numCache>
            </c:numRef>
          </c:val>
        </c:ser>
        <c:ser>
          <c:idx val="1"/>
          <c:order val="2"/>
          <c:tx>
            <c:strRef>
              <c:f>Sheet1!$D$1</c:f>
              <c:strCache>
                <c:ptCount val="1"/>
                <c:pt idx="0">
                  <c:v>Fair</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(B:846)</c:v>
                </c:pt>
                <c:pt idx="1">
                  <c:v>2014 (B:1,039)</c:v>
                </c:pt>
                <c:pt idx="2">
                  <c:v>2016 (B:870)</c:v>
                </c:pt>
              </c:strCache>
            </c:strRef>
          </c:cat>
          <c:val>
            <c:numRef>
              <c:f>Sheet1!$D$2:$D$4</c:f>
              <c:numCache>
                <c:formatCode>0%</c:formatCode>
                <c:ptCount val="3"/>
                <c:pt idx="0">
                  <c:v>0.11</c:v>
                </c:pt>
                <c:pt idx="1">
                  <c:v>6.0000000000000032E-2</c:v>
                </c:pt>
                <c:pt idx="2">
                  <c:v>0.05</c:v>
                </c:pt>
              </c:numCache>
            </c:numRef>
          </c:val>
        </c:ser>
        <c:ser>
          <c:idx val="2"/>
          <c:order val="3"/>
          <c:tx>
            <c:strRef>
              <c:f>Sheet1!$E$1</c:f>
              <c:strCache>
                <c:ptCount val="1"/>
                <c:pt idx="0">
                  <c:v>Good</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(B:846)</c:v>
                </c:pt>
                <c:pt idx="1">
                  <c:v>2014 (B:1,039)</c:v>
                </c:pt>
                <c:pt idx="2">
                  <c:v>2016 (B:870)</c:v>
                </c:pt>
              </c:strCache>
            </c:strRef>
          </c:cat>
          <c:val>
            <c:numRef>
              <c:f>Sheet1!$E$2:$E$4</c:f>
              <c:numCache>
                <c:formatCode>0%</c:formatCode>
                <c:ptCount val="3"/>
                <c:pt idx="0">
                  <c:v>0.30000000000000032</c:v>
                </c:pt>
                <c:pt idx="1">
                  <c:v>0.25</c:v>
                </c:pt>
                <c:pt idx="2">
                  <c:v>0.19</c:v>
                </c:pt>
              </c:numCache>
            </c:numRef>
          </c:val>
        </c:ser>
        <c:ser>
          <c:idx val="3"/>
          <c:order val="4"/>
          <c:tx>
            <c:strRef>
              <c:f>Sheet1!$F$1</c:f>
              <c:strCache>
                <c:ptCount val="1"/>
                <c:pt idx="0">
                  <c:v>Very Good</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(B:846)</c:v>
                </c:pt>
                <c:pt idx="1">
                  <c:v>2014 (B:1,039)</c:v>
                </c:pt>
                <c:pt idx="2">
                  <c:v>2016 (B:870)</c:v>
                </c:pt>
              </c:strCache>
            </c:strRef>
          </c:cat>
          <c:val>
            <c:numRef>
              <c:f>Sheet1!$F$2:$F$4</c:f>
              <c:numCache>
                <c:formatCode>0%</c:formatCode>
                <c:ptCount val="3"/>
                <c:pt idx="0">
                  <c:v>0.34</c:v>
                </c:pt>
                <c:pt idx="1">
                  <c:v>0.39000000000000085</c:v>
                </c:pt>
                <c:pt idx="2">
                  <c:v>0.41000000000000031</c:v>
                </c:pt>
              </c:numCache>
            </c:numRef>
          </c:val>
        </c:ser>
        <c:ser>
          <c:idx val="5"/>
          <c:order val="5"/>
          <c:tx>
            <c:strRef>
              <c:f>Sheet1!$G$1</c:f>
              <c:strCache>
                <c:ptCount val="1"/>
                <c:pt idx="0">
                  <c:v>Excellent</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(B:846)</c:v>
                </c:pt>
                <c:pt idx="1">
                  <c:v>2014 (B:1,039)</c:v>
                </c:pt>
                <c:pt idx="2">
                  <c:v>2016 (B:870)</c:v>
                </c:pt>
              </c:strCache>
            </c:strRef>
          </c:cat>
          <c:val>
            <c:numRef>
              <c:f>Sheet1!$G$2:$G$4</c:f>
              <c:numCache>
                <c:formatCode>0%</c:formatCode>
                <c:ptCount val="3"/>
                <c:pt idx="0">
                  <c:v>0.18000000000000024</c:v>
                </c:pt>
                <c:pt idx="1">
                  <c:v>0.27</c:v>
                </c:pt>
                <c:pt idx="2">
                  <c:v>0.31000000000000072</c:v>
                </c:pt>
              </c:numCache>
            </c:numRef>
          </c:val>
        </c:ser>
        <c:dLbls>
          <c:showVal val="1"/>
        </c:dLbls>
        <c:overlap val="100"/>
        <c:axId val="117949568"/>
        <c:axId val="117951104"/>
      </c:barChart>
      <c:catAx>
        <c:axId val="117949568"/>
        <c:scaling>
          <c:orientation val="minMax"/>
        </c:scaling>
        <c:axPos val="l"/>
        <c:numFmt formatCode="General" sourceLinked="1"/>
        <c:tickLblPos val="nextTo"/>
        <c:txPr>
          <a:bodyPr rot="0" vert="horz"/>
          <a:lstStyle/>
          <a:p>
            <a:pPr>
              <a:defRPr sz="1400"/>
            </a:pPr>
            <a:endParaRPr lang="en-US"/>
          </a:p>
        </c:txPr>
        <c:crossAx val="117951104"/>
        <c:crosses val="autoZero"/>
        <c:auto val="1"/>
        <c:lblAlgn val="ctr"/>
        <c:lblOffset val="100"/>
        <c:tickLblSkip val="1"/>
        <c:tickMarkSkip val="1"/>
      </c:catAx>
      <c:valAx>
        <c:axId val="117951104"/>
        <c:scaling>
          <c:orientation val="minMax"/>
          <c:max val="1"/>
        </c:scaling>
        <c:delete val="1"/>
        <c:axPos val="b"/>
        <c:numFmt formatCode="0%" sourceLinked="1"/>
        <c:tickLblPos val="none"/>
        <c:crossAx val="117949568"/>
        <c:crosses val="autoZero"/>
        <c:crossBetween val="between"/>
      </c:valAx>
    </c:plotArea>
    <c:legend>
      <c:legendPos val="r"/>
      <c:layout>
        <c:manualLayout>
          <c:xMode val="edge"/>
          <c:yMode val="edge"/>
          <c:x val="8.7738095823093748E-3"/>
          <c:y val="1.7739798458607501E-3"/>
          <c:w val="0.88540463096692956"/>
          <c:h val="0.11338025933626421"/>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425"/>
          <c:w val="0.67500023145576604"/>
          <c:h val="0.82216242921283156"/>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delete val="1"/>
          </c:dLbls>
          <c:cat>
            <c:strRef>
              <c:f>Sheet1!$A$2:$A$4</c:f>
              <c:strCache>
                <c:ptCount val="3"/>
                <c:pt idx="0">
                  <c:v>2011 (B:296)</c:v>
                </c:pt>
                <c:pt idx="1">
                  <c:v>2014 (B:798)</c:v>
                </c:pt>
                <c:pt idx="2">
                  <c:v>2016 (B:690)</c:v>
                </c:pt>
              </c:strCache>
            </c:strRef>
          </c:cat>
          <c:val>
            <c:numRef>
              <c:f>Sheet1!$B$2:$B$4</c:f>
              <c:numCache>
                <c:formatCode>0%</c:formatCode>
                <c:ptCount val="3"/>
                <c:pt idx="0">
                  <c:v>1.0000000000000005E-2</c:v>
                </c:pt>
                <c:pt idx="1">
                  <c:v>1.0000000000000005E-2</c:v>
                </c:pt>
                <c:pt idx="2">
                  <c:v>1.0000000000000005E-2</c:v>
                </c:pt>
              </c:numCache>
            </c:numRef>
          </c:val>
        </c:ser>
        <c:ser>
          <c:idx val="0"/>
          <c:order val="1"/>
          <c:tx>
            <c:strRef>
              <c:f>Sheet1!$C$1</c:f>
              <c:strCache>
                <c:ptCount val="1"/>
                <c:pt idx="0">
                  <c:v>Poor</c:v>
                </c:pt>
              </c:strCache>
            </c:strRef>
          </c:tx>
          <c:spPr>
            <a:solidFill>
              <a:srgbClr val="FF0000"/>
            </a:solidFill>
          </c:spPr>
          <c:dLbls>
            <c:delete val="1"/>
          </c:dLbls>
          <c:cat>
            <c:strRef>
              <c:f>Sheet1!$A$2:$A$4</c:f>
              <c:strCache>
                <c:ptCount val="3"/>
                <c:pt idx="0">
                  <c:v>2011 (B:296)</c:v>
                </c:pt>
                <c:pt idx="1">
                  <c:v>2014 (B:798)</c:v>
                </c:pt>
                <c:pt idx="2">
                  <c:v>2016 (B:690)</c:v>
                </c:pt>
              </c:strCache>
            </c:strRef>
          </c:cat>
          <c:val>
            <c:numRef>
              <c:f>Sheet1!$C$2:$C$4</c:f>
              <c:numCache>
                <c:formatCode>0%</c:formatCode>
                <c:ptCount val="3"/>
                <c:pt idx="0">
                  <c:v>2.0000000000000011E-2</c:v>
                </c:pt>
                <c:pt idx="1">
                  <c:v>1.0000000000000005E-2</c:v>
                </c:pt>
                <c:pt idx="2">
                  <c:v>1.0000000000000005E-2</c:v>
                </c:pt>
              </c:numCache>
            </c:numRef>
          </c:val>
        </c:ser>
        <c:ser>
          <c:idx val="1"/>
          <c:order val="2"/>
          <c:tx>
            <c:strRef>
              <c:f>Sheet1!$D$1</c:f>
              <c:strCache>
                <c:ptCount val="1"/>
                <c:pt idx="0">
                  <c:v>Fair</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(B:296)</c:v>
                </c:pt>
                <c:pt idx="1">
                  <c:v>2014 (B:798)</c:v>
                </c:pt>
                <c:pt idx="2">
                  <c:v>2016 (B:690)</c:v>
                </c:pt>
              </c:strCache>
            </c:strRef>
          </c:cat>
          <c:val>
            <c:numRef>
              <c:f>Sheet1!$D$2:$D$4</c:f>
              <c:numCache>
                <c:formatCode>0%</c:formatCode>
                <c:ptCount val="3"/>
                <c:pt idx="0">
                  <c:v>6.0000000000000032E-2</c:v>
                </c:pt>
                <c:pt idx="1">
                  <c:v>4.0000000000000022E-2</c:v>
                </c:pt>
                <c:pt idx="2">
                  <c:v>0.05</c:v>
                </c:pt>
              </c:numCache>
            </c:numRef>
          </c:val>
        </c:ser>
        <c:ser>
          <c:idx val="2"/>
          <c:order val="3"/>
          <c:tx>
            <c:strRef>
              <c:f>Sheet1!$E$1</c:f>
              <c:strCache>
                <c:ptCount val="1"/>
                <c:pt idx="0">
                  <c:v>Good</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(B:296)</c:v>
                </c:pt>
                <c:pt idx="1">
                  <c:v>2014 (B:798)</c:v>
                </c:pt>
                <c:pt idx="2">
                  <c:v>2016 (B:690)</c:v>
                </c:pt>
              </c:strCache>
            </c:strRef>
          </c:cat>
          <c:val>
            <c:numRef>
              <c:f>Sheet1!$E$2:$E$4</c:f>
              <c:numCache>
                <c:formatCode>0%</c:formatCode>
                <c:ptCount val="3"/>
                <c:pt idx="0">
                  <c:v>0.29000000000000031</c:v>
                </c:pt>
                <c:pt idx="1">
                  <c:v>0.25</c:v>
                </c:pt>
                <c:pt idx="2">
                  <c:v>0.2</c:v>
                </c:pt>
              </c:numCache>
            </c:numRef>
          </c:val>
        </c:ser>
        <c:ser>
          <c:idx val="3"/>
          <c:order val="4"/>
          <c:tx>
            <c:strRef>
              <c:f>Sheet1!$F$1</c:f>
              <c:strCache>
                <c:ptCount val="1"/>
                <c:pt idx="0">
                  <c:v>Very Good</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(B:296)</c:v>
                </c:pt>
                <c:pt idx="1">
                  <c:v>2014 (B:798)</c:v>
                </c:pt>
                <c:pt idx="2">
                  <c:v>2016 (B:690)</c:v>
                </c:pt>
              </c:strCache>
            </c:strRef>
          </c:cat>
          <c:val>
            <c:numRef>
              <c:f>Sheet1!$F$2:$F$4</c:f>
              <c:numCache>
                <c:formatCode>0%</c:formatCode>
                <c:ptCount val="3"/>
                <c:pt idx="0">
                  <c:v>0.4</c:v>
                </c:pt>
                <c:pt idx="1">
                  <c:v>0.42000000000000032</c:v>
                </c:pt>
                <c:pt idx="2">
                  <c:v>0.42000000000000032</c:v>
                </c:pt>
              </c:numCache>
            </c:numRef>
          </c:val>
        </c:ser>
        <c:ser>
          <c:idx val="5"/>
          <c:order val="5"/>
          <c:tx>
            <c:strRef>
              <c:f>Sheet1!$G$1</c:f>
              <c:strCache>
                <c:ptCount val="1"/>
                <c:pt idx="0">
                  <c:v>Excellent</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(B:296)</c:v>
                </c:pt>
                <c:pt idx="1">
                  <c:v>2014 (B:798)</c:v>
                </c:pt>
                <c:pt idx="2">
                  <c:v>2016 (B:690)</c:v>
                </c:pt>
              </c:strCache>
            </c:strRef>
          </c:cat>
          <c:val>
            <c:numRef>
              <c:f>Sheet1!$G$2:$G$4</c:f>
              <c:numCache>
                <c:formatCode>0%</c:formatCode>
                <c:ptCount val="3"/>
                <c:pt idx="0">
                  <c:v>0.21000000000000021</c:v>
                </c:pt>
                <c:pt idx="1">
                  <c:v>0.27</c:v>
                </c:pt>
                <c:pt idx="2">
                  <c:v>0.31000000000000072</c:v>
                </c:pt>
              </c:numCache>
            </c:numRef>
          </c:val>
        </c:ser>
        <c:dLbls>
          <c:showVal val="1"/>
        </c:dLbls>
        <c:overlap val="100"/>
        <c:axId val="118541696"/>
        <c:axId val="118559872"/>
      </c:barChart>
      <c:catAx>
        <c:axId val="118541696"/>
        <c:scaling>
          <c:orientation val="minMax"/>
        </c:scaling>
        <c:axPos val="l"/>
        <c:numFmt formatCode="General" sourceLinked="1"/>
        <c:tickLblPos val="nextTo"/>
        <c:txPr>
          <a:bodyPr rot="0" vert="horz"/>
          <a:lstStyle/>
          <a:p>
            <a:pPr>
              <a:defRPr sz="1400"/>
            </a:pPr>
            <a:endParaRPr lang="en-US"/>
          </a:p>
        </c:txPr>
        <c:crossAx val="118559872"/>
        <c:crosses val="autoZero"/>
        <c:auto val="1"/>
        <c:lblAlgn val="ctr"/>
        <c:lblOffset val="100"/>
        <c:tickLblSkip val="1"/>
        <c:tickMarkSkip val="1"/>
      </c:catAx>
      <c:valAx>
        <c:axId val="118559872"/>
        <c:scaling>
          <c:orientation val="minMax"/>
          <c:max val="1"/>
        </c:scaling>
        <c:delete val="1"/>
        <c:axPos val="b"/>
        <c:numFmt formatCode="0%" sourceLinked="1"/>
        <c:tickLblPos val="none"/>
        <c:crossAx val="118541696"/>
        <c:crosses val="autoZero"/>
        <c:crossBetween val="between"/>
      </c:valAx>
    </c:plotArea>
    <c:legend>
      <c:legendPos val="r"/>
      <c:layout>
        <c:manualLayout>
          <c:xMode val="edge"/>
          <c:yMode val="edge"/>
          <c:x val="7.1521095237118163E-3"/>
          <c:y val="1.7738837573855735E-3"/>
          <c:w val="0.8884960698811234"/>
          <c:h val="0.12043343392282146"/>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style val="27"/>
  <c:chart>
    <c:autoTitleDeleted val="1"/>
    <c:plotArea>
      <c:layout/>
      <c:barChart>
        <c:barDir val="col"/>
        <c:grouping val="clustered"/>
        <c:ser>
          <c:idx val="0"/>
          <c:order val="0"/>
          <c:tx>
            <c:strRef>
              <c:f>Sheet1!$B$1</c:f>
              <c:strCache>
                <c:ptCount val="1"/>
                <c:pt idx="0">
                  <c:v>Pre</c:v>
                </c:pt>
              </c:strCache>
            </c:strRef>
          </c:tx>
          <c:dLbls>
            <c:spPr>
              <a:noFill/>
              <a:ln>
                <a:noFill/>
              </a:ln>
              <a:effectLst/>
            </c:spPr>
            <c:showVal val="1"/>
            <c:extLst>
              <c:ext xmlns:c15="http://schemas.microsoft.com/office/drawing/2012/chart" uri="{CE6537A1-D6FC-4f65-9D91-7224C49458BB}">
                <c15:showLeaderLines val="0"/>
              </c:ext>
            </c:extLst>
          </c:dLbls>
          <c:cat>
            <c:strRef>
              <c:f>Sheet1!$A$2:$A$5</c:f>
              <c:strCache>
                <c:ptCount val="4"/>
                <c:pt idx="0">
                  <c:v>Yes, definitely</c:v>
                </c:pt>
                <c:pt idx="1">
                  <c:v>Yes, I think so</c:v>
                </c:pt>
                <c:pt idx="2">
                  <c:v>No</c:v>
                </c:pt>
                <c:pt idx="3">
                  <c:v>Don't know</c:v>
                </c:pt>
              </c:strCache>
            </c:strRef>
          </c:cat>
          <c:val>
            <c:numRef>
              <c:f>Sheet1!$B$2:$B$5</c:f>
              <c:numCache>
                <c:formatCode>0%</c:formatCode>
                <c:ptCount val="4"/>
                <c:pt idx="0">
                  <c:v>0.55000000000000004</c:v>
                </c:pt>
                <c:pt idx="1">
                  <c:v>0.25</c:v>
                </c:pt>
                <c:pt idx="2">
                  <c:v>0.05</c:v>
                </c:pt>
                <c:pt idx="3">
                  <c:v>0.15000000000000024</c:v>
                </c:pt>
              </c:numCache>
            </c:numRef>
          </c:val>
        </c:ser>
        <c:ser>
          <c:idx val="1"/>
          <c:order val="1"/>
          <c:tx>
            <c:strRef>
              <c:f>Sheet1!$C$1</c:f>
              <c:strCache>
                <c:ptCount val="1"/>
                <c:pt idx="0">
                  <c:v>Post</c:v>
                </c:pt>
              </c:strCache>
            </c:strRef>
          </c:tx>
          <c:dLbls>
            <c:spPr>
              <a:noFill/>
              <a:ln>
                <a:noFill/>
              </a:ln>
              <a:effectLst/>
            </c:spPr>
            <c:showVal val="1"/>
            <c:extLst>
              <c:ext xmlns:c15="http://schemas.microsoft.com/office/drawing/2012/chart" uri="{CE6537A1-D6FC-4f65-9D91-7224C49458BB}">
                <c15:showLeaderLines val="0"/>
              </c:ext>
            </c:extLst>
          </c:dLbls>
          <c:cat>
            <c:strRef>
              <c:f>Sheet1!$A$2:$A$5</c:f>
              <c:strCache>
                <c:ptCount val="4"/>
                <c:pt idx="0">
                  <c:v>Yes, definitely</c:v>
                </c:pt>
                <c:pt idx="1">
                  <c:v>Yes, I think so</c:v>
                </c:pt>
                <c:pt idx="2">
                  <c:v>No</c:v>
                </c:pt>
                <c:pt idx="3">
                  <c:v>Don't know</c:v>
                </c:pt>
              </c:strCache>
            </c:strRef>
          </c:cat>
          <c:val>
            <c:numRef>
              <c:f>Sheet1!$C$2:$C$5</c:f>
              <c:numCache>
                <c:formatCode>0%</c:formatCode>
                <c:ptCount val="4"/>
                <c:pt idx="0">
                  <c:v>0.65000000000000779</c:v>
                </c:pt>
                <c:pt idx="1">
                  <c:v>0.15000000000000024</c:v>
                </c:pt>
                <c:pt idx="2">
                  <c:v>0.1</c:v>
                </c:pt>
                <c:pt idx="3">
                  <c:v>0.1</c:v>
                </c:pt>
              </c:numCache>
            </c:numRef>
          </c:val>
        </c:ser>
        <c:dLbls>
          <c:showVal val="1"/>
        </c:dLbls>
        <c:axId val="86235008"/>
        <c:axId val="86236544"/>
      </c:barChart>
      <c:catAx>
        <c:axId val="86235008"/>
        <c:scaling>
          <c:orientation val="minMax"/>
        </c:scaling>
        <c:axPos val="b"/>
        <c:numFmt formatCode="General" sourceLinked="0"/>
        <c:tickLblPos val="nextTo"/>
        <c:crossAx val="86236544"/>
        <c:crosses val="autoZero"/>
        <c:auto val="1"/>
        <c:lblAlgn val="ctr"/>
        <c:lblOffset val="100"/>
      </c:catAx>
      <c:valAx>
        <c:axId val="86236544"/>
        <c:scaling>
          <c:orientation val="minMax"/>
        </c:scaling>
        <c:axPos val="l"/>
        <c:numFmt formatCode="0%" sourceLinked="1"/>
        <c:tickLblPos val="nextTo"/>
        <c:crossAx val="86235008"/>
        <c:crosses val="autoZero"/>
        <c:crossBetween val="between"/>
      </c:valAx>
    </c:plotArea>
    <c:legend>
      <c:legendPos val="r"/>
    </c:legend>
    <c:plotVisOnly val="1"/>
    <c:dispBlanksAs val="gap"/>
  </c:chart>
  <c:txPr>
    <a:bodyPr/>
    <a:lstStyle/>
    <a:p>
      <a:pPr>
        <a:defRPr sz="1800"/>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414"/>
          <c:w val="0.67647001299971443"/>
          <c:h val="0.82216242921283156"/>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delete val="1"/>
          </c:dLbls>
          <c:cat>
            <c:strRef>
              <c:f>Sheet1!$A$2:$A$4</c:f>
              <c:strCache>
                <c:ptCount val="3"/>
                <c:pt idx="0">
                  <c:v>2011 (B:255)</c:v>
                </c:pt>
                <c:pt idx="1">
                  <c:v>2014 (B:382)</c:v>
                </c:pt>
                <c:pt idx="2">
                  <c:v>2016 (B:310)</c:v>
                </c:pt>
              </c:strCache>
            </c:strRef>
          </c:cat>
          <c:val>
            <c:numRef>
              <c:f>Sheet1!$B$2:$B$4</c:f>
              <c:numCache>
                <c:formatCode>General</c:formatCode>
                <c:ptCount val="3"/>
                <c:pt idx="0" formatCode="0%">
                  <c:v>1.0000000000000005E-2</c:v>
                </c:pt>
                <c:pt idx="2" formatCode="0%">
                  <c:v>1.0000000000000005E-2</c:v>
                </c:pt>
              </c:numCache>
            </c:numRef>
          </c:val>
        </c:ser>
        <c:ser>
          <c:idx val="0"/>
          <c:order val="1"/>
          <c:tx>
            <c:strRef>
              <c:f>Sheet1!$C$1</c:f>
              <c:strCache>
                <c:ptCount val="1"/>
                <c:pt idx="0">
                  <c:v>Poor</c:v>
                </c:pt>
              </c:strCache>
            </c:strRef>
          </c:tx>
          <c:spPr>
            <a:solidFill>
              <a:srgbClr val="FF0000"/>
            </a:solidFill>
          </c:spPr>
          <c:dLbls>
            <c:delete val="1"/>
          </c:dLbls>
          <c:cat>
            <c:strRef>
              <c:f>Sheet1!$A$2:$A$4</c:f>
              <c:strCache>
                <c:ptCount val="3"/>
                <c:pt idx="0">
                  <c:v>2011 (B:255)</c:v>
                </c:pt>
                <c:pt idx="1">
                  <c:v>2014 (B:382)</c:v>
                </c:pt>
                <c:pt idx="2">
                  <c:v>2016 (B:310)</c:v>
                </c:pt>
              </c:strCache>
            </c:strRef>
          </c:cat>
          <c:val>
            <c:numRef>
              <c:f>Sheet1!$C$2:$C$4</c:f>
              <c:numCache>
                <c:formatCode>0%</c:formatCode>
                <c:ptCount val="3"/>
                <c:pt idx="0">
                  <c:v>2.0000000000000011E-2</c:v>
                </c:pt>
                <c:pt idx="1">
                  <c:v>1.0000000000000005E-2</c:v>
                </c:pt>
              </c:numCache>
            </c:numRef>
          </c:val>
        </c:ser>
        <c:ser>
          <c:idx val="1"/>
          <c:order val="2"/>
          <c:tx>
            <c:strRef>
              <c:f>Sheet1!$D$1</c:f>
              <c:strCache>
                <c:ptCount val="1"/>
                <c:pt idx="0">
                  <c:v>Fair</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(B:255)</c:v>
                </c:pt>
                <c:pt idx="1">
                  <c:v>2014 (B:382)</c:v>
                </c:pt>
                <c:pt idx="2">
                  <c:v>2016 (B:310)</c:v>
                </c:pt>
              </c:strCache>
            </c:strRef>
          </c:cat>
          <c:val>
            <c:numRef>
              <c:f>Sheet1!$D$2:$D$4</c:f>
              <c:numCache>
                <c:formatCode>0%</c:formatCode>
                <c:ptCount val="3"/>
                <c:pt idx="0">
                  <c:v>7.0000000000000021E-2</c:v>
                </c:pt>
                <c:pt idx="1">
                  <c:v>4.0000000000000022E-2</c:v>
                </c:pt>
                <c:pt idx="2">
                  <c:v>0.05</c:v>
                </c:pt>
              </c:numCache>
            </c:numRef>
          </c:val>
        </c:ser>
        <c:ser>
          <c:idx val="2"/>
          <c:order val="3"/>
          <c:tx>
            <c:strRef>
              <c:f>Sheet1!$E$1</c:f>
              <c:strCache>
                <c:ptCount val="1"/>
                <c:pt idx="0">
                  <c:v>Good</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(B:255)</c:v>
                </c:pt>
                <c:pt idx="1">
                  <c:v>2014 (B:382)</c:v>
                </c:pt>
                <c:pt idx="2">
                  <c:v>2016 (B:310)</c:v>
                </c:pt>
              </c:strCache>
            </c:strRef>
          </c:cat>
          <c:val>
            <c:numRef>
              <c:f>Sheet1!$E$2:$E$4</c:f>
              <c:numCache>
                <c:formatCode>0%</c:formatCode>
                <c:ptCount val="3"/>
                <c:pt idx="0">
                  <c:v>0.24000000000000021</c:v>
                </c:pt>
                <c:pt idx="1">
                  <c:v>0.16</c:v>
                </c:pt>
                <c:pt idx="2">
                  <c:v>0.14000000000000001</c:v>
                </c:pt>
              </c:numCache>
            </c:numRef>
          </c:val>
        </c:ser>
        <c:ser>
          <c:idx val="3"/>
          <c:order val="4"/>
          <c:tx>
            <c:strRef>
              <c:f>Sheet1!$F$1</c:f>
              <c:strCache>
                <c:ptCount val="1"/>
                <c:pt idx="0">
                  <c:v>Very Good</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(B:255)</c:v>
                </c:pt>
                <c:pt idx="1">
                  <c:v>2014 (B:382)</c:v>
                </c:pt>
                <c:pt idx="2">
                  <c:v>2016 (B:310)</c:v>
                </c:pt>
              </c:strCache>
            </c:strRef>
          </c:cat>
          <c:val>
            <c:numRef>
              <c:f>Sheet1!$F$2:$F$4</c:f>
              <c:numCache>
                <c:formatCode>0%</c:formatCode>
                <c:ptCount val="3"/>
                <c:pt idx="0">
                  <c:v>0.35000000000000031</c:v>
                </c:pt>
                <c:pt idx="1">
                  <c:v>0.45</c:v>
                </c:pt>
                <c:pt idx="2">
                  <c:v>0.41000000000000031</c:v>
                </c:pt>
              </c:numCache>
            </c:numRef>
          </c:val>
        </c:ser>
        <c:ser>
          <c:idx val="5"/>
          <c:order val="5"/>
          <c:tx>
            <c:strRef>
              <c:f>Sheet1!$G$1</c:f>
              <c:strCache>
                <c:ptCount val="1"/>
                <c:pt idx="0">
                  <c:v>Excellent</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(B:255)</c:v>
                </c:pt>
                <c:pt idx="1">
                  <c:v>2014 (B:382)</c:v>
                </c:pt>
                <c:pt idx="2">
                  <c:v>2016 (B:310)</c:v>
                </c:pt>
              </c:strCache>
            </c:strRef>
          </c:cat>
          <c:val>
            <c:numRef>
              <c:f>Sheet1!$G$2:$G$4</c:f>
              <c:numCache>
                <c:formatCode>0%</c:formatCode>
                <c:ptCount val="3"/>
                <c:pt idx="0">
                  <c:v>0.31000000000000072</c:v>
                </c:pt>
                <c:pt idx="1">
                  <c:v>0.34</c:v>
                </c:pt>
                <c:pt idx="2">
                  <c:v>0.39000000000000085</c:v>
                </c:pt>
              </c:numCache>
            </c:numRef>
          </c:val>
        </c:ser>
        <c:dLbls>
          <c:showVal val="1"/>
        </c:dLbls>
        <c:overlap val="100"/>
        <c:axId val="125496320"/>
        <c:axId val="125506304"/>
      </c:barChart>
      <c:catAx>
        <c:axId val="125496320"/>
        <c:scaling>
          <c:orientation val="minMax"/>
        </c:scaling>
        <c:axPos val="l"/>
        <c:numFmt formatCode="General" sourceLinked="1"/>
        <c:tickLblPos val="nextTo"/>
        <c:txPr>
          <a:bodyPr rot="0" vert="horz"/>
          <a:lstStyle/>
          <a:p>
            <a:pPr>
              <a:defRPr sz="1400"/>
            </a:pPr>
            <a:endParaRPr lang="en-US"/>
          </a:p>
        </c:txPr>
        <c:crossAx val="125506304"/>
        <c:crosses val="autoZero"/>
        <c:auto val="1"/>
        <c:lblAlgn val="ctr"/>
        <c:lblOffset val="100"/>
        <c:tickLblSkip val="1"/>
        <c:tickMarkSkip val="1"/>
      </c:catAx>
      <c:valAx>
        <c:axId val="125506304"/>
        <c:scaling>
          <c:orientation val="minMax"/>
          <c:max val="1"/>
        </c:scaling>
        <c:delete val="1"/>
        <c:axPos val="b"/>
        <c:numFmt formatCode="0%" sourceLinked="1"/>
        <c:tickLblPos val="none"/>
        <c:crossAx val="125496320"/>
        <c:crosses val="autoZero"/>
        <c:crossBetween val="between"/>
      </c:valAx>
    </c:plotArea>
    <c:legend>
      <c:legendPos val="r"/>
      <c:layout>
        <c:manualLayout>
          <c:xMode val="edge"/>
          <c:yMode val="edge"/>
          <c:x val="8.7738095823093748E-3"/>
          <c:y val="1.7739798458607501E-3"/>
          <c:w val="0.88246515636397393"/>
          <c:h val="0.15134603099655641"/>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436"/>
          <c:w val="0.67500023145576604"/>
          <c:h val="0.82216242921283156"/>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delete val="1"/>
          </c:dLbls>
          <c:cat>
            <c:strRef>
              <c:f>Sheet1!$A$2:$A$4</c:f>
              <c:strCache>
                <c:ptCount val="3"/>
                <c:pt idx="0">
                  <c:v>2011 (B:420)</c:v>
                </c:pt>
                <c:pt idx="1">
                  <c:v>2014 (B:314)</c:v>
                </c:pt>
                <c:pt idx="2">
                  <c:v>2016 (B:227)</c:v>
                </c:pt>
              </c:strCache>
            </c:strRef>
          </c:cat>
          <c:val>
            <c:numRef>
              <c:f>Sheet1!$B$2:$B$4</c:f>
              <c:numCache>
                <c:formatCode>0%</c:formatCode>
                <c:ptCount val="3"/>
                <c:pt idx="0">
                  <c:v>2.0000000000000011E-2</c:v>
                </c:pt>
                <c:pt idx="1">
                  <c:v>1.0000000000000005E-2</c:v>
                </c:pt>
                <c:pt idx="2">
                  <c:v>2.0000000000000011E-2</c:v>
                </c:pt>
              </c:numCache>
            </c:numRef>
          </c:val>
        </c:ser>
        <c:ser>
          <c:idx val="0"/>
          <c:order val="1"/>
          <c:tx>
            <c:strRef>
              <c:f>Sheet1!$C$1</c:f>
              <c:strCache>
                <c:ptCount val="1"/>
                <c:pt idx="0">
                  <c:v>Poor</c:v>
                </c:pt>
              </c:strCache>
            </c:strRef>
          </c:tx>
          <c:spPr>
            <a:solidFill>
              <a:srgbClr val="FF0000"/>
            </a:solidFill>
          </c:spPr>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(B:420)</c:v>
                </c:pt>
                <c:pt idx="1">
                  <c:v>2014 (B:314)</c:v>
                </c:pt>
                <c:pt idx="2">
                  <c:v>2016 (B:227)</c:v>
                </c:pt>
              </c:strCache>
            </c:strRef>
          </c:cat>
          <c:val>
            <c:numRef>
              <c:f>Sheet1!$C$2:$C$4</c:f>
              <c:numCache>
                <c:formatCode>0%</c:formatCode>
                <c:ptCount val="3"/>
                <c:pt idx="0">
                  <c:v>4.0000000000000022E-2</c:v>
                </c:pt>
                <c:pt idx="1">
                  <c:v>3.0000000000000002E-2</c:v>
                </c:pt>
                <c:pt idx="2">
                  <c:v>2.0000000000000011E-2</c:v>
                </c:pt>
              </c:numCache>
            </c:numRef>
          </c:val>
        </c:ser>
        <c:ser>
          <c:idx val="1"/>
          <c:order val="2"/>
          <c:tx>
            <c:strRef>
              <c:f>Sheet1!$D$1</c:f>
              <c:strCache>
                <c:ptCount val="1"/>
                <c:pt idx="0">
                  <c:v>Fair</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(B:420)</c:v>
                </c:pt>
                <c:pt idx="1">
                  <c:v>2014 (B:314)</c:v>
                </c:pt>
                <c:pt idx="2">
                  <c:v>2016 (B:227)</c:v>
                </c:pt>
              </c:strCache>
            </c:strRef>
          </c:cat>
          <c:val>
            <c:numRef>
              <c:f>Sheet1!$D$2:$D$4</c:f>
              <c:numCache>
                <c:formatCode>0%</c:formatCode>
                <c:ptCount val="3"/>
                <c:pt idx="0">
                  <c:v>0.1</c:v>
                </c:pt>
                <c:pt idx="1">
                  <c:v>8.0000000000000043E-2</c:v>
                </c:pt>
                <c:pt idx="2">
                  <c:v>6.0000000000000032E-2</c:v>
                </c:pt>
              </c:numCache>
            </c:numRef>
          </c:val>
        </c:ser>
        <c:ser>
          <c:idx val="2"/>
          <c:order val="3"/>
          <c:tx>
            <c:strRef>
              <c:f>Sheet1!$E$1</c:f>
              <c:strCache>
                <c:ptCount val="1"/>
                <c:pt idx="0">
                  <c:v>Good</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(B:420)</c:v>
                </c:pt>
                <c:pt idx="1">
                  <c:v>2014 (B:314)</c:v>
                </c:pt>
                <c:pt idx="2">
                  <c:v>2016 (B:227)</c:v>
                </c:pt>
              </c:strCache>
            </c:strRef>
          </c:cat>
          <c:val>
            <c:numRef>
              <c:f>Sheet1!$E$2:$E$4</c:f>
              <c:numCache>
                <c:formatCode>0%</c:formatCode>
                <c:ptCount val="3"/>
                <c:pt idx="0">
                  <c:v>0.35000000000000031</c:v>
                </c:pt>
                <c:pt idx="1">
                  <c:v>0.25</c:v>
                </c:pt>
                <c:pt idx="2">
                  <c:v>0.25</c:v>
                </c:pt>
              </c:numCache>
            </c:numRef>
          </c:val>
        </c:ser>
        <c:ser>
          <c:idx val="3"/>
          <c:order val="4"/>
          <c:tx>
            <c:strRef>
              <c:f>Sheet1!$F$1</c:f>
              <c:strCache>
                <c:ptCount val="1"/>
                <c:pt idx="0">
                  <c:v>Very Good</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(B:420)</c:v>
                </c:pt>
                <c:pt idx="1">
                  <c:v>2014 (B:314)</c:v>
                </c:pt>
                <c:pt idx="2">
                  <c:v>2016 (B:227)</c:v>
                </c:pt>
              </c:strCache>
            </c:strRef>
          </c:cat>
          <c:val>
            <c:numRef>
              <c:f>Sheet1!$F$2:$F$4</c:f>
              <c:numCache>
                <c:formatCode>0%</c:formatCode>
                <c:ptCount val="3"/>
                <c:pt idx="0">
                  <c:v>0.32000000000000084</c:v>
                </c:pt>
                <c:pt idx="1">
                  <c:v>0.43000000000000038</c:v>
                </c:pt>
                <c:pt idx="2">
                  <c:v>0.37000000000000038</c:v>
                </c:pt>
              </c:numCache>
            </c:numRef>
          </c:val>
        </c:ser>
        <c:ser>
          <c:idx val="5"/>
          <c:order val="5"/>
          <c:tx>
            <c:strRef>
              <c:f>Sheet1!$G$1</c:f>
              <c:strCache>
                <c:ptCount val="1"/>
                <c:pt idx="0">
                  <c:v>Excellent</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(B:420)</c:v>
                </c:pt>
                <c:pt idx="1">
                  <c:v>2014 (B:314)</c:v>
                </c:pt>
                <c:pt idx="2">
                  <c:v>2016 (B:227)</c:v>
                </c:pt>
              </c:strCache>
            </c:strRef>
          </c:cat>
          <c:val>
            <c:numRef>
              <c:f>Sheet1!$G$2:$G$4</c:f>
              <c:numCache>
                <c:formatCode>0%</c:formatCode>
                <c:ptCount val="3"/>
                <c:pt idx="0">
                  <c:v>0.16</c:v>
                </c:pt>
                <c:pt idx="1">
                  <c:v>0.19</c:v>
                </c:pt>
                <c:pt idx="2">
                  <c:v>0.26</c:v>
                </c:pt>
              </c:numCache>
            </c:numRef>
          </c:val>
        </c:ser>
        <c:dLbls>
          <c:showVal val="1"/>
        </c:dLbls>
        <c:overlap val="100"/>
        <c:axId val="125663104"/>
        <c:axId val="125664640"/>
      </c:barChart>
      <c:catAx>
        <c:axId val="125663104"/>
        <c:scaling>
          <c:orientation val="minMax"/>
        </c:scaling>
        <c:axPos val="l"/>
        <c:numFmt formatCode="General" sourceLinked="1"/>
        <c:tickLblPos val="nextTo"/>
        <c:txPr>
          <a:bodyPr rot="0" vert="horz"/>
          <a:lstStyle/>
          <a:p>
            <a:pPr>
              <a:defRPr sz="1400"/>
            </a:pPr>
            <a:endParaRPr lang="en-US"/>
          </a:p>
        </c:txPr>
        <c:crossAx val="125664640"/>
        <c:crosses val="autoZero"/>
        <c:auto val="1"/>
        <c:lblAlgn val="ctr"/>
        <c:lblOffset val="100"/>
        <c:tickLblSkip val="1"/>
        <c:tickMarkSkip val="1"/>
      </c:catAx>
      <c:valAx>
        <c:axId val="125664640"/>
        <c:scaling>
          <c:orientation val="minMax"/>
          <c:max val="1"/>
        </c:scaling>
        <c:delete val="1"/>
        <c:axPos val="b"/>
        <c:numFmt formatCode="0%" sourceLinked="1"/>
        <c:tickLblPos val="none"/>
        <c:crossAx val="125663104"/>
        <c:crosses val="autoZero"/>
        <c:crossBetween val="between"/>
      </c:valAx>
    </c:plotArea>
    <c:legend>
      <c:legendPos val="r"/>
      <c:layout>
        <c:manualLayout>
          <c:xMode val="edge"/>
          <c:yMode val="edge"/>
          <c:x val="7.1521095237118163E-3"/>
          <c:y val="1.7738837573855735E-3"/>
          <c:w val="0.88408683757360362"/>
          <c:h val="0.14258983301372324"/>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436"/>
          <c:w val="0.67059099914824283"/>
          <c:h val="0.82216242921283156"/>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delete val="1"/>
          </c:dLbls>
          <c:cat>
            <c:strRef>
              <c:f>Sheet1!$A$2:$A$4</c:f>
              <c:strCache>
                <c:ptCount val="3"/>
                <c:pt idx="0">
                  <c:v>2011 (B:279)</c:v>
                </c:pt>
                <c:pt idx="1">
                  <c:v>2014 (B:269)</c:v>
                </c:pt>
                <c:pt idx="2">
                  <c:v>2016 (B:252)</c:v>
                </c:pt>
              </c:strCache>
            </c:strRef>
          </c:cat>
          <c:val>
            <c:numRef>
              <c:f>Sheet1!$B$2:$B$4</c:f>
              <c:numCache>
                <c:formatCode>0%</c:formatCode>
                <c:ptCount val="3"/>
                <c:pt idx="0">
                  <c:v>3.0000000000000002E-2</c:v>
                </c:pt>
                <c:pt idx="1">
                  <c:v>1.0000000000000005E-2</c:v>
                </c:pt>
                <c:pt idx="2">
                  <c:v>3.0000000000000002E-2</c:v>
                </c:pt>
              </c:numCache>
            </c:numRef>
          </c:val>
        </c:ser>
        <c:ser>
          <c:idx val="0"/>
          <c:order val="1"/>
          <c:tx>
            <c:strRef>
              <c:f>Sheet1!$C$1</c:f>
              <c:strCache>
                <c:ptCount val="1"/>
                <c:pt idx="0">
                  <c:v>Poor</c:v>
                </c:pt>
              </c:strCache>
            </c:strRef>
          </c:tx>
          <c:spPr>
            <a:solidFill>
              <a:srgbClr val="FF0000"/>
            </a:solidFill>
          </c:spPr>
          <c:dLbls>
            <c:delete val="1"/>
          </c:dLbls>
          <c:cat>
            <c:strRef>
              <c:f>Sheet1!$A$2:$A$4</c:f>
              <c:strCache>
                <c:ptCount val="3"/>
                <c:pt idx="0">
                  <c:v>2011 (B:279)</c:v>
                </c:pt>
                <c:pt idx="1">
                  <c:v>2014 (B:269)</c:v>
                </c:pt>
                <c:pt idx="2">
                  <c:v>2016 (B:252)</c:v>
                </c:pt>
              </c:strCache>
            </c:strRef>
          </c:cat>
          <c:val>
            <c:numRef>
              <c:f>Sheet1!$C$2:$C$4</c:f>
              <c:numCache>
                <c:formatCode>General</c:formatCode>
                <c:ptCount val="3"/>
                <c:pt idx="0" formatCode="0%">
                  <c:v>1.0000000000000005E-2</c:v>
                </c:pt>
                <c:pt idx="2" formatCode="0%">
                  <c:v>1.0000000000000005E-2</c:v>
                </c:pt>
              </c:numCache>
            </c:numRef>
          </c:val>
        </c:ser>
        <c:ser>
          <c:idx val="1"/>
          <c:order val="2"/>
          <c:tx>
            <c:strRef>
              <c:f>Sheet1!$D$1</c:f>
              <c:strCache>
                <c:ptCount val="1"/>
                <c:pt idx="0">
                  <c:v>Fair</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(B:279)</c:v>
                </c:pt>
                <c:pt idx="1">
                  <c:v>2014 (B:269)</c:v>
                </c:pt>
                <c:pt idx="2">
                  <c:v>2016 (B:252)</c:v>
                </c:pt>
              </c:strCache>
            </c:strRef>
          </c:cat>
          <c:val>
            <c:numRef>
              <c:f>Sheet1!$D$2:$D$4</c:f>
              <c:numCache>
                <c:formatCode>0%</c:formatCode>
                <c:ptCount val="3"/>
                <c:pt idx="0">
                  <c:v>8.0000000000000043E-2</c:v>
                </c:pt>
                <c:pt idx="1">
                  <c:v>6.0000000000000032E-2</c:v>
                </c:pt>
                <c:pt idx="2">
                  <c:v>4.0000000000000022E-2</c:v>
                </c:pt>
              </c:numCache>
            </c:numRef>
          </c:val>
        </c:ser>
        <c:ser>
          <c:idx val="2"/>
          <c:order val="3"/>
          <c:tx>
            <c:strRef>
              <c:f>Sheet1!$E$1</c:f>
              <c:strCache>
                <c:ptCount val="1"/>
                <c:pt idx="0">
                  <c:v>Good</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(B:279)</c:v>
                </c:pt>
                <c:pt idx="1">
                  <c:v>2014 (B:269)</c:v>
                </c:pt>
                <c:pt idx="2">
                  <c:v>2016 (B:252)</c:v>
                </c:pt>
              </c:strCache>
            </c:strRef>
          </c:cat>
          <c:val>
            <c:numRef>
              <c:f>Sheet1!$E$2:$E$4</c:f>
              <c:numCache>
                <c:formatCode>0%</c:formatCode>
                <c:ptCount val="3"/>
                <c:pt idx="0">
                  <c:v>0.42000000000000032</c:v>
                </c:pt>
                <c:pt idx="1">
                  <c:v>0.29000000000000031</c:v>
                </c:pt>
                <c:pt idx="2">
                  <c:v>0.22</c:v>
                </c:pt>
              </c:numCache>
            </c:numRef>
          </c:val>
        </c:ser>
        <c:ser>
          <c:idx val="3"/>
          <c:order val="4"/>
          <c:tx>
            <c:strRef>
              <c:f>Sheet1!$F$1</c:f>
              <c:strCache>
                <c:ptCount val="1"/>
                <c:pt idx="0">
                  <c:v>Very good</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(B:279)</c:v>
                </c:pt>
                <c:pt idx="1">
                  <c:v>2014 (B:269)</c:v>
                </c:pt>
                <c:pt idx="2">
                  <c:v>2016 (B:252)</c:v>
                </c:pt>
              </c:strCache>
            </c:strRef>
          </c:cat>
          <c:val>
            <c:numRef>
              <c:f>Sheet1!$F$2:$F$4</c:f>
              <c:numCache>
                <c:formatCode>0%</c:formatCode>
                <c:ptCount val="3"/>
                <c:pt idx="0">
                  <c:v>0.33000000000000096</c:v>
                </c:pt>
                <c:pt idx="1">
                  <c:v>0.46</c:v>
                </c:pt>
                <c:pt idx="2">
                  <c:v>0.49000000000000032</c:v>
                </c:pt>
              </c:numCache>
            </c:numRef>
          </c:val>
        </c:ser>
        <c:ser>
          <c:idx val="5"/>
          <c:order val="5"/>
          <c:tx>
            <c:strRef>
              <c:f>Sheet1!$G$1</c:f>
              <c:strCache>
                <c:ptCount val="1"/>
                <c:pt idx="0">
                  <c:v>Excellent</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(B:279)</c:v>
                </c:pt>
                <c:pt idx="1">
                  <c:v>2014 (B:269)</c:v>
                </c:pt>
                <c:pt idx="2">
                  <c:v>2016 (B:252)</c:v>
                </c:pt>
              </c:strCache>
            </c:strRef>
          </c:cat>
          <c:val>
            <c:numRef>
              <c:f>Sheet1!$G$2:$G$4</c:f>
              <c:numCache>
                <c:formatCode>0%</c:formatCode>
                <c:ptCount val="3"/>
                <c:pt idx="0">
                  <c:v>0.13</c:v>
                </c:pt>
                <c:pt idx="1">
                  <c:v>0.17</c:v>
                </c:pt>
                <c:pt idx="2">
                  <c:v>0.22</c:v>
                </c:pt>
              </c:numCache>
            </c:numRef>
          </c:val>
        </c:ser>
        <c:dLbls>
          <c:showVal val="1"/>
        </c:dLbls>
        <c:overlap val="100"/>
        <c:axId val="118466048"/>
        <c:axId val="118467584"/>
      </c:barChart>
      <c:catAx>
        <c:axId val="118466048"/>
        <c:scaling>
          <c:orientation val="minMax"/>
        </c:scaling>
        <c:axPos val="l"/>
        <c:numFmt formatCode="General" sourceLinked="1"/>
        <c:tickLblPos val="nextTo"/>
        <c:txPr>
          <a:bodyPr rot="0" vert="horz"/>
          <a:lstStyle/>
          <a:p>
            <a:pPr>
              <a:defRPr sz="1400"/>
            </a:pPr>
            <a:endParaRPr lang="en-US"/>
          </a:p>
        </c:txPr>
        <c:crossAx val="118467584"/>
        <c:crosses val="autoZero"/>
        <c:auto val="1"/>
        <c:lblAlgn val="ctr"/>
        <c:lblOffset val="100"/>
        <c:tickLblSkip val="1"/>
        <c:tickMarkSkip val="1"/>
      </c:catAx>
      <c:valAx>
        <c:axId val="118467584"/>
        <c:scaling>
          <c:orientation val="minMax"/>
          <c:max val="1"/>
        </c:scaling>
        <c:delete val="1"/>
        <c:axPos val="b"/>
        <c:numFmt formatCode="0%" sourceLinked="1"/>
        <c:tickLblPos val="none"/>
        <c:crossAx val="118466048"/>
        <c:crosses val="autoZero"/>
        <c:crossBetween val="between"/>
      </c:valAx>
    </c:plotArea>
    <c:legend>
      <c:legendPos val="r"/>
      <c:layout>
        <c:manualLayout>
          <c:xMode val="edge"/>
          <c:yMode val="edge"/>
          <c:x val="1.2731224308410252E-3"/>
          <c:y val="1.7739574829849841E-3"/>
          <c:w val="0.8914355580861385"/>
          <c:h val="0.22694036411413387"/>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154480849988793"/>
          <c:y val="0.178033640124557"/>
          <c:w val="0.67647001299971476"/>
          <c:h val="0.69326121641975935"/>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Sheet1!$A$2:$A$3</c:f>
              <c:strCache>
                <c:ptCount val="2"/>
                <c:pt idx="0">
                  <c:v>2014 (B:57)</c:v>
                </c:pt>
                <c:pt idx="1">
                  <c:v>2016 (B:95)</c:v>
                </c:pt>
              </c:strCache>
            </c:strRef>
          </c:cat>
          <c:val>
            <c:numRef>
              <c:f>Sheet1!$B$2:$B$3</c:f>
              <c:numCache>
                <c:formatCode>0%</c:formatCode>
                <c:ptCount val="2"/>
                <c:pt idx="0">
                  <c:v>9.0000000000000024E-2</c:v>
                </c:pt>
                <c:pt idx="1">
                  <c:v>4.0000000000000022E-2</c:v>
                </c:pt>
              </c:numCache>
            </c:numRef>
          </c:val>
        </c:ser>
        <c:ser>
          <c:idx val="0"/>
          <c:order val="1"/>
          <c:tx>
            <c:strRef>
              <c:f>Sheet1!$C$1</c:f>
              <c:strCache>
                <c:ptCount val="1"/>
                <c:pt idx="0">
                  <c:v>Poor</c:v>
                </c:pt>
              </c:strCache>
            </c:strRef>
          </c:tx>
          <c:spPr>
            <a:solidFill>
              <a:srgbClr val="FF0000"/>
            </a:solidFill>
          </c:spPr>
          <c:dLbls>
            <c:delete val="1"/>
          </c:dLbls>
          <c:cat>
            <c:strRef>
              <c:f>Sheet1!$A$2:$A$3</c:f>
              <c:strCache>
                <c:ptCount val="2"/>
                <c:pt idx="0">
                  <c:v>2014 (B:57)</c:v>
                </c:pt>
                <c:pt idx="1">
                  <c:v>2016 (B:95)</c:v>
                </c:pt>
              </c:strCache>
            </c:strRef>
          </c:cat>
          <c:val>
            <c:numRef>
              <c:f>Sheet1!$C$2:$C$3</c:f>
              <c:numCache>
                <c:formatCode>0%</c:formatCode>
                <c:ptCount val="2"/>
                <c:pt idx="1">
                  <c:v>1.0000000000000005E-2</c:v>
                </c:pt>
              </c:numCache>
            </c:numRef>
          </c:val>
        </c:ser>
        <c:ser>
          <c:idx val="1"/>
          <c:order val="2"/>
          <c:tx>
            <c:strRef>
              <c:f>Sheet1!$D$1</c:f>
              <c:strCache>
                <c:ptCount val="1"/>
                <c:pt idx="0">
                  <c:v>Fair</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Sheet1!$A$2:$A$3</c:f>
              <c:strCache>
                <c:ptCount val="2"/>
                <c:pt idx="0">
                  <c:v>2014 (B:57)</c:v>
                </c:pt>
                <c:pt idx="1">
                  <c:v>2016 (B:95)</c:v>
                </c:pt>
              </c:strCache>
            </c:strRef>
          </c:cat>
          <c:val>
            <c:numRef>
              <c:f>Sheet1!$D$2:$D$3</c:f>
              <c:numCache>
                <c:formatCode>0%</c:formatCode>
                <c:ptCount val="2"/>
                <c:pt idx="0">
                  <c:v>9.0000000000000024E-2</c:v>
                </c:pt>
                <c:pt idx="1">
                  <c:v>0.05</c:v>
                </c:pt>
              </c:numCache>
            </c:numRef>
          </c:val>
        </c:ser>
        <c:ser>
          <c:idx val="2"/>
          <c:order val="3"/>
          <c:tx>
            <c:strRef>
              <c:f>Sheet1!$E$1</c:f>
              <c:strCache>
                <c:ptCount val="1"/>
                <c:pt idx="0">
                  <c:v>Good</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Sheet1!$A$2:$A$3</c:f>
              <c:strCache>
                <c:ptCount val="2"/>
                <c:pt idx="0">
                  <c:v>2014 (B:57)</c:v>
                </c:pt>
                <c:pt idx="1">
                  <c:v>2016 (B:95)</c:v>
                </c:pt>
              </c:strCache>
            </c:strRef>
          </c:cat>
          <c:val>
            <c:numRef>
              <c:f>Sheet1!$E$2:$E$3</c:f>
              <c:numCache>
                <c:formatCode>0%</c:formatCode>
                <c:ptCount val="2"/>
                <c:pt idx="0">
                  <c:v>0.25</c:v>
                </c:pt>
                <c:pt idx="1">
                  <c:v>0.28000000000000008</c:v>
                </c:pt>
              </c:numCache>
            </c:numRef>
          </c:val>
        </c:ser>
        <c:ser>
          <c:idx val="3"/>
          <c:order val="4"/>
          <c:tx>
            <c:strRef>
              <c:f>Sheet1!$F$1</c:f>
              <c:strCache>
                <c:ptCount val="1"/>
                <c:pt idx="0">
                  <c:v>Very Good</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Sheet1!$A$2:$A$3</c:f>
              <c:strCache>
                <c:ptCount val="2"/>
                <c:pt idx="0">
                  <c:v>2014 (B:57)</c:v>
                </c:pt>
                <c:pt idx="1">
                  <c:v>2016 (B:95)</c:v>
                </c:pt>
              </c:strCache>
            </c:strRef>
          </c:cat>
          <c:val>
            <c:numRef>
              <c:f>Sheet1!$F$2:$F$3</c:f>
              <c:numCache>
                <c:formatCode>0%</c:formatCode>
                <c:ptCount val="2"/>
                <c:pt idx="0">
                  <c:v>0.44</c:v>
                </c:pt>
                <c:pt idx="1">
                  <c:v>0.41000000000000031</c:v>
                </c:pt>
              </c:numCache>
            </c:numRef>
          </c:val>
        </c:ser>
        <c:ser>
          <c:idx val="5"/>
          <c:order val="5"/>
          <c:tx>
            <c:strRef>
              <c:f>Sheet1!$G$1</c:f>
              <c:strCache>
                <c:ptCount val="1"/>
                <c:pt idx="0">
                  <c:v>Excellent</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Sheet1!$A$2:$A$3</c:f>
              <c:strCache>
                <c:ptCount val="2"/>
                <c:pt idx="0">
                  <c:v>2014 (B:57)</c:v>
                </c:pt>
                <c:pt idx="1">
                  <c:v>2016 (B:95)</c:v>
                </c:pt>
              </c:strCache>
            </c:strRef>
          </c:cat>
          <c:val>
            <c:numRef>
              <c:f>Sheet1!$G$2:$G$3</c:f>
              <c:numCache>
                <c:formatCode>0%</c:formatCode>
                <c:ptCount val="2"/>
                <c:pt idx="0">
                  <c:v>0.14000000000000001</c:v>
                </c:pt>
                <c:pt idx="1">
                  <c:v>0.2</c:v>
                </c:pt>
              </c:numCache>
            </c:numRef>
          </c:val>
        </c:ser>
        <c:dLbls>
          <c:showVal val="1"/>
        </c:dLbls>
        <c:overlap val="100"/>
        <c:axId val="126030976"/>
        <c:axId val="126032512"/>
      </c:barChart>
      <c:catAx>
        <c:axId val="126030976"/>
        <c:scaling>
          <c:orientation val="minMax"/>
        </c:scaling>
        <c:axPos val="l"/>
        <c:numFmt formatCode="General" sourceLinked="1"/>
        <c:tickLblPos val="nextTo"/>
        <c:txPr>
          <a:bodyPr rot="0" vert="horz"/>
          <a:lstStyle/>
          <a:p>
            <a:pPr>
              <a:defRPr sz="1400"/>
            </a:pPr>
            <a:endParaRPr lang="en-US"/>
          </a:p>
        </c:txPr>
        <c:crossAx val="126032512"/>
        <c:crosses val="autoZero"/>
        <c:auto val="1"/>
        <c:lblAlgn val="ctr"/>
        <c:lblOffset val="100"/>
        <c:tickLblSkip val="1"/>
        <c:tickMarkSkip val="1"/>
      </c:catAx>
      <c:valAx>
        <c:axId val="126032512"/>
        <c:scaling>
          <c:orientation val="minMax"/>
          <c:max val="1"/>
        </c:scaling>
        <c:delete val="1"/>
        <c:axPos val="b"/>
        <c:numFmt formatCode="0%" sourceLinked="1"/>
        <c:tickLblPos val="none"/>
        <c:crossAx val="126030976"/>
        <c:crosses val="autoZero"/>
        <c:crossBetween val="between"/>
      </c:valAx>
    </c:plotArea>
    <c:legend>
      <c:legendPos val="r"/>
      <c:layout>
        <c:manualLayout>
          <c:xMode val="edge"/>
          <c:yMode val="edge"/>
          <c:x val="8.7738095823093748E-3"/>
          <c:y val="1.7739798458607501E-3"/>
          <c:w val="0.88246515636397393"/>
          <c:h val="0.15134603099655641"/>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154480849988793"/>
          <c:y val="0.178033640124557"/>
          <c:w val="0.67647001299971521"/>
          <c:h val="0.69326121641975968"/>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delete val="1"/>
          </c:dLbls>
          <c:cat>
            <c:strRef>
              <c:f>Sheet1!$A$2:$A$3</c:f>
              <c:strCache>
                <c:ptCount val="2"/>
                <c:pt idx="0">
                  <c:v>2014 (B:53)</c:v>
                </c:pt>
                <c:pt idx="1">
                  <c:v>2016 (B:81)</c:v>
                </c:pt>
              </c:strCache>
            </c:strRef>
          </c:cat>
          <c:val>
            <c:numRef>
              <c:f>Sheet1!$B$2:$B$3</c:f>
              <c:numCache>
                <c:formatCode>0%</c:formatCode>
                <c:ptCount val="2"/>
                <c:pt idx="1">
                  <c:v>1.0000000000000005E-2</c:v>
                </c:pt>
              </c:numCache>
            </c:numRef>
          </c:val>
        </c:ser>
        <c:ser>
          <c:idx val="0"/>
          <c:order val="1"/>
          <c:tx>
            <c:strRef>
              <c:f>Sheet1!$C$1</c:f>
              <c:strCache>
                <c:ptCount val="1"/>
                <c:pt idx="0">
                  <c:v>Poor</c:v>
                </c:pt>
              </c:strCache>
            </c:strRef>
          </c:tx>
          <c:spPr>
            <a:solidFill>
              <a:srgbClr val="FF0000"/>
            </a:solidFill>
          </c:spPr>
          <c:dLbls>
            <c:delete val="1"/>
          </c:dLbls>
          <c:cat>
            <c:strRef>
              <c:f>Sheet1!$A$2:$A$3</c:f>
              <c:strCache>
                <c:ptCount val="2"/>
                <c:pt idx="0">
                  <c:v>2014 (B:53)</c:v>
                </c:pt>
                <c:pt idx="1">
                  <c:v>2016 (B:81)</c:v>
                </c:pt>
              </c:strCache>
            </c:strRef>
          </c:cat>
          <c:val>
            <c:numRef>
              <c:f>Sheet1!$C$2:$C$3</c:f>
              <c:numCache>
                <c:formatCode>0%</c:formatCode>
                <c:ptCount val="2"/>
                <c:pt idx="0">
                  <c:v>2.0000000000000011E-2</c:v>
                </c:pt>
                <c:pt idx="1">
                  <c:v>4.0000000000000022E-2</c:v>
                </c:pt>
              </c:numCache>
            </c:numRef>
          </c:val>
        </c:ser>
        <c:ser>
          <c:idx val="1"/>
          <c:order val="2"/>
          <c:tx>
            <c:strRef>
              <c:f>Sheet1!$D$1</c:f>
              <c:strCache>
                <c:ptCount val="1"/>
                <c:pt idx="0">
                  <c:v>Fair</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Sheet1!$A$2:$A$3</c:f>
              <c:strCache>
                <c:ptCount val="2"/>
                <c:pt idx="0">
                  <c:v>2014 (B:53)</c:v>
                </c:pt>
                <c:pt idx="1">
                  <c:v>2016 (B:81)</c:v>
                </c:pt>
              </c:strCache>
            </c:strRef>
          </c:cat>
          <c:val>
            <c:numRef>
              <c:f>Sheet1!$D$2:$D$3</c:f>
              <c:numCache>
                <c:formatCode>0%</c:formatCode>
                <c:ptCount val="2"/>
                <c:pt idx="0">
                  <c:v>9.0000000000000024E-2</c:v>
                </c:pt>
                <c:pt idx="1">
                  <c:v>0.05</c:v>
                </c:pt>
              </c:numCache>
            </c:numRef>
          </c:val>
        </c:ser>
        <c:ser>
          <c:idx val="2"/>
          <c:order val="3"/>
          <c:tx>
            <c:strRef>
              <c:f>Sheet1!$E$1</c:f>
              <c:strCache>
                <c:ptCount val="1"/>
                <c:pt idx="0">
                  <c:v>Good</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Sheet1!$A$2:$A$3</c:f>
              <c:strCache>
                <c:ptCount val="2"/>
                <c:pt idx="0">
                  <c:v>2014 (B:53)</c:v>
                </c:pt>
                <c:pt idx="1">
                  <c:v>2016 (B:81)</c:v>
                </c:pt>
              </c:strCache>
            </c:strRef>
          </c:cat>
          <c:val>
            <c:numRef>
              <c:f>Sheet1!$E$2:$E$3</c:f>
              <c:numCache>
                <c:formatCode>0%</c:formatCode>
                <c:ptCount val="2"/>
                <c:pt idx="0">
                  <c:v>0.23</c:v>
                </c:pt>
                <c:pt idx="1">
                  <c:v>0.19</c:v>
                </c:pt>
              </c:numCache>
            </c:numRef>
          </c:val>
        </c:ser>
        <c:ser>
          <c:idx val="3"/>
          <c:order val="4"/>
          <c:tx>
            <c:strRef>
              <c:f>Sheet1!$F$1</c:f>
              <c:strCache>
                <c:ptCount val="1"/>
                <c:pt idx="0">
                  <c:v>Very Good</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Sheet1!$A$2:$A$3</c:f>
              <c:strCache>
                <c:ptCount val="2"/>
                <c:pt idx="0">
                  <c:v>2014 (B:53)</c:v>
                </c:pt>
                <c:pt idx="1">
                  <c:v>2016 (B:81)</c:v>
                </c:pt>
              </c:strCache>
            </c:strRef>
          </c:cat>
          <c:val>
            <c:numRef>
              <c:f>Sheet1!$F$2:$F$3</c:f>
              <c:numCache>
                <c:formatCode>0%</c:formatCode>
                <c:ptCount val="2"/>
                <c:pt idx="0">
                  <c:v>0.47000000000000008</c:v>
                </c:pt>
                <c:pt idx="1">
                  <c:v>0.43000000000000033</c:v>
                </c:pt>
              </c:numCache>
            </c:numRef>
          </c:val>
        </c:ser>
        <c:ser>
          <c:idx val="5"/>
          <c:order val="5"/>
          <c:tx>
            <c:strRef>
              <c:f>Sheet1!$G$1</c:f>
              <c:strCache>
                <c:ptCount val="1"/>
                <c:pt idx="0">
                  <c:v>Excellent</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Sheet1!$A$2:$A$3</c:f>
              <c:strCache>
                <c:ptCount val="2"/>
                <c:pt idx="0">
                  <c:v>2014 (B:53)</c:v>
                </c:pt>
                <c:pt idx="1">
                  <c:v>2016 (B:81)</c:v>
                </c:pt>
              </c:strCache>
            </c:strRef>
          </c:cat>
          <c:val>
            <c:numRef>
              <c:f>Sheet1!$G$2:$G$3</c:f>
              <c:numCache>
                <c:formatCode>0%</c:formatCode>
                <c:ptCount val="2"/>
                <c:pt idx="0">
                  <c:v>0.19</c:v>
                </c:pt>
                <c:pt idx="1">
                  <c:v>0.28000000000000008</c:v>
                </c:pt>
              </c:numCache>
            </c:numRef>
          </c:val>
        </c:ser>
        <c:dLbls>
          <c:showVal val="1"/>
        </c:dLbls>
        <c:overlap val="100"/>
        <c:axId val="126144512"/>
        <c:axId val="126146048"/>
      </c:barChart>
      <c:catAx>
        <c:axId val="126144512"/>
        <c:scaling>
          <c:orientation val="minMax"/>
        </c:scaling>
        <c:axPos val="l"/>
        <c:numFmt formatCode="General" sourceLinked="1"/>
        <c:tickLblPos val="nextTo"/>
        <c:txPr>
          <a:bodyPr rot="0" vert="horz"/>
          <a:lstStyle/>
          <a:p>
            <a:pPr>
              <a:defRPr sz="1400"/>
            </a:pPr>
            <a:endParaRPr lang="en-US"/>
          </a:p>
        </c:txPr>
        <c:crossAx val="126146048"/>
        <c:crosses val="autoZero"/>
        <c:auto val="1"/>
        <c:lblAlgn val="ctr"/>
        <c:lblOffset val="100"/>
        <c:tickLblSkip val="1"/>
        <c:tickMarkSkip val="1"/>
      </c:catAx>
      <c:valAx>
        <c:axId val="126146048"/>
        <c:scaling>
          <c:orientation val="minMax"/>
          <c:max val="1"/>
        </c:scaling>
        <c:delete val="1"/>
        <c:axPos val="b"/>
        <c:numFmt formatCode="0%" sourceLinked="1"/>
        <c:tickLblPos val="none"/>
        <c:crossAx val="126144512"/>
        <c:crosses val="autoZero"/>
        <c:crossBetween val="between"/>
      </c:valAx>
    </c:plotArea>
    <c:legend>
      <c:legendPos val="r"/>
      <c:layout>
        <c:manualLayout>
          <c:xMode val="edge"/>
          <c:yMode val="edge"/>
          <c:x val="8.7738095823093748E-3"/>
          <c:y val="1.7739798458607501E-3"/>
          <c:w val="0.88246515636397393"/>
          <c:h val="0.15134603099655641"/>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154480849988793"/>
          <c:y val="0.178033640124557"/>
          <c:w val="0.67647001299971521"/>
          <c:h val="0.69326121641975968"/>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delete val="1"/>
          </c:dLbls>
          <c:cat>
            <c:strRef>
              <c:f>Sheet1!$A$2:$A$3</c:f>
              <c:strCache>
                <c:ptCount val="2"/>
                <c:pt idx="0">
                  <c:v>2014 (B:36)</c:v>
                </c:pt>
                <c:pt idx="1">
                  <c:v>2016 (B:61)</c:v>
                </c:pt>
              </c:strCache>
            </c:strRef>
          </c:cat>
          <c:val>
            <c:numRef>
              <c:f>Sheet1!$B$2:$B$3</c:f>
              <c:numCache>
                <c:formatCode>0%</c:formatCode>
                <c:ptCount val="2"/>
                <c:pt idx="1">
                  <c:v>2.0000000000000011E-2</c:v>
                </c:pt>
              </c:numCache>
            </c:numRef>
          </c:val>
        </c:ser>
        <c:ser>
          <c:idx val="0"/>
          <c:order val="1"/>
          <c:tx>
            <c:strRef>
              <c:f>Sheet1!$C$1</c:f>
              <c:strCache>
                <c:ptCount val="1"/>
                <c:pt idx="0">
                  <c:v>Poor</c:v>
                </c:pt>
              </c:strCache>
            </c:strRef>
          </c:tx>
          <c:spPr>
            <a:solidFill>
              <a:srgbClr val="FF0000"/>
            </a:solidFill>
          </c:spPr>
          <c:dLbls>
            <c:delete val="1"/>
          </c:dLbls>
          <c:cat>
            <c:strRef>
              <c:f>Sheet1!$A$2:$A$3</c:f>
              <c:strCache>
                <c:ptCount val="2"/>
                <c:pt idx="0">
                  <c:v>2014 (B:36)</c:v>
                </c:pt>
                <c:pt idx="1">
                  <c:v>2016 (B:61)</c:v>
                </c:pt>
              </c:strCache>
            </c:strRef>
          </c:cat>
          <c:val>
            <c:numRef>
              <c:f>Sheet1!$C$2:$C$3</c:f>
              <c:numCache>
                <c:formatCode>General</c:formatCode>
                <c:ptCount val="2"/>
              </c:numCache>
            </c:numRef>
          </c:val>
        </c:ser>
        <c:ser>
          <c:idx val="1"/>
          <c:order val="2"/>
          <c:tx>
            <c:strRef>
              <c:f>Sheet1!$D$1</c:f>
              <c:strCache>
                <c:ptCount val="1"/>
                <c:pt idx="0">
                  <c:v>Fair</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Sheet1!$A$2:$A$3</c:f>
              <c:strCache>
                <c:ptCount val="2"/>
                <c:pt idx="0">
                  <c:v>2014 (B:36)</c:v>
                </c:pt>
                <c:pt idx="1">
                  <c:v>2016 (B:61)</c:v>
                </c:pt>
              </c:strCache>
            </c:strRef>
          </c:cat>
          <c:val>
            <c:numRef>
              <c:f>Sheet1!$D$2:$D$3</c:f>
              <c:numCache>
                <c:formatCode>0%</c:formatCode>
                <c:ptCount val="2"/>
                <c:pt idx="0">
                  <c:v>3.0000000000000002E-2</c:v>
                </c:pt>
                <c:pt idx="1">
                  <c:v>0.05</c:v>
                </c:pt>
              </c:numCache>
            </c:numRef>
          </c:val>
        </c:ser>
        <c:ser>
          <c:idx val="2"/>
          <c:order val="3"/>
          <c:tx>
            <c:strRef>
              <c:f>Sheet1!$E$1</c:f>
              <c:strCache>
                <c:ptCount val="1"/>
                <c:pt idx="0">
                  <c:v>Good</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Sheet1!$A$2:$A$3</c:f>
              <c:strCache>
                <c:ptCount val="2"/>
                <c:pt idx="0">
                  <c:v>2014 (B:36)</c:v>
                </c:pt>
                <c:pt idx="1">
                  <c:v>2016 (B:61)</c:v>
                </c:pt>
              </c:strCache>
            </c:strRef>
          </c:cat>
          <c:val>
            <c:numRef>
              <c:f>Sheet1!$E$2:$E$3</c:f>
              <c:numCache>
                <c:formatCode>0%</c:formatCode>
                <c:ptCount val="2"/>
                <c:pt idx="0">
                  <c:v>0.36000000000000032</c:v>
                </c:pt>
                <c:pt idx="1">
                  <c:v>0.13</c:v>
                </c:pt>
              </c:numCache>
            </c:numRef>
          </c:val>
        </c:ser>
        <c:ser>
          <c:idx val="3"/>
          <c:order val="4"/>
          <c:tx>
            <c:strRef>
              <c:f>Sheet1!$F$1</c:f>
              <c:strCache>
                <c:ptCount val="1"/>
                <c:pt idx="0">
                  <c:v>Very Good</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Sheet1!$A$2:$A$3</c:f>
              <c:strCache>
                <c:ptCount val="2"/>
                <c:pt idx="0">
                  <c:v>2014 (B:36)</c:v>
                </c:pt>
                <c:pt idx="1">
                  <c:v>2016 (B:61)</c:v>
                </c:pt>
              </c:strCache>
            </c:strRef>
          </c:cat>
          <c:val>
            <c:numRef>
              <c:f>Sheet1!$F$2:$F$3</c:f>
              <c:numCache>
                <c:formatCode>0%</c:formatCode>
                <c:ptCount val="2"/>
                <c:pt idx="0">
                  <c:v>0.36000000000000032</c:v>
                </c:pt>
                <c:pt idx="1">
                  <c:v>0.44</c:v>
                </c:pt>
              </c:numCache>
            </c:numRef>
          </c:val>
        </c:ser>
        <c:ser>
          <c:idx val="5"/>
          <c:order val="5"/>
          <c:tx>
            <c:strRef>
              <c:f>Sheet1!$G$1</c:f>
              <c:strCache>
                <c:ptCount val="1"/>
                <c:pt idx="0">
                  <c:v>Excellent</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Sheet1!$A$2:$A$3</c:f>
              <c:strCache>
                <c:ptCount val="2"/>
                <c:pt idx="0">
                  <c:v>2014 (B:36)</c:v>
                </c:pt>
                <c:pt idx="1">
                  <c:v>2016 (B:61)</c:v>
                </c:pt>
              </c:strCache>
            </c:strRef>
          </c:cat>
          <c:val>
            <c:numRef>
              <c:f>Sheet1!$G$2:$G$3</c:f>
              <c:numCache>
                <c:formatCode>0%</c:formatCode>
                <c:ptCount val="2"/>
                <c:pt idx="0">
                  <c:v>0.25</c:v>
                </c:pt>
                <c:pt idx="1">
                  <c:v>0.36000000000000032</c:v>
                </c:pt>
              </c:numCache>
            </c:numRef>
          </c:val>
        </c:ser>
        <c:dLbls>
          <c:showVal val="1"/>
        </c:dLbls>
        <c:overlap val="100"/>
        <c:axId val="126372864"/>
        <c:axId val="126378752"/>
      </c:barChart>
      <c:catAx>
        <c:axId val="126372864"/>
        <c:scaling>
          <c:orientation val="minMax"/>
        </c:scaling>
        <c:axPos val="l"/>
        <c:numFmt formatCode="General" sourceLinked="1"/>
        <c:tickLblPos val="nextTo"/>
        <c:txPr>
          <a:bodyPr rot="0" vert="horz"/>
          <a:lstStyle/>
          <a:p>
            <a:pPr>
              <a:defRPr sz="1400"/>
            </a:pPr>
            <a:endParaRPr lang="en-US"/>
          </a:p>
        </c:txPr>
        <c:crossAx val="126378752"/>
        <c:crosses val="autoZero"/>
        <c:auto val="1"/>
        <c:lblAlgn val="ctr"/>
        <c:lblOffset val="100"/>
        <c:tickLblSkip val="1"/>
        <c:tickMarkSkip val="1"/>
      </c:catAx>
      <c:valAx>
        <c:axId val="126378752"/>
        <c:scaling>
          <c:orientation val="minMax"/>
          <c:max val="1"/>
        </c:scaling>
        <c:delete val="1"/>
        <c:axPos val="b"/>
        <c:numFmt formatCode="0%" sourceLinked="1"/>
        <c:tickLblPos val="none"/>
        <c:crossAx val="126372864"/>
        <c:crosses val="autoZero"/>
        <c:crossBetween val="between"/>
      </c:valAx>
    </c:plotArea>
    <c:legend>
      <c:legendPos val="r"/>
      <c:layout>
        <c:manualLayout>
          <c:xMode val="edge"/>
          <c:yMode val="edge"/>
          <c:x val="8.7738095823093748E-3"/>
          <c:y val="1.7739798458607501E-3"/>
          <c:w val="0.88246515636397393"/>
          <c:h val="0.15134603099655641"/>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1.1736505422569711E-3"/>
          <c:y val="5.8456802586328516E-2"/>
          <c:w val="0.60163421026541153"/>
          <c:h val="0.84349253186659834"/>
        </c:manualLayout>
      </c:layout>
      <c:pieChart>
        <c:varyColors val="1"/>
        <c:ser>
          <c:idx val="0"/>
          <c:order val="0"/>
          <c:tx>
            <c:strRef>
              <c:f>Sheet1!$A$2</c:f>
              <c:strCache>
                <c:ptCount val="1"/>
                <c:pt idx="0">
                  <c:v>2016 (B:1,215)</c:v>
                </c:pt>
              </c:strCache>
            </c:strRef>
          </c:tx>
          <c:spPr>
            <a:solidFill>
              <a:schemeClr val="accent3"/>
            </a:solidFill>
          </c:spPr>
          <c:dPt>
            <c:idx val="1"/>
            <c:spPr>
              <a:solidFill>
                <a:schemeClr val="accent1"/>
              </a:solidFill>
            </c:spPr>
          </c:dPt>
          <c:dPt>
            <c:idx val="2"/>
            <c:spPr>
              <a:solidFill>
                <a:schemeClr val="accent2"/>
              </a:solidFill>
            </c:spPr>
          </c:dPt>
          <c:dLbls>
            <c:dLbl>
              <c:idx val="0"/>
              <c:layout>
                <c:manualLayout>
                  <c:x val="-7.1826949568432344E-2"/>
                  <c:y val="-5.0960369601009761E-2"/>
                </c:manualLayout>
              </c:layout>
              <c:dLblPos val="bestFit"/>
              <c:showVal val="1"/>
              <c:extLst>
                <c:ext xmlns:c15="http://schemas.microsoft.com/office/drawing/2012/chart" uri="{CE6537A1-D6FC-4f65-9D91-7224C49458BB}"/>
              </c:extLst>
            </c:dLbl>
            <c:dLbl>
              <c:idx val="1"/>
              <c:layout>
                <c:manualLayout>
                  <c:x val="7.023597628729579E-2"/>
                  <c:y val="6.9735453802831054E-2"/>
                </c:manualLayout>
              </c:layout>
              <c:dLblPos val="bestFit"/>
              <c:showVal val="1"/>
              <c:extLst>
                <c:ext xmlns:c15="http://schemas.microsoft.com/office/drawing/2012/chart" uri="{CE6537A1-D6FC-4f65-9D91-7224C49458BB}"/>
              </c:extLst>
            </c:dLbl>
            <c:dLbl>
              <c:idx val="2"/>
              <c:showVal val="1"/>
              <c:extLst>
                <c:ext xmlns:c15="http://schemas.microsoft.com/office/drawing/2012/chart" uri="{CE6537A1-D6FC-4f65-9D91-7224C49458BB}"/>
              </c:extLst>
            </c:dLbl>
            <c:dLbl>
              <c:idx val="3"/>
              <c:layout>
                <c:manualLayout>
                  <c:x val="-3.1820619840142142E-3"/>
                  <c:y val="2.682335906765101E-3"/>
                </c:manualLayout>
              </c:layout>
              <c:dLblPos val="outEnd"/>
              <c:showVal val="1"/>
              <c:extLst>
                <c:ext xmlns:c15="http://schemas.microsoft.com/office/drawing/2012/chart" uri="{CE6537A1-D6FC-4f65-9D91-7224C49458BB}"/>
              </c:extLst>
            </c:dLbl>
            <c:dLbl>
              <c:idx val="4"/>
              <c:layout>
                <c:manualLayout>
                  <c:x val="2.9317122272830062E-3"/>
                  <c:y val="-1.3410412388290559E-2"/>
                </c:manualLayout>
              </c:layout>
              <c:dLblPos val="outEnd"/>
              <c:showVal val="1"/>
              <c:extLst>
                <c:ext xmlns:c15="http://schemas.microsoft.com/office/drawing/2012/chart" uri="{CE6537A1-D6FC-4f65-9D91-7224C49458BB}"/>
              </c:extLst>
            </c:dLbl>
            <c:dLbl>
              <c:idx val="8"/>
              <c:layout>
                <c:manualLayout>
                  <c:x val="0"/>
                  <c:y val="8.0463741475278426E-3"/>
                </c:manualLayout>
              </c:layout>
              <c:dLblPos val="outEnd"/>
              <c:showVal val="1"/>
              <c:extLst>
                <c:ext xmlns:c15="http://schemas.microsoft.com/office/drawing/2012/chart" uri="{CE6537A1-D6FC-4f65-9D91-7224C49458BB}"/>
              </c:extLst>
            </c:dLbl>
            <c:spPr>
              <a:noFill/>
              <a:ln>
                <a:noFill/>
              </a:ln>
              <a:effectLst/>
            </c:spPr>
            <c:txPr>
              <a:bodyPr/>
              <a:lstStyle/>
              <a:p>
                <a:pPr>
                  <a:defRPr sz="1400"/>
                </a:pPr>
                <a:endParaRPr lang="en-US"/>
              </a:p>
            </c:txPr>
            <c:dLblPos val="outEnd"/>
            <c:showVal val="1"/>
            <c:extLst>
              <c:ext xmlns:c15="http://schemas.microsoft.com/office/drawing/2012/chart" uri="{CE6537A1-D6FC-4f65-9D91-7224C49458BB}"/>
            </c:extLst>
          </c:dLbls>
          <c:cat>
            <c:strRef>
              <c:f>Sheet1!$B$1:$D$1</c:f>
              <c:strCache>
                <c:ptCount val="3"/>
                <c:pt idx="0">
                  <c:v>Online</c:v>
                </c:pt>
                <c:pt idx="1">
                  <c:v>On paper</c:v>
                </c:pt>
                <c:pt idx="2">
                  <c:v>Unsure</c:v>
                </c:pt>
              </c:strCache>
            </c:strRef>
          </c:cat>
          <c:val>
            <c:numRef>
              <c:f>Sheet1!$B$2:$D$2</c:f>
              <c:numCache>
                <c:formatCode>0%</c:formatCode>
                <c:ptCount val="3"/>
                <c:pt idx="0">
                  <c:v>0.73000000000000065</c:v>
                </c:pt>
                <c:pt idx="1">
                  <c:v>0.23</c:v>
                </c:pt>
                <c:pt idx="2">
                  <c:v>4.0000000000000022E-2</c:v>
                </c:pt>
              </c:numCache>
            </c:numRef>
          </c:val>
        </c:ser>
        <c:dLbls/>
        <c:firstSliceAng val="0"/>
      </c:pieChart>
    </c:plotArea>
    <c:legend>
      <c:legendPos val="r"/>
      <c:layout>
        <c:manualLayout>
          <c:xMode val="edge"/>
          <c:yMode val="edge"/>
          <c:x val="0.56026878953411041"/>
          <c:y val="0.415156792364688"/>
          <c:w val="0.1377648510557454"/>
          <c:h val="0.22332869839655387"/>
        </c:manualLayout>
      </c:layout>
    </c:legend>
    <c:plotVisOnly val="1"/>
    <c:dispBlanksAs val="zero"/>
  </c:chart>
  <c:txPr>
    <a:bodyPr/>
    <a:lstStyle/>
    <a:p>
      <a:pPr>
        <a:defRPr sz="1800"/>
      </a:pPr>
      <a:endParaRPr lang="en-US"/>
    </a:p>
  </c:txPr>
  <c:externalData r:id="rId1"/>
  <c:userShapes r:id="rId2"/>
</c:chartSpace>
</file>

<file path=ppt/charts/chart37.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6713557670263757"/>
          <c:y val="0.15960205810465503"/>
          <c:w val="0.67647001299971443"/>
          <c:h val="0.82216242921283156"/>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Sheet1!$B$2:$B$4</c:f>
              <c:numCache>
                <c:formatCode>0%</c:formatCode>
                <c:ptCount val="3"/>
                <c:pt idx="0">
                  <c:v>7.0000000000000021E-2</c:v>
                </c:pt>
                <c:pt idx="1">
                  <c:v>4.0000000000000022E-2</c:v>
                </c:pt>
                <c:pt idx="2">
                  <c:v>4.0000000000000022E-2</c:v>
                </c:pt>
              </c:numCache>
            </c:numRef>
          </c:val>
        </c:ser>
        <c:ser>
          <c:idx val="0"/>
          <c:order val="1"/>
          <c:tx>
            <c:strRef>
              <c:f>Sheet1!$C$1</c:f>
              <c:strCache>
                <c:ptCount val="1"/>
                <c:pt idx="0">
                  <c:v>Very difficult</c:v>
                </c:pt>
              </c:strCache>
            </c:strRef>
          </c:tx>
          <c:spPr>
            <a:solidFill>
              <a:srgbClr val="FF0000"/>
            </a:solidFill>
          </c:spPr>
          <c:dLbls>
            <c:delete val="1"/>
          </c:dLbls>
          <c:cat>
            <c:strRef>
              <c:f>Sheet1!$A$2:$A$4</c:f>
              <c:strCache>
                <c:ptCount val="3"/>
                <c:pt idx="0">
                  <c:v>2011 (B:1,139)</c:v>
                </c:pt>
                <c:pt idx="1">
                  <c:v>2014 (B:1,370)</c:v>
                </c:pt>
                <c:pt idx="2">
                  <c:v>2016 (B:1,215)</c:v>
                </c:pt>
              </c:strCache>
            </c:strRef>
          </c:cat>
          <c:val>
            <c:numRef>
              <c:f>Sheet1!$C$2:$C$4</c:f>
              <c:numCache>
                <c:formatCode>0%</c:formatCode>
                <c:ptCount val="3"/>
                <c:pt idx="0">
                  <c:v>3.0000000000000002E-2</c:v>
                </c:pt>
                <c:pt idx="1">
                  <c:v>2.0000000000000011E-2</c:v>
                </c:pt>
                <c:pt idx="2">
                  <c:v>2.0000000000000011E-2</c:v>
                </c:pt>
              </c:numCache>
            </c:numRef>
          </c:val>
        </c:ser>
        <c:ser>
          <c:idx val="1"/>
          <c:order val="2"/>
          <c:tx>
            <c:strRef>
              <c:f>Sheet1!$D$1</c:f>
              <c:strCache>
                <c:ptCount val="1"/>
                <c:pt idx="0">
                  <c:v>Quite difficult</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Sheet1!$D$2:$D$4</c:f>
              <c:numCache>
                <c:formatCode>0%</c:formatCode>
                <c:ptCount val="3"/>
                <c:pt idx="0">
                  <c:v>0.16</c:v>
                </c:pt>
                <c:pt idx="1">
                  <c:v>0.16</c:v>
                </c:pt>
                <c:pt idx="2">
                  <c:v>0.12000000000000002</c:v>
                </c:pt>
              </c:numCache>
            </c:numRef>
          </c:val>
        </c:ser>
        <c:ser>
          <c:idx val="2"/>
          <c:order val="3"/>
          <c:tx>
            <c:strRef>
              <c:f>Sheet1!$E$1</c:f>
              <c:strCache>
                <c:ptCount val="1"/>
                <c:pt idx="0">
                  <c:v>Quite easy</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Sheet1!$E$2:$E$4</c:f>
              <c:numCache>
                <c:formatCode>0%</c:formatCode>
                <c:ptCount val="3"/>
                <c:pt idx="0">
                  <c:v>0.55000000000000004</c:v>
                </c:pt>
                <c:pt idx="1">
                  <c:v>0.56999999999999995</c:v>
                </c:pt>
                <c:pt idx="2">
                  <c:v>0.54</c:v>
                </c:pt>
              </c:numCache>
            </c:numRef>
          </c:val>
        </c:ser>
        <c:ser>
          <c:idx val="3"/>
          <c:order val="4"/>
          <c:tx>
            <c:strRef>
              <c:f>Sheet1!$F$1</c:f>
              <c:strCache>
                <c:ptCount val="1"/>
                <c:pt idx="0">
                  <c:v>Very easy</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Sheet1!$F$2:$F$4</c:f>
              <c:numCache>
                <c:formatCode>0%</c:formatCode>
                <c:ptCount val="3"/>
                <c:pt idx="0">
                  <c:v>0.18000000000000024</c:v>
                </c:pt>
                <c:pt idx="1">
                  <c:v>0.21000000000000021</c:v>
                </c:pt>
                <c:pt idx="2">
                  <c:v>0.28000000000000008</c:v>
                </c:pt>
              </c:numCache>
            </c:numRef>
          </c:val>
        </c:ser>
        <c:dLbls>
          <c:showVal val="1"/>
        </c:dLbls>
        <c:overlap val="100"/>
        <c:axId val="125822080"/>
        <c:axId val="125823616"/>
      </c:barChart>
      <c:catAx>
        <c:axId val="125822080"/>
        <c:scaling>
          <c:orientation val="minMax"/>
        </c:scaling>
        <c:axPos val="l"/>
        <c:numFmt formatCode="General" sourceLinked="1"/>
        <c:tickLblPos val="nextTo"/>
        <c:txPr>
          <a:bodyPr rot="0" vert="horz"/>
          <a:lstStyle/>
          <a:p>
            <a:pPr>
              <a:defRPr sz="1400"/>
            </a:pPr>
            <a:endParaRPr lang="en-US"/>
          </a:p>
        </c:txPr>
        <c:crossAx val="125823616"/>
        <c:crosses val="autoZero"/>
        <c:auto val="1"/>
        <c:lblAlgn val="ctr"/>
        <c:lblOffset val="100"/>
        <c:tickLblSkip val="1"/>
        <c:tickMarkSkip val="1"/>
      </c:catAx>
      <c:valAx>
        <c:axId val="125823616"/>
        <c:scaling>
          <c:orientation val="minMax"/>
          <c:max val="1"/>
        </c:scaling>
        <c:delete val="1"/>
        <c:axPos val="b"/>
        <c:numFmt formatCode="0%" sourceLinked="1"/>
        <c:tickLblPos val="none"/>
        <c:crossAx val="125822080"/>
        <c:crosses val="autoZero"/>
        <c:crossBetween val="between"/>
      </c:valAx>
    </c:plotArea>
    <c:legend>
      <c:legendPos val="r"/>
      <c:layout>
        <c:manualLayout>
          <c:xMode val="edge"/>
          <c:yMode val="edge"/>
          <c:x val="8.7738095823093748E-3"/>
          <c:y val="1.7739798458607501E-3"/>
          <c:w val="0.87364669276947482"/>
          <c:h val="0.15134603099655641"/>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447"/>
          <c:w val="0.67353048735325705"/>
          <c:h val="0.82216242921283156"/>
        </c:manualLayout>
      </c:layout>
      <c:barChart>
        <c:barDir val="bar"/>
        <c:grouping val="percentStacked"/>
        <c:ser>
          <c:idx val="4"/>
          <c:order val="0"/>
          <c:tx>
            <c:strRef>
              <c:f>Sheet1!$B$1</c:f>
              <c:strCache>
                <c:ptCount val="1"/>
                <c:pt idx="0">
                  <c:v>Don't know</c:v>
                </c:pt>
              </c:strCache>
            </c:strRef>
          </c:tx>
          <c:spPr>
            <a:solidFill>
              <a:schemeClr val="bg1">
                <a:lumMod val="75000"/>
              </a:schemeClr>
            </a:solidFill>
          </c:spPr>
          <c:dLbls>
            <c:spPr>
              <a:noFill/>
              <a:ln>
                <a:noFill/>
              </a:ln>
              <a:effectLst/>
            </c:spPr>
            <c:txPr>
              <a:bodyPr/>
              <a:lstStyle/>
              <a:p>
                <a:pPr>
                  <a:defRPr sz="12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Sheet1!$B$2:$B$4</c:f>
              <c:numCache>
                <c:formatCode>0%</c:formatCode>
                <c:ptCount val="3"/>
                <c:pt idx="0">
                  <c:v>0.14000000000000001</c:v>
                </c:pt>
                <c:pt idx="1">
                  <c:v>0.26</c:v>
                </c:pt>
                <c:pt idx="2">
                  <c:v>0.30000000000000032</c:v>
                </c:pt>
              </c:numCache>
            </c:numRef>
          </c:val>
        </c:ser>
        <c:ser>
          <c:idx val="0"/>
          <c:order val="1"/>
          <c:tx>
            <c:strRef>
              <c:f>Sheet1!$C$1</c:f>
              <c:strCache>
                <c:ptCount val="1"/>
                <c:pt idx="0">
                  <c:v>Very difficult</c:v>
                </c:pt>
              </c:strCache>
            </c:strRef>
          </c:tx>
          <c:spPr>
            <a:solidFill>
              <a:srgbClr val="FF0000"/>
            </a:solidFill>
          </c:spPr>
          <c:dLbls>
            <c:delete val="1"/>
          </c:dLbls>
          <c:cat>
            <c:strRef>
              <c:f>Sheet1!$A$2:$A$4</c:f>
              <c:strCache>
                <c:ptCount val="3"/>
                <c:pt idx="0">
                  <c:v>2011 (B:1,139)</c:v>
                </c:pt>
                <c:pt idx="1">
                  <c:v>2014 (B:1,370)</c:v>
                </c:pt>
                <c:pt idx="2">
                  <c:v>2016 (B:1,215)</c:v>
                </c:pt>
              </c:strCache>
            </c:strRef>
          </c:cat>
          <c:val>
            <c:numRef>
              <c:f>Sheet1!$C$2:$C$4</c:f>
              <c:numCache>
                <c:formatCode>0%</c:formatCode>
                <c:ptCount val="3"/>
                <c:pt idx="0">
                  <c:v>1.0000000000000005E-2</c:v>
                </c:pt>
                <c:pt idx="1">
                  <c:v>1.0000000000000005E-2</c:v>
                </c:pt>
              </c:numCache>
            </c:numRef>
          </c:val>
        </c:ser>
        <c:ser>
          <c:idx val="1"/>
          <c:order val="2"/>
          <c:tx>
            <c:strRef>
              <c:f>Sheet1!$D$1</c:f>
              <c:strCache>
                <c:ptCount val="1"/>
                <c:pt idx="0">
                  <c:v>Quite difficult</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Sheet1!$D$2:$D$4</c:f>
              <c:numCache>
                <c:formatCode>0%</c:formatCode>
                <c:ptCount val="3"/>
                <c:pt idx="0">
                  <c:v>0.12000000000000002</c:v>
                </c:pt>
                <c:pt idx="1">
                  <c:v>0.1</c:v>
                </c:pt>
                <c:pt idx="2">
                  <c:v>8.0000000000000043E-2</c:v>
                </c:pt>
              </c:numCache>
            </c:numRef>
          </c:val>
        </c:ser>
        <c:ser>
          <c:idx val="2"/>
          <c:order val="3"/>
          <c:tx>
            <c:strRef>
              <c:f>Sheet1!$E$1</c:f>
              <c:strCache>
                <c:ptCount val="1"/>
                <c:pt idx="0">
                  <c:v>Quite easy</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Sheet1!$E$2:$E$4</c:f>
              <c:numCache>
                <c:formatCode>0%</c:formatCode>
                <c:ptCount val="3"/>
                <c:pt idx="0">
                  <c:v>0.61000000000000065</c:v>
                </c:pt>
                <c:pt idx="1">
                  <c:v>0.52</c:v>
                </c:pt>
                <c:pt idx="2">
                  <c:v>0.47000000000000008</c:v>
                </c:pt>
              </c:numCache>
            </c:numRef>
          </c:val>
        </c:ser>
        <c:ser>
          <c:idx val="3"/>
          <c:order val="4"/>
          <c:tx>
            <c:strRef>
              <c:f>Sheet1!$F$1</c:f>
              <c:strCache>
                <c:ptCount val="1"/>
                <c:pt idx="0">
                  <c:v>Very easy</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Sheet1!$F$2:$F$4</c:f>
              <c:numCache>
                <c:formatCode>0%</c:formatCode>
                <c:ptCount val="3"/>
                <c:pt idx="0">
                  <c:v>0.11</c:v>
                </c:pt>
                <c:pt idx="1">
                  <c:v>0.1</c:v>
                </c:pt>
                <c:pt idx="2">
                  <c:v>0.14000000000000001</c:v>
                </c:pt>
              </c:numCache>
            </c:numRef>
          </c:val>
        </c:ser>
        <c:dLbls>
          <c:showVal val="1"/>
        </c:dLbls>
        <c:overlap val="100"/>
        <c:axId val="127733120"/>
        <c:axId val="127747200"/>
      </c:barChart>
      <c:catAx>
        <c:axId val="127733120"/>
        <c:scaling>
          <c:orientation val="minMax"/>
        </c:scaling>
        <c:axPos val="l"/>
        <c:numFmt formatCode="General" sourceLinked="1"/>
        <c:tickLblPos val="nextTo"/>
        <c:txPr>
          <a:bodyPr rot="0" vert="horz"/>
          <a:lstStyle/>
          <a:p>
            <a:pPr>
              <a:defRPr sz="1400"/>
            </a:pPr>
            <a:endParaRPr lang="en-US"/>
          </a:p>
        </c:txPr>
        <c:crossAx val="127747200"/>
        <c:crosses val="autoZero"/>
        <c:auto val="1"/>
        <c:lblAlgn val="ctr"/>
        <c:lblOffset val="100"/>
        <c:tickLblSkip val="1"/>
        <c:tickMarkSkip val="1"/>
      </c:catAx>
      <c:valAx>
        <c:axId val="127747200"/>
        <c:scaling>
          <c:orientation val="minMax"/>
          <c:max val="1"/>
        </c:scaling>
        <c:delete val="1"/>
        <c:axPos val="b"/>
        <c:numFmt formatCode="0%" sourceLinked="1"/>
        <c:tickLblPos val="none"/>
        <c:crossAx val="127733120"/>
        <c:crosses val="autoZero"/>
        <c:crossBetween val="between"/>
      </c:valAx>
    </c:plotArea>
    <c:legend>
      <c:legendPos val="r"/>
      <c:layout>
        <c:manualLayout>
          <c:xMode val="edge"/>
          <c:yMode val="edge"/>
          <c:x val="7.1521095237118163E-3"/>
          <c:y val="1.7738837573855735E-3"/>
          <c:w val="0.87379862885605364"/>
          <c:h val="0.14258983301372324"/>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43"/>
          <c:w val="0.74554798890912677"/>
          <c:h val="0.82216242921283156"/>
        </c:manualLayout>
      </c:layout>
      <c:barChart>
        <c:barDir val="col"/>
        <c:grouping val="percentStacked"/>
        <c:ser>
          <c:idx val="4"/>
          <c:order val="0"/>
          <c:tx>
            <c:strRef>
              <c:f>Sheet1!$B$1</c:f>
              <c:strCache>
                <c:ptCount val="1"/>
                <c:pt idx="0">
                  <c:v>Don't know</c:v>
                </c:pt>
              </c:strCache>
            </c:strRef>
          </c:tx>
          <c:spPr>
            <a:solidFill>
              <a:schemeClr val="bg1">
                <a:lumMod val="75000"/>
              </a:schemeClr>
            </a:solidFill>
          </c:spPr>
          <c:dLbls>
            <c:delete val="1"/>
          </c:dLbls>
          <c:cat>
            <c:strRef>
              <c:f>Sheet1!$A$2:$A$4</c:f>
              <c:strCache>
                <c:ptCount val="3"/>
                <c:pt idx="0">
                  <c:v>2011 (B:1,139)</c:v>
                </c:pt>
                <c:pt idx="1">
                  <c:v>2014 (B:1,370)</c:v>
                </c:pt>
                <c:pt idx="2">
                  <c:v>2016 (B:1,215)</c:v>
                </c:pt>
              </c:strCache>
            </c:strRef>
          </c:cat>
          <c:val>
            <c:numRef>
              <c:f>Sheet1!$B$2:$B$4</c:f>
              <c:numCache>
                <c:formatCode>0%</c:formatCode>
                <c:ptCount val="3"/>
                <c:pt idx="0">
                  <c:v>3.0000000000000002E-2</c:v>
                </c:pt>
                <c:pt idx="1">
                  <c:v>2.0000000000000004E-2</c:v>
                </c:pt>
                <c:pt idx="2">
                  <c:v>2.0000000000000004E-2</c:v>
                </c:pt>
              </c:numCache>
            </c:numRef>
          </c:val>
        </c:ser>
        <c:ser>
          <c:idx val="0"/>
          <c:order val="1"/>
          <c:tx>
            <c:strRef>
              <c:f>Sheet1!$C$1</c:f>
              <c:strCache>
                <c:ptCount val="1"/>
                <c:pt idx="0">
                  <c:v>Poor</c:v>
                </c:pt>
              </c:strCache>
            </c:strRef>
          </c:tx>
          <c:spPr>
            <a:solidFill>
              <a:srgbClr val="FF0000"/>
            </a:solidFill>
          </c:spPr>
          <c:dLbls>
            <c:delete val="1"/>
          </c:dLbls>
          <c:cat>
            <c:strRef>
              <c:f>Sheet1!$A$2:$A$4</c:f>
              <c:strCache>
                <c:ptCount val="3"/>
                <c:pt idx="0">
                  <c:v>2011 (B:1,139)</c:v>
                </c:pt>
                <c:pt idx="1">
                  <c:v>2014 (B:1,370)</c:v>
                </c:pt>
                <c:pt idx="2">
                  <c:v>2016 (B:1,215)</c:v>
                </c:pt>
              </c:strCache>
            </c:strRef>
          </c:cat>
          <c:val>
            <c:numRef>
              <c:f>Sheet1!$C$2:$C$4</c:f>
              <c:numCache>
                <c:formatCode>0%</c:formatCode>
                <c:ptCount val="3"/>
                <c:pt idx="0">
                  <c:v>2.0000000000000004E-2</c:v>
                </c:pt>
                <c:pt idx="1">
                  <c:v>1.0000000000000002E-2</c:v>
                </c:pt>
                <c:pt idx="2">
                  <c:v>1.0000000000000002E-2</c:v>
                </c:pt>
              </c:numCache>
            </c:numRef>
          </c:val>
        </c:ser>
        <c:ser>
          <c:idx val="1"/>
          <c:order val="2"/>
          <c:tx>
            <c:strRef>
              <c:f>Sheet1!$D$1</c:f>
              <c:strCache>
                <c:ptCount val="1"/>
                <c:pt idx="0">
                  <c:v>Fair</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Sheet1!$D$2:$D$4</c:f>
              <c:numCache>
                <c:formatCode>0%</c:formatCode>
                <c:ptCount val="3"/>
                <c:pt idx="0">
                  <c:v>0.12000000000000001</c:v>
                </c:pt>
                <c:pt idx="1">
                  <c:v>8.0000000000000016E-2</c:v>
                </c:pt>
                <c:pt idx="2">
                  <c:v>6.0000000000000005E-2</c:v>
                </c:pt>
              </c:numCache>
            </c:numRef>
          </c:val>
        </c:ser>
        <c:ser>
          <c:idx val="2"/>
          <c:order val="3"/>
          <c:tx>
            <c:strRef>
              <c:f>Sheet1!$E$1</c:f>
              <c:strCache>
                <c:ptCount val="1"/>
                <c:pt idx="0">
                  <c:v>Good</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Sheet1!$E$2:$E$4</c:f>
              <c:numCache>
                <c:formatCode>0%</c:formatCode>
                <c:ptCount val="3"/>
                <c:pt idx="0">
                  <c:v>0.38000000000000006</c:v>
                </c:pt>
                <c:pt idx="1">
                  <c:v>0.29000000000000004</c:v>
                </c:pt>
                <c:pt idx="2">
                  <c:v>0.25</c:v>
                </c:pt>
              </c:numCache>
            </c:numRef>
          </c:val>
        </c:ser>
        <c:ser>
          <c:idx val="3"/>
          <c:order val="4"/>
          <c:tx>
            <c:strRef>
              <c:f>Sheet1!$F$1</c:f>
              <c:strCache>
                <c:ptCount val="1"/>
                <c:pt idx="0">
                  <c:v>Very good</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Sheet1!$F$2:$F$4</c:f>
              <c:numCache>
                <c:formatCode>0%</c:formatCode>
                <c:ptCount val="3"/>
                <c:pt idx="0">
                  <c:v>0.36000000000000004</c:v>
                </c:pt>
                <c:pt idx="1">
                  <c:v>0.44</c:v>
                </c:pt>
                <c:pt idx="2">
                  <c:v>0.48000000000000004</c:v>
                </c:pt>
              </c:numCache>
            </c:numRef>
          </c:val>
        </c:ser>
        <c:ser>
          <c:idx val="5"/>
          <c:order val="5"/>
          <c:tx>
            <c:strRef>
              <c:f>Sheet1!$G$1</c:f>
              <c:strCache>
                <c:ptCount val="1"/>
                <c:pt idx="0">
                  <c:v>Excellent</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Sheet1!$A$2:$A$4</c:f>
              <c:strCache>
                <c:ptCount val="3"/>
                <c:pt idx="0">
                  <c:v>2011 (B:1,139)</c:v>
                </c:pt>
                <c:pt idx="1">
                  <c:v>2014 (B:1,370)</c:v>
                </c:pt>
                <c:pt idx="2">
                  <c:v>2016 (B:1,215)</c:v>
                </c:pt>
              </c:strCache>
            </c:strRef>
          </c:cat>
          <c:val>
            <c:numRef>
              <c:f>Sheet1!$G$2:$G$4</c:f>
              <c:numCache>
                <c:formatCode>0%</c:formatCode>
                <c:ptCount val="3"/>
                <c:pt idx="0">
                  <c:v>9.0000000000000011E-2</c:v>
                </c:pt>
                <c:pt idx="1">
                  <c:v>0.16</c:v>
                </c:pt>
                <c:pt idx="2">
                  <c:v>0.18000000000000002</c:v>
                </c:pt>
              </c:numCache>
            </c:numRef>
          </c:val>
        </c:ser>
        <c:dLbls>
          <c:showVal val="1"/>
        </c:dLbls>
        <c:overlap val="100"/>
        <c:axId val="127941248"/>
        <c:axId val="127951232"/>
      </c:barChart>
      <c:catAx>
        <c:axId val="127941248"/>
        <c:scaling>
          <c:orientation val="maxMin"/>
        </c:scaling>
        <c:axPos val="b"/>
        <c:numFmt formatCode="General" sourceLinked="1"/>
        <c:tickLblPos val="nextTo"/>
        <c:txPr>
          <a:bodyPr rot="0" vert="horz"/>
          <a:lstStyle/>
          <a:p>
            <a:pPr>
              <a:defRPr sz="1400"/>
            </a:pPr>
            <a:endParaRPr lang="en-US"/>
          </a:p>
        </c:txPr>
        <c:crossAx val="127951232"/>
        <c:crosses val="autoZero"/>
        <c:auto val="1"/>
        <c:lblAlgn val="ctr"/>
        <c:lblOffset val="100"/>
      </c:catAx>
      <c:valAx>
        <c:axId val="127951232"/>
        <c:scaling>
          <c:orientation val="minMax"/>
          <c:max val="1"/>
        </c:scaling>
        <c:delete val="1"/>
        <c:axPos val="r"/>
        <c:numFmt formatCode="0%" sourceLinked="1"/>
        <c:tickLblPos val="none"/>
        <c:crossAx val="127941248"/>
        <c:crosses val="autoZero"/>
        <c:crossBetween val="between"/>
      </c:valAx>
    </c:plotArea>
    <c:legend>
      <c:legendPos val="r"/>
      <c:layout>
        <c:manualLayout>
          <c:xMode val="edge"/>
          <c:yMode val="edge"/>
          <c:x val="4.3895701403547822E-2"/>
          <c:y val="0.18619876475495073"/>
          <c:w val="0.12756823315927862"/>
          <c:h val="0.44682493954239511"/>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GB"/>
  <c:style val="27"/>
  <c:chart>
    <c:autoTitleDeleted val="1"/>
    <c:plotArea>
      <c:layout/>
      <c:barChart>
        <c:barDir val="bar"/>
        <c:grouping val="clustered"/>
        <c:ser>
          <c:idx val="0"/>
          <c:order val="0"/>
          <c:tx>
            <c:strRef>
              <c:f>Sheet1!$B$1</c:f>
              <c:strCache>
                <c:ptCount val="1"/>
                <c:pt idx="0">
                  <c:v>Pre</c:v>
                </c:pt>
              </c:strCache>
            </c:strRef>
          </c:tx>
          <c:dLbls>
            <c:spPr>
              <a:noFill/>
              <a:ln>
                <a:noFill/>
              </a:ln>
              <a:effectLst/>
            </c:spPr>
            <c:showVal val="1"/>
            <c:extLst>
              <c:ext xmlns:c15="http://schemas.microsoft.com/office/drawing/2012/chart" uri="{CE6537A1-D6FC-4f65-9D91-7224C49458BB}">
                <c15:showLeaderLines val="0"/>
              </c:ext>
            </c:extLst>
          </c:dLbls>
          <c:cat>
            <c:strRef>
              <c:f>Sheet1!$A$2:$A$5</c:f>
              <c:strCache>
                <c:ptCount val="4"/>
                <c:pt idx="0">
                  <c:v>Yes, definitely</c:v>
                </c:pt>
                <c:pt idx="1">
                  <c:v>Yes, I think so</c:v>
                </c:pt>
                <c:pt idx="2">
                  <c:v>No</c:v>
                </c:pt>
                <c:pt idx="3">
                  <c:v>Don't know</c:v>
                </c:pt>
              </c:strCache>
            </c:strRef>
          </c:cat>
          <c:val>
            <c:numRef>
              <c:f>Sheet1!$B$2:$B$5</c:f>
              <c:numCache>
                <c:formatCode>0%</c:formatCode>
                <c:ptCount val="4"/>
                <c:pt idx="0">
                  <c:v>0.55000000000000004</c:v>
                </c:pt>
                <c:pt idx="1">
                  <c:v>0.25</c:v>
                </c:pt>
                <c:pt idx="2">
                  <c:v>0.05</c:v>
                </c:pt>
                <c:pt idx="3">
                  <c:v>0.15000000000000024</c:v>
                </c:pt>
              </c:numCache>
            </c:numRef>
          </c:val>
        </c:ser>
        <c:ser>
          <c:idx val="1"/>
          <c:order val="1"/>
          <c:tx>
            <c:strRef>
              <c:f>Sheet1!$C$1</c:f>
              <c:strCache>
                <c:ptCount val="1"/>
                <c:pt idx="0">
                  <c:v>Post</c:v>
                </c:pt>
              </c:strCache>
            </c:strRef>
          </c:tx>
          <c:dLbls>
            <c:spPr>
              <a:noFill/>
              <a:ln>
                <a:noFill/>
              </a:ln>
              <a:effectLst/>
            </c:spPr>
            <c:showVal val="1"/>
            <c:extLst>
              <c:ext xmlns:c15="http://schemas.microsoft.com/office/drawing/2012/chart" uri="{CE6537A1-D6FC-4f65-9D91-7224C49458BB}">
                <c15:showLeaderLines val="0"/>
              </c:ext>
            </c:extLst>
          </c:dLbls>
          <c:cat>
            <c:strRef>
              <c:f>Sheet1!$A$2:$A$5</c:f>
              <c:strCache>
                <c:ptCount val="4"/>
                <c:pt idx="0">
                  <c:v>Yes, definitely</c:v>
                </c:pt>
                <c:pt idx="1">
                  <c:v>Yes, I think so</c:v>
                </c:pt>
                <c:pt idx="2">
                  <c:v>No</c:v>
                </c:pt>
                <c:pt idx="3">
                  <c:v>Don't know</c:v>
                </c:pt>
              </c:strCache>
            </c:strRef>
          </c:cat>
          <c:val>
            <c:numRef>
              <c:f>Sheet1!$C$2:$C$5</c:f>
              <c:numCache>
                <c:formatCode>0%</c:formatCode>
                <c:ptCount val="4"/>
                <c:pt idx="0">
                  <c:v>0.6500000000000079</c:v>
                </c:pt>
                <c:pt idx="1">
                  <c:v>0.15000000000000024</c:v>
                </c:pt>
                <c:pt idx="2">
                  <c:v>0.1</c:v>
                </c:pt>
                <c:pt idx="3">
                  <c:v>0.1</c:v>
                </c:pt>
              </c:numCache>
            </c:numRef>
          </c:val>
        </c:ser>
        <c:dLbls>
          <c:showVal val="1"/>
        </c:dLbls>
        <c:axId val="88455040"/>
        <c:axId val="88456576"/>
      </c:barChart>
      <c:catAx>
        <c:axId val="88455040"/>
        <c:scaling>
          <c:orientation val="maxMin"/>
        </c:scaling>
        <c:axPos val="l"/>
        <c:numFmt formatCode="General" sourceLinked="0"/>
        <c:tickLblPos val="nextTo"/>
        <c:crossAx val="88456576"/>
        <c:crosses val="autoZero"/>
        <c:auto val="1"/>
        <c:lblAlgn val="ctr"/>
        <c:lblOffset val="100"/>
      </c:catAx>
      <c:valAx>
        <c:axId val="88456576"/>
        <c:scaling>
          <c:orientation val="minMax"/>
        </c:scaling>
        <c:axPos val="t"/>
        <c:numFmt formatCode="0%" sourceLinked="1"/>
        <c:tickLblPos val="nextTo"/>
        <c:crossAx val="88455040"/>
        <c:crosses val="autoZero"/>
        <c:crossBetween val="between"/>
      </c:valAx>
    </c:plotArea>
    <c:legend>
      <c:legendPos val="r"/>
    </c:legend>
    <c:plotVisOnly val="1"/>
    <c:dispBlanksAs val="gap"/>
  </c:chart>
  <c:txPr>
    <a:bodyPr/>
    <a:lstStyle/>
    <a:p>
      <a:pPr>
        <a:defRPr sz="1800"/>
      </a:pPr>
      <a:endParaRPr lang="en-US"/>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1.1736505422569718E-3"/>
          <c:y val="5.8456802586328516E-2"/>
          <c:w val="0.60163421026541186"/>
          <c:h val="0.84349253186659834"/>
        </c:manualLayout>
      </c:layout>
      <c:barChart>
        <c:barDir val="bar"/>
        <c:grouping val="clustered"/>
        <c:ser>
          <c:idx val="0"/>
          <c:order val="0"/>
          <c:tx>
            <c:strRef>
              <c:f>Sheet1!$A$2</c:f>
              <c:strCache>
                <c:ptCount val="1"/>
                <c:pt idx="0">
                  <c:v>2016</c:v>
                </c:pt>
              </c:strCache>
            </c:strRef>
          </c:tx>
          <c:spPr>
            <a:solidFill>
              <a:schemeClr val="accent4"/>
            </a:solidFill>
          </c:spPr>
          <c:dLbls>
            <c:dLbl>
              <c:idx val="1"/>
              <c:layout>
                <c:manualLayout>
                  <c:x val="-4.5226855084194665E-3"/>
                  <c:y val="5.364460622607735E-3"/>
                </c:manualLayout>
              </c:layout>
              <c:dLblPos val="outEnd"/>
              <c:showVal val="1"/>
              <c:extLst>
                <c:ext xmlns:c15="http://schemas.microsoft.com/office/drawing/2012/chart" uri="{CE6537A1-D6FC-4f65-9D91-7224C49458BB}"/>
              </c:extLst>
            </c:dLbl>
            <c:dLbl>
              <c:idx val="2"/>
              <c:showVal val="1"/>
              <c:extLst>
                <c:ext xmlns:c15="http://schemas.microsoft.com/office/drawing/2012/chart" uri="{CE6537A1-D6FC-4f65-9D91-7224C49458BB}"/>
              </c:extLst>
            </c:dLbl>
            <c:dLbl>
              <c:idx val="3"/>
              <c:layout>
                <c:manualLayout>
                  <c:x val="-3.1820619840142142E-3"/>
                  <c:y val="2.6823359067651019E-3"/>
                </c:manualLayout>
              </c:layout>
              <c:dLblPos val="outEnd"/>
              <c:showVal val="1"/>
              <c:extLst>
                <c:ext xmlns:c15="http://schemas.microsoft.com/office/drawing/2012/chart" uri="{CE6537A1-D6FC-4f65-9D91-7224C49458BB}"/>
              </c:extLst>
            </c:dLbl>
            <c:dLbl>
              <c:idx val="4"/>
              <c:layout>
                <c:manualLayout>
                  <c:x val="2.9317122272830062E-3"/>
                  <c:y val="-1.3410412388290559E-2"/>
                </c:manualLayout>
              </c:layout>
              <c:dLblPos val="outEnd"/>
              <c:showVal val="1"/>
              <c:extLst>
                <c:ext xmlns:c15="http://schemas.microsoft.com/office/drawing/2012/chart" uri="{CE6537A1-D6FC-4f65-9D91-7224C49458BB}"/>
              </c:extLst>
            </c:dLbl>
            <c:dLbl>
              <c:idx val="8"/>
              <c:layout>
                <c:manualLayout>
                  <c:x val="0"/>
                  <c:y val="8.0463741475278426E-3"/>
                </c:manualLayout>
              </c:layout>
              <c:dLblPos val="outEnd"/>
              <c:showVal val="1"/>
              <c:extLst>
                <c:ext xmlns:c15="http://schemas.microsoft.com/office/drawing/2012/chart" uri="{CE6537A1-D6FC-4f65-9D91-7224C49458BB}"/>
              </c:extLst>
            </c:dLbl>
            <c:spPr>
              <a:noFill/>
              <a:ln>
                <a:noFill/>
              </a:ln>
              <a:effectLst/>
            </c:spPr>
            <c:txPr>
              <a:bodyPr/>
              <a:lstStyle/>
              <a:p>
                <a:pPr>
                  <a:defRPr sz="1400"/>
                </a:pPr>
                <a:endParaRPr lang="en-US"/>
              </a:p>
            </c:txPr>
            <c:dLblPos val="outEnd"/>
            <c:showVal val="1"/>
            <c:extLst>
              <c:ext xmlns:c15="http://schemas.microsoft.com/office/drawing/2012/chart" uri="{CE6537A1-D6FC-4f65-9D91-7224C49458BB}">
                <c15:showLeaderLines val="0"/>
              </c:ext>
            </c:extLst>
          </c:dLbls>
          <c:cat>
            <c:strRef>
              <c:f>Sheet1!$B$1:$G$1</c:f>
              <c:strCache>
                <c:ptCount val="6"/>
                <c:pt idx="0">
                  <c:v>Don't know</c:v>
                </c:pt>
                <c:pt idx="1">
                  <c:v>Nothing/unlikely</c:v>
                </c:pt>
                <c:pt idx="2">
                  <c:v>A more user friendly OSCR website</c:v>
                </c:pt>
                <c:pt idx="3">
                  <c:v>Knowing that OSCR online systems are more user friendly</c:v>
                </c:pt>
                <c:pt idx="4">
                  <c:v>Greater knowledge of the online services provided and their benefits</c:v>
                </c:pt>
                <c:pt idx="5">
                  <c:v>A guarantee that I would not receive unsolicited/too many emails </c:v>
                </c:pt>
              </c:strCache>
            </c:strRef>
          </c:cat>
          <c:val>
            <c:numRef>
              <c:f>Sheet1!$B$2:$G$2</c:f>
              <c:numCache>
                <c:formatCode>0%</c:formatCode>
                <c:ptCount val="6"/>
                <c:pt idx="0">
                  <c:v>0.24000000000000002</c:v>
                </c:pt>
                <c:pt idx="1">
                  <c:v>0.19</c:v>
                </c:pt>
                <c:pt idx="2">
                  <c:v>9.0000000000000011E-2</c:v>
                </c:pt>
                <c:pt idx="3">
                  <c:v>0.15000000000000002</c:v>
                </c:pt>
                <c:pt idx="4">
                  <c:v>0.19</c:v>
                </c:pt>
                <c:pt idx="5">
                  <c:v>0.47000000000000003</c:v>
                </c:pt>
              </c:numCache>
            </c:numRef>
          </c:val>
        </c:ser>
        <c:dLbls>
          <c:showVal val="1"/>
        </c:dLbls>
        <c:axId val="128023552"/>
        <c:axId val="128037632"/>
      </c:barChart>
      <c:catAx>
        <c:axId val="128023552"/>
        <c:scaling>
          <c:orientation val="minMax"/>
        </c:scaling>
        <c:axPos val="l"/>
        <c:numFmt formatCode="General" sourceLinked="1"/>
        <c:tickLblPos val="nextTo"/>
        <c:txPr>
          <a:bodyPr rot="0" vert="horz"/>
          <a:lstStyle/>
          <a:p>
            <a:pPr>
              <a:defRPr sz="1400"/>
            </a:pPr>
            <a:endParaRPr lang="en-US"/>
          </a:p>
        </c:txPr>
        <c:crossAx val="128037632"/>
        <c:crosses val="autoZero"/>
        <c:auto val="1"/>
        <c:lblAlgn val="ctr"/>
        <c:lblOffset val="100"/>
        <c:tickLblSkip val="1"/>
        <c:tickMarkSkip val="1"/>
      </c:catAx>
      <c:valAx>
        <c:axId val="128037632"/>
        <c:scaling>
          <c:orientation val="minMax"/>
          <c:max val="1"/>
        </c:scaling>
        <c:delete val="1"/>
        <c:axPos val="b"/>
        <c:numFmt formatCode="0%" sourceLinked="1"/>
        <c:tickLblPos val="none"/>
        <c:crossAx val="128023552"/>
        <c:crosses val="autoZero"/>
        <c:crossBetween val="between"/>
        <c:majorUnit val="0.1"/>
      </c:valAx>
    </c:plotArea>
    <c:plotVisOnly val="1"/>
    <c:dispBlanksAs val="gap"/>
  </c:chart>
  <c:txPr>
    <a:bodyPr/>
    <a:lstStyle/>
    <a:p>
      <a:pPr>
        <a:defRPr sz="1800"/>
      </a:pPr>
      <a:endParaRPr lang="en-US"/>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1.1736505422569718E-3"/>
          <c:y val="5.8456802586328516E-2"/>
          <c:w val="0.60163421026541186"/>
          <c:h val="0.84349253186659834"/>
        </c:manualLayout>
      </c:layout>
      <c:pieChart>
        <c:varyColors val="1"/>
        <c:ser>
          <c:idx val="0"/>
          <c:order val="0"/>
          <c:tx>
            <c:strRef>
              <c:f>Sheet1!$A$2</c:f>
              <c:strCache>
                <c:ptCount val="1"/>
              </c:strCache>
            </c:strRef>
          </c:tx>
          <c:spPr>
            <a:solidFill>
              <a:schemeClr val="accent3"/>
            </a:solidFill>
          </c:spPr>
          <c:dPt>
            <c:idx val="1"/>
            <c:spPr>
              <a:solidFill>
                <a:schemeClr val="accent1"/>
              </a:solidFill>
            </c:spPr>
          </c:dPt>
          <c:dPt>
            <c:idx val="2"/>
            <c:spPr>
              <a:solidFill>
                <a:schemeClr val="accent2"/>
              </a:solidFill>
            </c:spPr>
          </c:dPt>
          <c:dLbls>
            <c:dLbl>
              <c:idx val="0"/>
              <c:layout>
                <c:manualLayout>
                  <c:x val="-7.1826949568432344E-2"/>
                  <c:y val="-5.0960369601009761E-2"/>
                </c:manualLayout>
              </c:layout>
              <c:dLblPos val="bestFit"/>
              <c:showVal val="1"/>
              <c:extLst>
                <c:ext xmlns:c15="http://schemas.microsoft.com/office/drawing/2012/chart" uri="{CE6537A1-D6FC-4f65-9D91-7224C49458BB}"/>
              </c:extLst>
            </c:dLbl>
            <c:dLbl>
              <c:idx val="1"/>
              <c:layout>
                <c:manualLayout>
                  <c:x val="7.023597628729579E-2"/>
                  <c:y val="6.973545380283111E-2"/>
                </c:manualLayout>
              </c:layout>
              <c:dLblPos val="bestFit"/>
              <c:showVal val="1"/>
              <c:extLst>
                <c:ext xmlns:c15="http://schemas.microsoft.com/office/drawing/2012/chart" uri="{CE6537A1-D6FC-4f65-9D91-7224C49458BB}"/>
              </c:extLst>
            </c:dLbl>
            <c:dLbl>
              <c:idx val="2"/>
              <c:showVal val="1"/>
              <c:extLst>
                <c:ext xmlns:c15="http://schemas.microsoft.com/office/drawing/2012/chart" uri="{CE6537A1-D6FC-4f65-9D91-7224C49458BB}"/>
              </c:extLst>
            </c:dLbl>
            <c:dLbl>
              <c:idx val="3"/>
              <c:layout>
                <c:manualLayout>
                  <c:x val="-3.1820619840142142E-3"/>
                  <c:y val="2.6823359067651019E-3"/>
                </c:manualLayout>
              </c:layout>
              <c:dLblPos val="outEnd"/>
              <c:showVal val="1"/>
              <c:extLst>
                <c:ext xmlns:c15="http://schemas.microsoft.com/office/drawing/2012/chart" uri="{CE6537A1-D6FC-4f65-9D91-7224C49458BB}"/>
              </c:extLst>
            </c:dLbl>
            <c:dLbl>
              <c:idx val="4"/>
              <c:layout>
                <c:manualLayout>
                  <c:x val="2.9317122272830062E-3"/>
                  <c:y val="-1.3410412388290559E-2"/>
                </c:manualLayout>
              </c:layout>
              <c:dLblPos val="outEnd"/>
              <c:showVal val="1"/>
              <c:extLst>
                <c:ext xmlns:c15="http://schemas.microsoft.com/office/drawing/2012/chart" uri="{CE6537A1-D6FC-4f65-9D91-7224C49458BB}"/>
              </c:extLst>
            </c:dLbl>
            <c:dLbl>
              <c:idx val="8"/>
              <c:layout>
                <c:manualLayout>
                  <c:x val="0"/>
                  <c:y val="8.0463741475278426E-3"/>
                </c:manualLayout>
              </c:layout>
              <c:dLblPos val="outEnd"/>
              <c:showVal val="1"/>
              <c:extLst>
                <c:ext xmlns:c15="http://schemas.microsoft.com/office/drawing/2012/chart" uri="{CE6537A1-D6FC-4f65-9D91-7224C49458BB}"/>
              </c:extLst>
            </c:dLbl>
            <c:spPr>
              <a:noFill/>
              <a:ln>
                <a:noFill/>
              </a:ln>
              <a:effectLst/>
            </c:spPr>
            <c:txPr>
              <a:bodyPr/>
              <a:lstStyle/>
              <a:p>
                <a:pPr>
                  <a:defRPr sz="1400"/>
                </a:pPr>
                <a:endParaRPr lang="en-US"/>
              </a:p>
            </c:txPr>
            <c:dLblPos val="outEnd"/>
            <c:showVal val="1"/>
            <c:extLst>
              <c:ext xmlns:c15="http://schemas.microsoft.com/office/drawing/2012/chart" uri="{CE6537A1-D6FC-4f65-9D91-7224C49458BB}"/>
            </c:extLst>
          </c:dLbls>
          <c:cat>
            <c:strRef>
              <c:f>Sheet1!$B$1:$D$1</c:f>
              <c:strCache>
                <c:ptCount val="3"/>
                <c:pt idx="0">
                  <c:v>Yes</c:v>
                </c:pt>
                <c:pt idx="1">
                  <c:v>No</c:v>
                </c:pt>
                <c:pt idx="2">
                  <c:v>Unsure</c:v>
                </c:pt>
              </c:strCache>
            </c:strRef>
          </c:cat>
          <c:val>
            <c:numRef>
              <c:f>Sheet1!$B$2:$D$2</c:f>
              <c:numCache>
                <c:formatCode>0%</c:formatCode>
                <c:ptCount val="3"/>
                <c:pt idx="0">
                  <c:v>0.79</c:v>
                </c:pt>
                <c:pt idx="1">
                  <c:v>0.2</c:v>
                </c:pt>
                <c:pt idx="2">
                  <c:v>1.0000000000000005E-2</c:v>
                </c:pt>
              </c:numCache>
            </c:numRef>
          </c:val>
        </c:ser>
        <c:dLbls/>
        <c:firstSliceAng val="0"/>
      </c:pieChart>
    </c:plotArea>
    <c:legend>
      <c:legendPos val="r"/>
      <c:layout>
        <c:manualLayout>
          <c:xMode val="edge"/>
          <c:yMode val="edge"/>
          <c:x val="0.67167385417087078"/>
          <c:y val="0.35078579918446912"/>
          <c:w val="0.1377648510557454"/>
          <c:h val="0.22332869839655387"/>
        </c:manualLayout>
      </c:layout>
    </c:legend>
    <c:plotVisOnly val="1"/>
    <c:dispBlanksAs val="zero"/>
  </c:chart>
  <c:txPr>
    <a:bodyPr/>
    <a:lstStyle/>
    <a:p>
      <a:pPr>
        <a:defRPr sz="1800"/>
      </a:pPr>
      <a:endParaRPr lang="en-US"/>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1.1736505422569703E-3"/>
          <c:y val="2.395411919446714E-2"/>
          <c:w val="0.64463504164820495"/>
          <c:h val="0.9561761940523551"/>
        </c:manualLayout>
      </c:layout>
      <c:barChart>
        <c:barDir val="bar"/>
        <c:grouping val="clustered"/>
        <c:ser>
          <c:idx val="0"/>
          <c:order val="0"/>
          <c:tx>
            <c:strRef>
              <c:f>Sheet1!$A$2</c:f>
              <c:strCache>
                <c:ptCount val="1"/>
                <c:pt idx="0">
                  <c:v>2016 (B:954)</c:v>
                </c:pt>
              </c:strCache>
            </c:strRef>
          </c:tx>
          <c:spPr>
            <a:solidFill>
              <a:schemeClr val="accent4"/>
            </a:solidFill>
          </c:spPr>
          <c:dLbls>
            <c:dLbl>
              <c:idx val="1"/>
              <c:layout>
                <c:manualLayout>
                  <c:x val="-4.5226855084194665E-3"/>
                  <c:y val="5.364460622607735E-3"/>
                </c:manualLayout>
              </c:layout>
              <c:dLblPos val="outEnd"/>
              <c:showVal val="1"/>
              <c:extLst>
                <c:ext xmlns:c15="http://schemas.microsoft.com/office/drawing/2012/chart" uri="{CE6537A1-D6FC-4f65-9D91-7224C49458BB}"/>
              </c:extLst>
            </c:dLbl>
            <c:dLbl>
              <c:idx val="2"/>
              <c:showVal val="1"/>
              <c:extLst>
                <c:ext xmlns:c15="http://schemas.microsoft.com/office/drawing/2012/chart" uri="{CE6537A1-D6FC-4f65-9D91-7224C49458BB}"/>
              </c:extLst>
            </c:dLbl>
            <c:dLbl>
              <c:idx val="3"/>
              <c:layout>
                <c:manualLayout>
                  <c:x val="-3.1820619840142142E-3"/>
                  <c:y val="2.6823359067650984E-3"/>
                </c:manualLayout>
              </c:layout>
              <c:dLblPos val="outEnd"/>
              <c:showVal val="1"/>
              <c:extLst>
                <c:ext xmlns:c15="http://schemas.microsoft.com/office/drawing/2012/chart" uri="{CE6537A1-D6FC-4f65-9D91-7224C49458BB}"/>
              </c:extLst>
            </c:dLbl>
            <c:dLbl>
              <c:idx val="4"/>
              <c:layout>
                <c:manualLayout>
                  <c:x val="2.9317122272829589E-3"/>
                  <c:y val="4.2238184501458524E-7"/>
                </c:manualLayout>
              </c:layout>
              <c:dLblPos val="outEnd"/>
              <c:showVal val="1"/>
              <c:extLst>
                <c:ext xmlns:c15="http://schemas.microsoft.com/office/drawing/2012/chart" uri="{CE6537A1-D6FC-4f65-9D91-7224C49458BB}"/>
              </c:extLst>
            </c:dLbl>
            <c:dLbl>
              <c:idx val="5"/>
              <c:layout>
                <c:manualLayout>
                  <c:x val="0"/>
                  <c:y val="-2.6819135249201093E-3"/>
                </c:manualLayout>
              </c:layout>
              <c:dLblPos val="outEnd"/>
              <c:showVal val="1"/>
              <c:extLst>
                <c:ext xmlns:c15="http://schemas.microsoft.com/office/drawing/2012/chart" uri="{CE6537A1-D6FC-4f65-9D91-7224C49458BB}"/>
              </c:extLst>
            </c:dLbl>
            <c:dLbl>
              <c:idx val="8"/>
              <c:layout>
                <c:manualLayout>
                  <c:x val="0"/>
                  <c:y val="8.0463741475278426E-3"/>
                </c:manualLayout>
              </c:layout>
              <c:dLblPos val="outEnd"/>
              <c:showVal val="1"/>
              <c:extLst>
                <c:ext xmlns:c15="http://schemas.microsoft.com/office/drawing/2012/chart" uri="{CE6537A1-D6FC-4f65-9D91-7224C49458BB}"/>
              </c:extLst>
            </c:dLbl>
            <c:spPr>
              <a:noFill/>
              <a:ln>
                <a:noFill/>
              </a:ln>
              <a:effectLst/>
            </c:spPr>
            <c:txPr>
              <a:bodyPr/>
              <a:lstStyle/>
              <a:p>
                <a:pPr>
                  <a:defRPr sz="1200"/>
                </a:pPr>
                <a:endParaRPr lang="en-US"/>
              </a:p>
            </c:txPr>
            <c:dLblPos val="outEnd"/>
            <c:showVal val="1"/>
            <c:extLst>
              <c:ext xmlns:c15="http://schemas.microsoft.com/office/drawing/2012/chart" uri="{CE6537A1-D6FC-4f65-9D91-7224C49458BB}">
                <c15:showLeaderLines val="0"/>
              </c:ext>
            </c:extLst>
          </c:dLbls>
          <c:cat>
            <c:strRef>
              <c:f>Sheet1!$B$1:$P$1</c:f>
              <c:strCache>
                <c:ptCount val="15"/>
                <c:pt idx="0">
                  <c:v>OSCR Online</c:v>
                </c:pt>
                <c:pt idx="1">
                  <c:v>Look at own charity extract</c:v>
                </c:pt>
                <c:pt idx="2">
                  <c:v>Charity guidance</c:v>
                </c:pt>
                <c:pt idx="3">
                  <c:v>Search for a charity</c:v>
                </c:pt>
                <c:pt idx="4">
                  <c:v>Download Charity Guidance</c:v>
                </c:pt>
                <c:pt idx="5">
                  <c:v>Get information on a specific charity</c:v>
                </c:pt>
                <c:pt idx="6">
                  <c:v>Learn more about legislation</c:v>
                </c:pt>
                <c:pt idx="7">
                  <c:v>Find out how to contact OSCR</c:v>
                </c:pt>
                <c:pt idx="8">
                  <c:v>Learn more about OSCR</c:v>
                </c:pt>
                <c:pt idx="9">
                  <c:v>Find out more about Scottish Charities</c:v>
                </c:pt>
                <c:pt idx="10">
                  <c:v>Download 'other' document</c:v>
                </c:pt>
                <c:pt idx="11">
                  <c:v>Subscribe to the eNewsletter</c:v>
                </c:pt>
                <c:pt idx="12">
                  <c:v>Book a place at an event</c:v>
                </c:pt>
                <c:pt idx="13">
                  <c:v>Guidance on becoming charity</c:v>
                </c:pt>
                <c:pt idx="14">
                  <c:v>Download the Scottish Charity Register</c:v>
                </c:pt>
              </c:strCache>
            </c:strRef>
          </c:cat>
          <c:val>
            <c:numRef>
              <c:f>Sheet1!$B$2:$P$2</c:f>
              <c:numCache>
                <c:formatCode>0%</c:formatCode>
                <c:ptCount val="15"/>
                <c:pt idx="0">
                  <c:v>0.65000000000000091</c:v>
                </c:pt>
                <c:pt idx="1">
                  <c:v>0.61000000000000065</c:v>
                </c:pt>
                <c:pt idx="2">
                  <c:v>0.34</c:v>
                </c:pt>
                <c:pt idx="3">
                  <c:v>0.28000000000000008</c:v>
                </c:pt>
                <c:pt idx="4">
                  <c:v>0.25</c:v>
                </c:pt>
                <c:pt idx="5">
                  <c:v>0.22</c:v>
                </c:pt>
                <c:pt idx="6">
                  <c:v>0.19</c:v>
                </c:pt>
                <c:pt idx="7">
                  <c:v>0.14000000000000001</c:v>
                </c:pt>
                <c:pt idx="8">
                  <c:v>0.11</c:v>
                </c:pt>
                <c:pt idx="9">
                  <c:v>7.0000000000000021E-2</c:v>
                </c:pt>
                <c:pt idx="10">
                  <c:v>4.0000000000000022E-2</c:v>
                </c:pt>
                <c:pt idx="11">
                  <c:v>3.0000000000000002E-2</c:v>
                </c:pt>
                <c:pt idx="12">
                  <c:v>3.0000000000000002E-2</c:v>
                </c:pt>
                <c:pt idx="13">
                  <c:v>3.0000000000000002E-2</c:v>
                </c:pt>
                <c:pt idx="14">
                  <c:v>3.0000000000000002E-2</c:v>
                </c:pt>
              </c:numCache>
            </c:numRef>
          </c:val>
        </c:ser>
        <c:dLbls>
          <c:showVal val="1"/>
        </c:dLbls>
        <c:axId val="128573824"/>
        <c:axId val="128575360"/>
      </c:barChart>
      <c:catAx>
        <c:axId val="128573824"/>
        <c:scaling>
          <c:orientation val="maxMin"/>
        </c:scaling>
        <c:axPos val="l"/>
        <c:numFmt formatCode="General" sourceLinked="1"/>
        <c:tickLblPos val="nextTo"/>
        <c:txPr>
          <a:bodyPr rot="0" vert="horz"/>
          <a:lstStyle/>
          <a:p>
            <a:pPr>
              <a:defRPr sz="1400"/>
            </a:pPr>
            <a:endParaRPr lang="en-US"/>
          </a:p>
        </c:txPr>
        <c:crossAx val="128575360"/>
        <c:crosses val="autoZero"/>
        <c:auto val="1"/>
        <c:lblAlgn val="ctr"/>
        <c:lblOffset val="100"/>
        <c:tickLblSkip val="1"/>
        <c:tickMarkSkip val="1"/>
      </c:catAx>
      <c:valAx>
        <c:axId val="128575360"/>
        <c:scaling>
          <c:orientation val="minMax"/>
          <c:max val="1"/>
        </c:scaling>
        <c:delete val="1"/>
        <c:axPos val="t"/>
        <c:numFmt formatCode="0%" sourceLinked="1"/>
        <c:tickLblPos val="none"/>
        <c:crossAx val="128573824"/>
        <c:crosses val="autoZero"/>
        <c:crossBetween val="between"/>
        <c:majorUnit val="0.1"/>
      </c:valAx>
      <c:spPr>
        <a:noFill/>
        <a:ln w="25400">
          <a:noFill/>
        </a:ln>
      </c:spPr>
    </c:plotArea>
    <c:plotVisOnly val="1"/>
    <c:dispBlanksAs val="gap"/>
  </c:chart>
  <c:txPr>
    <a:bodyPr/>
    <a:lstStyle/>
    <a:p>
      <a:pPr>
        <a:defRPr sz="1800"/>
      </a:pPr>
      <a:endParaRPr lang="en-US"/>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442"/>
          <c:w val="0.74554798890912677"/>
          <c:h val="0.82216242921283156"/>
        </c:manualLayout>
      </c:layout>
      <c:barChart>
        <c:barDir val="col"/>
        <c:grouping val="percentStacked"/>
        <c:ser>
          <c:idx val="4"/>
          <c:order val="0"/>
          <c:tx>
            <c:strRef>
              <c:f>Sheet1!$B$1</c:f>
              <c:strCache>
                <c:ptCount val="1"/>
                <c:pt idx="0">
                  <c:v>Don't know</c:v>
                </c:pt>
              </c:strCache>
            </c:strRef>
          </c:tx>
          <c:spPr>
            <a:solidFill>
              <a:schemeClr val="bg1">
                <a:lumMod val="75000"/>
              </a:schemeClr>
            </a:solidFill>
          </c:spPr>
          <c:dLbls>
            <c:spPr>
              <a:noFill/>
              <a:ln>
                <a:noFill/>
              </a:ln>
              <a:effectLst/>
            </c:spPr>
            <c:showVal val="1"/>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0.27</c:v>
                </c:pt>
              </c:numCache>
            </c:numRef>
          </c:val>
        </c:ser>
        <c:ser>
          <c:idx val="0"/>
          <c:order val="1"/>
          <c:tx>
            <c:strRef>
              <c:f>Sheet1!$C$1</c:f>
              <c:strCache>
                <c:ptCount val="1"/>
                <c:pt idx="0">
                  <c:v>Much worse</c:v>
                </c:pt>
              </c:strCache>
            </c:strRef>
          </c:tx>
          <c:spPr>
            <a:solidFill>
              <a:srgbClr val="FF0000"/>
            </a:solidFill>
          </c:spPr>
          <c:dLbls>
            <c:delete val="1"/>
          </c:dLbls>
          <c:cat>
            <c:numRef>
              <c:f>Sheet1!$A$2</c:f>
              <c:numCache>
                <c:formatCode>General</c:formatCode>
                <c:ptCount val="1"/>
              </c:numCache>
            </c:numRef>
          </c:cat>
          <c:val>
            <c:numRef>
              <c:f>Sheet1!$C$2</c:f>
              <c:numCache>
                <c:formatCode>General</c:formatCode>
                <c:ptCount val="1"/>
              </c:numCache>
            </c:numRef>
          </c:val>
        </c:ser>
        <c:ser>
          <c:idx val="1"/>
          <c:order val="2"/>
          <c:tx>
            <c:strRef>
              <c:f>Sheet1!$D$1</c:f>
              <c:strCache>
                <c:ptCount val="1"/>
                <c:pt idx="0">
                  <c:v>A little worse</c:v>
                </c:pt>
              </c:strCache>
            </c:strRef>
          </c:tx>
          <c:spPr>
            <a:solidFill>
              <a:srgbClr val="FFC000"/>
            </a:solidFill>
          </c:spPr>
          <c:dLbls>
            <c:spPr>
              <a:noFill/>
              <a:ln>
                <a:noFill/>
              </a:ln>
              <a:effectLst/>
            </c:spPr>
            <c:showVal val="1"/>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2.0000000000000011E-2</c:v>
                </c:pt>
              </c:numCache>
            </c:numRef>
          </c:val>
        </c:ser>
        <c:ser>
          <c:idx val="2"/>
          <c:order val="3"/>
          <c:tx>
            <c:strRef>
              <c:f>Sheet1!$E$1</c:f>
              <c:strCache>
                <c:ptCount val="1"/>
                <c:pt idx="0">
                  <c:v>About the same</c:v>
                </c:pt>
              </c:strCache>
            </c:strRef>
          </c:tx>
          <c:spPr>
            <a:solidFill>
              <a:srgbClr val="FFFF00"/>
            </a:solidFill>
          </c:spPr>
          <c:dLbls>
            <c:spPr>
              <a:noFill/>
              <a:ln>
                <a:noFill/>
              </a:ln>
              <a:effectLst/>
            </c:spPr>
            <c:showVal val="1"/>
            <c:extLs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0%</c:formatCode>
                <c:ptCount val="1"/>
                <c:pt idx="0">
                  <c:v>0.26</c:v>
                </c:pt>
              </c:numCache>
            </c:numRef>
          </c:val>
        </c:ser>
        <c:ser>
          <c:idx val="3"/>
          <c:order val="4"/>
          <c:tx>
            <c:strRef>
              <c:f>Sheet1!$F$1</c:f>
              <c:strCache>
                <c:ptCount val="1"/>
                <c:pt idx="0">
                  <c:v>A little better</c:v>
                </c:pt>
              </c:strCache>
            </c:strRef>
          </c:tx>
          <c:spPr>
            <a:solidFill>
              <a:srgbClr val="92D050"/>
            </a:solidFill>
          </c:spPr>
          <c:dLbls>
            <c:spPr>
              <a:noFill/>
              <a:ln>
                <a:noFill/>
              </a:ln>
              <a:effectLst/>
            </c:spPr>
            <c:showVal val="1"/>
            <c:extLst>
              <c:ext xmlns:c15="http://schemas.microsoft.com/office/drawing/2012/chart" uri="{CE6537A1-D6FC-4f65-9D91-7224C49458BB}">
                <c15:showLeaderLines val="0"/>
              </c:ext>
            </c:extLst>
          </c:dLbls>
          <c:cat>
            <c:numRef>
              <c:f>Sheet1!$A$2</c:f>
              <c:numCache>
                <c:formatCode>General</c:formatCode>
                <c:ptCount val="1"/>
              </c:numCache>
            </c:numRef>
          </c:cat>
          <c:val>
            <c:numRef>
              <c:f>Sheet1!$F$2</c:f>
              <c:numCache>
                <c:formatCode>0%</c:formatCode>
                <c:ptCount val="1"/>
                <c:pt idx="0">
                  <c:v>0.22</c:v>
                </c:pt>
              </c:numCache>
            </c:numRef>
          </c:val>
        </c:ser>
        <c:ser>
          <c:idx val="5"/>
          <c:order val="5"/>
          <c:tx>
            <c:strRef>
              <c:f>Sheet1!$G$1</c:f>
              <c:strCache>
                <c:ptCount val="1"/>
                <c:pt idx="0">
                  <c:v>Much better</c:v>
                </c:pt>
              </c:strCache>
            </c:strRef>
          </c:tx>
          <c:spPr>
            <a:solidFill>
              <a:srgbClr val="00B050"/>
            </a:solidFill>
          </c:spPr>
          <c:dLbls>
            <c:spPr>
              <a:noFill/>
              <a:ln>
                <a:noFill/>
              </a:ln>
              <a:effectLst/>
            </c:spPr>
            <c:showVal val="1"/>
            <c:extLst>
              <c:ext xmlns:c15="http://schemas.microsoft.com/office/drawing/2012/chart" uri="{CE6537A1-D6FC-4f65-9D91-7224C49458BB}">
                <c15:showLeaderLines val="0"/>
              </c:ext>
            </c:extLst>
          </c:dLbls>
          <c:cat>
            <c:numRef>
              <c:f>Sheet1!$A$2</c:f>
              <c:numCache>
                <c:formatCode>General</c:formatCode>
                <c:ptCount val="1"/>
              </c:numCache>
            </c:numRef>
          </c:cat>
          <c:val>
            <c:numRef>
              <c:f>Sheet1!$G$2</c:f>
              <c:numCache>
                <c:formatCode>0%</c:formatCode>
                <c:ptCount val="1"/>
                <c:pt idx="0">
                  <c:v>0.23</c:v>
                </c:pt>
              </c:numCache>
            </c:numRef>
          </c:val>
        </c:ser>
        <c:dLbls>
          <c:showVal val="1"/>
        </c:dLbls>
        <c:overlap val="100"/>
        <c:axId val="128756736"/>
        <c:axId val="128774912"/>
      </c:barChart>
      <c:catAx>
        <c:axId val="128756736"/>
        <c:scaling>
          <c:orientation val="minMax"/>
        </c:scaling>
        <c:delete val="1"/>
        <c:axPos val="b"/>
        <c:numFmt formatCode="General" sourceLinked="1"/>
        <c:tickLblPos val="none"/>
        <c:crossAx val="128774912"/>
        <c:crosses val="autoZero"/>
        <c:auto val="1"/>
        <c:lblAlgn val="ctr"/>
        <c:lblOffset val="100"/>
        <c:tickLblSkip val="1"/>
        <c:tickMarkSkip val="1"/>
      </c:catAx>
      <c:valAx>
        <c:axId val="128774912"/>
        <c:scaling>
          <c:orientation val="minMax"/>
          <c:max val="1"/>
        </c:scaling>
        <c:delete val="1"/>
        <c:axPos val="l"/>
        <c:numFmt formatCode="0%" sourceLinked="1"/>
        <c:tickLblPos val="none"/>
        <c:crossAx val="128756736"/>
        <c:crosses val="autoZero"/>
        <c:crossBetween val="between"/>
      </c:valAx>
    </c:plotArea>
    <c:legend>
      <c:legendPos val="r"/>
      <c:layout>
        <c:manualLayout>
          <c:xMode val="edge"/>
          <c:yMode val="edge"/>
          <c:x val="4.3895701403547822E-2"/>
          <c:y val="0.13480163899458728"/>
          <c:w val="0.29234871521294747"/>
          <c:h val="0.82693095121105831"/>
        </c:manualLayout>
      </c:layout>
    </c:legend>
    <c:plotVisOnly val="1"/>
    <c:dispBlanksAs val="gap"/>
  </c:chart>
  <c:txPr>
    <a:bodyPr/>
    <a:lstStyle/>
    <a:p>
      <a:pPr>
        <a:defRPr sz="1400"/>
      </a:pPr>
      <a:endParaRPr lang="en-US"/>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0093971040254791"/>
          <c:y val="0.15225328085879442"/>
          <c:w val="0.57799712069029363"/>
          <c:h val="0.82216242921283156"/>
        </c:manualLayout>
      </c:layout>
      <c:barChart>
        <c:barDir val="col"/>
        <c:grouping val="percentStacked"/>
        <c:ser>
          <c:idx val="4"/>
          <c:order val="0"/>
          <c:tx>
            <c:strRef>
              <c:f>Sheet1!$B$1</c:f>
              <c:strCache>
                <c:ptCount val="1"/>
                <c:pt idx="0">
                  <c:v>Don't know</c:v>
                </c:pt>
              </c:strCache>
            </c:strRef>
          </c:tx>
          <c:spPr>
            <a:solidFill>
              <a:schemeClr val="bg1">
                <a:lumMod val="75000"/>
              </a:schemeClr>
            </a:solidFill>
          </c:spPr>
          <c:dLbls>
            <c:delete val="1"/>
          </c:dLbls>
          <c:cat>
            <c:strRef>
              <c:f>Sheet1!$A$2:$A$3</c:f>
              <c:strCache>
                <c:ptCount val="2"/>
                <c:pt idx="0">
                  <c:v>2014 (B:1,370)</c:v>
                </c:pt>
                <c:pt idx="1">
                  <c:v>2016 (B:1,215)</c:v>
                </c:pt>
              </c:strCache>
            </c:strRef>
          </c:cat>
          <c:val>
            <c:numRef>
              <c:f>Sheet1!$B$2:$B$3</c:f>
              <c:numCache>
                <c:formatCode>0%</c:formatCode>
                <c:ptCount val="2"/>
                <c:pt idx="0">
                  <c:v>2.0000000000000011E-2</c:v>
                </c:pt>
                <c:pt idx="1">
                  <c:v>1.0000000000000005E-2</c:v>
                </c:pt>
              </c:numCache>
            </c:numRef>
          </c:val>
        </c:ser>
        <c:ser>
          <c:idx val="0"/>
          <c:order val="1"/>
          <c:tx>
            <c:strRef>
              <c:f>Sheet1!$C$1</c:f>
              <c:strCache>
                <c:ptCount val="1"/>
                <c:pt idx="0">
                  <c:v>Very unimportant</c:v>
                </c:pt>
              </c:strCache>
            </c:strRef>
          </c:tx>
          <c:spPr>
            <a:solidFill>
              <a:srgbClr val="FF0000"/>
            </a:solidFill>
          </c:spPr>
          <c:dLbls>
            <c:delete val="1"/>
          </c:dLbls>
          <c:cat>
            <c:strRef>
              <c:f>Sheet1!$A$2:$A$3</c:f>
              <c:strCache>
                <c:ptCount val="2"/>
                <c:pt idx="0">
                  <c:v>2014 (B:1,370)</c:v>
                </c:pt>
                <c:pt idx="1">
                  <c:v>2016 (B:1,215)</c:v>
                </c:pt>
              </c:strCache>
            </c:strRef>
          </c:cat>
          <c:val>
            <c:numRef>
              <c:f>Sheet1!$C$2:$C$3</c:f>
              <c:numCache>
                <c:formatCode>0%</c:formatCode>
                <c:ptCount val="2"/>
                <c:pt idx="0">
                  <c:v>2.0000000000000011E-2</c:v>
                </c:pt>
                <c:pt idx="1">
                  <c:v>1.0000000000000005E-2</c:v>
                </c:pt>
              </c:numCache>
            </c:numRef>
          </c:val>
        </c:ser>
        <c:ser>
          <c:idx val="1"/>
          <c:order val="2"/>
          <c:tx>
            <c:strRef>
              <c:f>Sheet1!$D$1</c:f>
              <c:strCache>
                <c:ptCount val="1"/>
                <c:pt idx="0">
                  <c:v>Fairly unimportant</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Sheet1!$A$2:$A$3</c:f>
              <c:strCache>
                <c:ptCount val="2"/>
                <c:pt idx="0">
                  <c:v>2014 (B:1,370)</c:v>
                </c:pt>
                <c:pt idx="1">
                  <c:v>2016 (B:1,215)</c:v>
                </c:pt>
              </c:strCache>
            </c:strRef>
          </c:cat>
          <c:val>
            <c:numRef>
              <c:f>Sheet1!$D$2:$D$3</c:f>
              <c:numCache>
                <c:formatCode>0%</c:formatCode>
                <c:ptCount val="2"/>
                <c:pt idx="0">
                  <c:v>0.05</c:v>
                </c:pt>
                <c:pt idx="1">
                  <c:v>0.05</c:v>
                </c:pt>
              </c:numCache>
            </c:numRef>
          </c:val>
        </c:ser>
        <c:ser>
          <c:idx val="2"/>
          <c:order val="3"/>
          <c:tx>
            <c:strRef>
              <c:f>Sheet1!$E$1</c:f>
              <c:strCache>
                <c:ptCount val="1"/>
                <c:pt idx="0">
                  <c:v>fairly important</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Sheet1!$A$2:$A$3</c:f>
              <c:strCache>
                <c:ptCount val="2"/>
                <c:pt idx="0">
                  <c:v>2014 (B:1,370)</c:v>
                </c:pt>
                <c:pt idx="1">
                  <c:v>2016 (B:1,215)</c:v>
                </c:pt>
              </c:strCache>
            </c:strRef>
          </c:cat>
          <c:val>
            <c:numRef>
              <c:f>Sheet1!$E$2:$E$3</c:f>
              <c:numCache>
                <c:formatCode>0%</c:formatCode>
                <c:ptCount val="2"/>
                <c:pt idx="0">
                  <c:v>0.19</c:v>
                </c:pt>
                <c:pt idx="1">
                  <c:v>0.21000000000000021</c:v>
                </c:pt>
              </c:numCache>
            </c:numRef>
          </c:val>
        </c:ser>
        <c:ser>
          <c:idx val="3"/>
          <c:order val="4"/>
          <c:tx>
            <c:strRef>
              <c:f>Sheet1!$F$1</c:f>
              <c:strCache>
                <c:ptCount val="1"/>
                <c:pt idx="0">
                  <c:v>Very important</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Sheet1!$A$2:$A$3</c:f>
              <c:strCache>
                <c:ptCount val="2"/>
                <c:pt idx="0">
                  <c:v>2014 (B:1,370)</c:v>
                </c:pt>
                <c:pt idx="1">
                  <c:v>2016 (B:1,215)</c:v>
                </c:pt>
              </c:strCache>
            </c:strRef>
          </c:cat>
          <c:val>
            <c:numRef>
              <c:f>Sheet1!$F$2:$F$3</c:f>
              <c:numCache>
                <c:formatCode>0%</c:formatCode>
                <c:ptCount val="2"/>
                <c:pt idx="0">
                  <c:v>0.71000000000000063</c:v>
                </c:pt>
                <c:pt idx="1">
                  <c:v>0.72000000000000064</c:v>
                </c:pt>
              </c:numCache>
            </c:numRef>
          </c:val>
        </c:ser>
        <c:dLbls>
          <c:showVal val="1"/>
        </c:dLbls>
        <c:overlap val="100"/>
        <c:axId val="129128320"/>
        <c:axId val="129129856"/>
      </c:barChart>
      <c:catAx>
        <c:axId val="129128320"/>
        <c:scaling>
          <c:orientation val="minMax"/>
        </c:scaling>
        <c:axPos val="b"/>
        <c:numFmt formatCode="General" sourceLinked="1"/>
        <c:tickLblPos val="nextTo"/>
        <c:txPr>
          <a:bodyPr/>
          <a:lstStyle/>
          <a:p>
            <a:pPr>
              <a:defRPr sz="1400"/>
            </a:pPr>
            <a:endParaRPr lang="en-US"/>
          </a:p>
        </c:txPr>
        <c:crossAx val="129129856"/>
        <c:crosses val="autoZero"/>
        <c:auto val="1"/>
        <c:lblAlgn val="ctr"/>
        <c:lblOffset val="100"/>
        <c:tickLblSkip val="1"/>
        <c:tickMarkSkip val="1"/>
      </c:catAx>
      <c:valAx>
        <c:axId val="129129856"/>
        <c:scaling>
          <c:orientation val="minMax"/>
          <c:max val="1"/>
        </c:scaling>
        <c:delete val="1"/>
        <c:axPos val="l"/>
        <c:numFmt formatCode="0%" sourceLinked="1"/>
        <c:tickLblPos val="none"/>
        <c:crossAx val="129128320"/>
        <c:crosses val="autoZero"/>
        <c:crossBetween val="between"/>
      </c:valAx>
    </c:plotArea>
    <c:legend>
      <c:legendPos val="r"/>
      <c:layout>
        <c:manualLayout>
          <c:xMode val="edge"/>
          <c:yMode val="edge"/>
          <c:x val="4.3895701403547822E-2"/>
          <c:y val="0.18619876475495073"/>
          <c:w val="0.2156716383364812"/>
          <c:h val="0.71466706607326269"/>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7442691552790804"/>
          <c:y val="0.22043505925395687"/>
          <c:w val="0.5280258212050517"/>
          <c:h val="0.75398055356716775"/>
        </c:manualLayout>
      </c:layout>
      <c:barChart>
        <c:barDir val="bar"/>
        <c:grouping val="percentStacked"/>
        <c:ser>
          <c:idx val="4"/>
          <c:order val="0"/>
          <c:tx>
            <c:strRef>
              <c:f>Sheet1!$B$1</c:f>
              <c:strCache>
                <c:ptCount val="1"/>
                <c:pt idx="0">
                  <c:v>Not applicable</c:v>
                </c:pt>
              </c:strCache>
            </c:strRef>
          </c:tx>
          <c:spPr>
            <a:solidFill>
              <a:srgbClr val="ABB362"/>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Sheet1!$A$2:$A$6</c:f>
              <c:strCache>
                <c:ptCount val="5"/>
                <c:pt idx="0">
                  <c:v>Access to different  funding streams, grants or finance</c:v>
                </c:pt>
                <c:pt idx="1">
                  <c:v>Being able to use charitable status as a quality mark, or stamp of approval </c:v>
                </c:pt>
                <c:pt idx="2">
                  <c:v>Being recognised as a charity/brand association</c:v>
                </c:pt>
                <c:pt idx="3">
                  <c:v>Increased public trust from charity status</c:v>
                </c:pt>
                <c:pt idx="4">
                  <c:v>Tax / rates relief (e.g. gift aid or business rates relief)</c:v>
                </c:pt>
              </c:strCache>
            </c:strRef>
          </c:cat>
          <c:val>
            <c:numRef>
              <c:f>Sheet1!$B$2:$B$6</c:f>
              <c:numCache>
                <c:formatCode>0%</c:formatCode>
                <c:ptCount val="5"/>
                <c:pt idx="0">
                  <c:v>0.11</c:v>
                </c:pt>
                <c:pt idx="1">
                  <c:v>7.0000000000000021E-2</c:v>
                </c:pt>
                <c:pt idx="2">
                  <c:v>8.0000000000000043E-2</c:v>
                </c:pt>
                <c:pt idx="3">
                  <c:v>6.0000000000000032E-2</c:v>
                </c:pt>
                <c:pt idx="4">
                  <c:v>9.0000000000000024E-2</c:v>
                </c:pt>
              </c:numCache>
            </c:numRef>
          </c:val>
        </c:ser>
        <c:ser>
          <c:idx val="0"/>
          <c:order val="1"/>
          <c:tx>
            <c:strRef>
              <c:f>Sheet1!$C$1</c:f>
              <c:strCache>
                <c:ptCount val="1"/>
                <c:pt idx="0">
                  <c:v>Don't know</c:v>
                </c:pt>
              </c:strCache>
            </c:strRef>
          </c:tx>
          <c:spPr>
            <a:solidFill>
              <a:schemeClr val="bg1">
                <a:lumMod val="75000"/>
              </a:schemeClr>
            </a:solidFill>
          </c:spPr>
          <c:dLbls>
            <c:dLbl>
              <c:idx val="0"/>
              <c:showVal val="1"/>
              <c:extLst>
                <c:ext xmlns:c15="http://schemas.microsoft.com/office/drawing/2012/chart" uri="{CE6537A1-D6FC-4f65-9D91-7224C49458BB}"/>
              </c:extLst>
            </c:dLbl>
            <c:dLbl>
              <c:idx val="1"/>
              <c:showVal val="1"/>
              <c:extLst>
                <c:ext xmlns:c15="http://schemas.microsoft.com/office/drawing/2012/chart" uri="{CE6537A1-D6FC-4f65-9D91-7224C49458BB}"/>
              </c:extLst>
            </c:dLbl>
            <c:dLbl>
              <c:idx val="2"/>
              <c:showVal val="1"/>
              <c:extLst>
                <c:ext xmlns:c15="http://schemas.microsoft.com/office/drawing/2012/chart" uri="{CE6537A1-D6FC-4f65-9D91-7224C49458BB}"/>
              </c:extLst>
            </c:dLbl>
            <c:dLbl>
              <c:idx val="3"/>
              <c:showVal val="1"/>
              <c:extLst>
                <c:ext xmlns:c15="http://schemas.microsoft.com/office/drawing/2012/chart" uri="{CE6537A1-D6FC-4f65-9D91-7224C49458BB}"/>
              </c:extLst>
            </c:dLbl>
            <c:dLbl>
              <c:idx val="4"/>
              <c:showVal val="1"/>
              <c:extLst>
                <c:ext xmlns:c15="http://schemas.microsoft.com/office/drawing/2012/chart" uri="{CE6537A1-D6FC-4f65-9D91-7224C49458BB}"/>
              </c:extLst>
            </c:dLbl>
            <c:delete val="1"/>
            <c:spPr>
              <a:noFill/>
              <a:ln>
                <a:noFill/>
              </a:ln>
              <a:effectLst/>
            </c:spPr>
            <c:txPr>
              <a:bodyPr/>
              <a:lstStyle/>
              <a:p>
                <a:pPr>
                  <a:defRPr sz="1400"/>
                </a:pPr>
                <a:endParaRPr lang="en-US"/>
              </a:p>
            </c:txPr>
            <c:extLst>
              <c:ext xmlns:c15="http://schemas.microsoft.com/office/drawing/2012/chart" uri="{CE6537A1-D6FC-4f65-9D91-7224C49458BB}">
                <c15:showLeaderLines val="0"/>
              </c:ext>
            </c:extLst>
          </c:dLbls>
          <c:cat>
            <c:strRef>
              <c:f>Sheet1!$A$2:$A$6</c:f>
              <c:strCache>
                <c:ptCount val="5"/>
                <c:pt idx="0">
                  <c:v>Access to different  funding streams, grants or finance</c:v>
                </c:pt>
                <c:pt idx="1">
                  <c:v>Being able to use charitable status as a quality mark, or stamp of approval </c:v>
                </c:pt>
                <c:pt idx="2">
                  <c:v>Being recognised as a charity/brand association</c:v>
                </c:pt>
                <c:pt idx="3">
                  <c:v>Increased public trust from charity status</c:v>
                </c:pt>
                <c:pt idx="4">
                  <c:v>Tax / rates relief (e.g. gift aid or business rates relief)</c:v>
                </c:pt>
              </c:strCache>
            </c:strRef>
          </c:cat>
          <c:val>
            <c:numRef>
              <c:f>Sheet1!$C$2:$C$6</c:f>
              <c:numCache>
                <c:formatCode>0%</c:formatCode>
                <c:ptCount val="5"/>
                <c:pt idx="0">
                  <c:v>0.05</c:v>
                </c:pt>
                <c:pt idx="1">
                  <c:v>6.0000000000000032E-2</c:v>
                </c:pt>
                <c:pt idx="2">
                  <c:v>0.05</c:v>
                </c:pt>
                <c:pt idx="3">
                  <c:v>0.05</c:v>
                </c:pt>
                <c:pt idx="4">
                  <c:v>3.0000000000000002E-2</c:v>
                </c:pt>
              </c:numCache>
            </c:numRef>
          </c:val>
        </c:ser>
        <c:ser>
          <c:idx val="1"/>
          <c:order val="2"/>
          <c:tx>
            <c:strRef>
              <c:f>Sheet1!$D$1</c:f>
              <c:strCache>
                <c:ptCount val="1"/>
                <c:pt idx="0">
                  <c:v>1 - No benefit</c:v>
                </c:pt>
              </c:strCache>
            </c:strRef>
          </c:tx>
          <c:spPr>
            <a:solidFill>
              <a:srgbClr val="FF0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Sheet1!$A$2:$A$6</c:f>
              <c:strCache>
                <c:ptCount val="5"/>
                <c:pt idx="0">
                  <c:v>Access to different  funding streams, grants or finance</c:v>
                </c:pt>
                <c:pt idx="1">
                  <c:v>Being able to use charitable status as a quality mark, or stamp of approval </c:v>
                </c:pt>
                <c:pt idx="2">
                  <c:v>Being recognised as a charity/brand association</c:v>
                </c:pt>
                <c:pt idx="3">
                  <c:v>Increased public trust from charity status</c:v>
                </c:pt>
                <c:pt idx="4">
                  <c:v>Tax / rates relief (e.g. gift aid or business rates relief)</c:v>
                </c:pt>
              </c:strCache>
            </c:strRef>
          </c:cat>
          <c:val>
            <c:numRef>
              <c:f>Sheet1!$D$2:$D$6</c:f>
              <c:numCache>
                <c:formatCode>0%</c:formatCode>
                <c:ptCount val="5"/>
                <c:pt idx="0">
                  <c:v>0.14000000000000001</c:v>
                </c:pt>
                <c:pt idx="1">
                  <c:v>0.11</c:v>
                </c:pt>
                <c:pt idx="2">
                  <c:v>0.1</c:v>
                </c:pt>
                <c:pt idx="3">
                  <c:v>8.0000000000000043E-2</c:v>
                </c:pt>
                <c:pt idx="4">
                  <c:v>0.11</c:v>
                </c:pt>
              </c:numCache>
            </c:numRef>
          </c:val>
        </c:ser>
        <c:ser>
          <c:idx val="2"/>
          <c:order val="3"/>
          <c:tx>
            <c:strRef>
              <c:f>Sheet1!$E$1</c:f>
              <c:strCache>
                <c:ptCount val="1"/>
                <c:pt idx="0">
                  <c:v>2</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Sheet1!$A$2:$A$6</c:f>
              <c:strCache>
                <c:ptCount val="5"/>
                <c:pt idx="0">
                  <c:v>Access to different  funding streams, grants or finance</c:v>
                </c:pt>
                <c:pt idx="1">
                  <c:v>Being able to use charitable status as a quality mark, or stamp of approval </c:v>
                </c:pt>
                <c:pt idx="2">
                  <c:v>Being recognised as a charity/brand association</c:v>
                </c:pt>
                <c:pt idx="3">
                  <c:v>Increased public trust from charity status</c:v>
                </c:pt>
                <c:pt idx="4">
                  <c:v>Tax / rates relief (e.g. gift aid or business rates relief)</c:v>
                </c:pt>
              </c:strCache>
            </c:strRef>
          </c:cat>
          <c:val>
            <c:numRef>
              <c:f>Sheet1!$E$2:$E$6</c:f>
              <c:numCache>
                <c:formatCode>0%</c:formatCode>
                <c:ptCount val="5"/>
                <c:pt idx="0">
                  <c:v>7.0000000000000021E-2</c:v>
                </c:pt>
                <c:pt idx="1">
                  <c:v>6.0000000000000032E-2</c:v>
                </c:pt>
                <c:pt idx="2">
                  <c:v>7.0000000000000021E-2</c:v>
                </c:pt>
                <c:pt idx="3">
                  <c:v>7.0000000000000021E-2</c:v>
                </c:pt>
                <c:pt idx="4">
                  <c:v>3.0000000000000002E-2</c:v>
                </c:pt>
              </c:numCache>
            </c:numRef>
          </c:val>
        </c:ser>
        <c:ser>
          <c:idx val="3"/>
          <c:order val="4"/>
          <c:tx>
            <c:strRef>
              <c:f>Sheet1!$F$1</c:f>
              <c:strCache>
                <c:ptCount val="1"/>
                <c:pt idx="0">
                  <c:v>3 - Moderately beneficial</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Sheet1!$A$2:$A$6</c:f>
              <c:strCache>
                <c:ptCount val="5"/>
                <c:pt idx="0">
                  <c:v>Access to different  funding streams, grants or finance</c:v>
                </c:pt>
                <c:pt idx="1">
                  <c:v>Being able to use charitable status as a quality mark, or stamp of approval </c:v>
                </c:pt>
                <c:pt idx="2">
                  <c:v>Being recognised as a charity/brand association</c:v>
                </c:pt>
                <c:pt idx="3">
                  <c:v>Increased public trust from charity status</c:v>
                </c:pt>
                <c:pt idx="4">
                  <c:v>Tax / rates relief (e.g. gift aid or business rates relief)</c:v>
                </c:pt>
              </c:strCache>
            </c:strRef>
          </c:cat>
          <c:val>
            <c:numRef>
              <c:f>Sheet1!$F$2:$F$6</c:f>
              <c:numCache>
                <c:formatCode>0%</c:formatCode>
                <c:ptCount val="5"/>
                <c:pt idx="0">
                  <c:v>0.16</c:v>
                </c:pt>
                <c:pt idx="1">
                  <c:v>0.2</c:v>
                </c:pt>
                <c:pt idx="2">
                  <c:v>0.19</c:v>
                </c:pt>
                <c:pt idx="3">
                  <c:v>0.22</c:v>
                </c:pt>
                <c:pt idx="4">
                  <c:v>0.1</c:v>
                </c:pt>
              </c:numCache>
            </c:numRef>
          </c:val>
        </c:ser>
        <c:ser>
          <c:idx val="5"/>
          <c:order val="5"/>
          <c:tx>
            <c:strRef>
              <c:f>Sheet1!$G$1</c:f>
              <c:strCache>
                <c:ptCount val="1"/>
                <c:pt idx="0">
                  <c:v>4</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Sheet1!$A$2:$A$6</c:f>
              <c:strCache>
                <c:ptCount val="5"/>
                <c:pt idx="0">
                  <c:v>Access to different  funding streams, grants or finance</c:v>
                </c:pt>
                <c:pt idx="1">
                  <c:v>Being able to use charitable status as a quality mark, or stamp of approval </c:v>
                </c:pt>
                <c:pt idx="2">
                  <c:v>Being recognised as a charity/brand association</c:v>
                </c:pt>
                <c:pt idx="3">
                  <c:v>Increased public trust from charity status</c:v>
                </c:pt>
                <c:pt idx="4">
                  <c:v>Tax / rates relief (e.g. gift aid or business rates relief)</c:v>
                </c:pt>
              </c:strCache>
            </c:strRef>
          </c:cat>
          <c:val>
            <c:numRef>
              <c:f>Sheet1!$G$2:$G$6</c:f>
              <c:numCache>
                <c:formatCode>0%</c:formatCode>
                <c:ptCount val="5"/>
                <c:pt idx="0">
                  <c:v>0.1</c:v>
                </c:pt>
                <c:pt idx="1">
                  <c:v>0.13</c:v>
                </c:pt>
                <c:pt idx="2">
                  <c:v>0.14000000000000001</c:v>
                </c:pt>
                <c:pt idx="3">
                  <c:v>0.16</c:v>
                </c:pt>
                <c:pt idx="4">
                  <c:v>7.0000000000000021E-2</c:v>
                </c:pt>
              </c:numCache>
            </c:numRef>
          </c:val>
        </c:ser>
        <c:ser>
          <c:idx val="6"/>
          <c:order val="6"/>
          <c:tx>
            <c:strRef>
              <c:f>Sheet1!$H$1</c:f>
              <c:strCache>
                <c:ptCount val="1"/>
                <c:pt idx="0">
                  <c:v>5 - Extremely beneficial</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Sheet1!$A$2:$A$6</c:f>
              <c:strCache>
                <c:ptCount val="5"/>
                <c:pt idx="0">
                  <c:v>Access to different  funding streams, grants or finance</c:v>
                </c:pt>
                <c:pt idx="1">
                  <c:v>Being able to use charitable status as a quality mark, or stamp of approval </c:v>
                </c:pt>
                <c:pt idx="2">
                  <c:v>Being recognised as a charity/brand association</c:v>
                </c:pt>
                <c:pt idx="3">
                  <c:v>Increased public trust from charity status</c:v>
                </c:pt>
                <c:pt idx="4">
                  <c:v>Tax / rates relief (e.g. gift aid or business rates relief)</c:v>
                </c:pt>
              </c:strCache>
            </c:strRef>
          </c:cat>
          <c:val>
            <c:numRef>
              <c:f>Sheet1!$H$2:$H$6</c:f>
              <c:numCache>
                <c:formatCode>0%</c:formatCode>
                <c:ptCount val="5"/>
                <c:pt idx="0">
                  <c:v>0.38000000000000039</c:v>
                </c:pt>
                <c:pt idx="1">
                  <c:v>0.35000000000000031</c:v>
                </c:pt>
                <c:pt idx="2">
                  <c:v>0.36000000000000032</c:v>
                </c:pt>
                <c:pt idx="3">
                  <c:v>0.35000000000000031</c:v>
                </c:pt>
                <c:pt idx="4">
                  <c:v>0.56000000000000005</c:v>
                </c:pt>
              </c:numCache>
            </c:numRef>
          </c:val>
        </c:ser>
        <c:dLbls>
          <c:showVal val="1"/>
        </c:dLbls>
        <c:overlap val="100"/>
        <c:axId val="129479424"/>
        <c:axId val="129480960"/>
      </c:barChart>
      <c:catAx>
        <c:axId val="129479424"/>
        <c:scaling>
          <c:orientation val="minMax"/>
        </c:scaling>
        <c:axPos val="l"/>
        <c:numFmt formatCode="General" sourceLinked="1"/>
        <c:tickLblPos val="nextTo"/>
        <c:txPr>
          <a:bodyPr rot="0" vert="horz"/>
          <a:lstStyle/>
          <a:p>
            <a:pPr>
              <a:defRPr sz="1400"/>
            </a:pPr>
            <a:endParaRPr lang="en-US"/>
          </a:p>
        </c:txPr>
        <c:crossAx val="129480960"/>
        <c:crosses val="autoZero"/>
        <c:auto val="1"/>
        <c:lblAlgn val="ctr"/>
        <c:lblOffset val="100"/>
        <c:tickLblSkip val="1"/>
        <c:tickMarkSkip val="1"/>
      </c:catAx>
      <c:valAx>
        <c:axId val="129480960"/>
        <c:scaling>
          <c:orientation val="minMax"/>
          <c:max val="1"/>
        </c:scaling>
        <c:delete val="1"/>
        <c:axPos val="b"/>
        <c:numFmt formatCode="0%" sourceLinked="1"/>
        <c:tickLblPos val="none"/>
        <c:crossAx val="129479424"/>
        <c:crosses val="autoZero"/>
        <c:crossBetween val="between"/>
      </c:valAx>
    </c:plotArea>
    <c:legend>
      <c:legendPos val="r"/>
      <c:layout>
        <c:manualLayout>
          <c:xMode val="edge"/>
          <c:yMode val="edge"/>
          <c:x val="7.1521095237118163E-3"/>
          <c:y val="1.7738837573855735E-3"/>
          <c:w val="0.96918745139428963"/>
          <c:h val="8.1413743736578226E-2"/>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7442691552790827"/>
          <c:y val="0.21778434809392064"/>
          <c:w val="0.5280258212050517"/>
          <c:h val="0.75663130921024424"/>
        </c:manualLayout>
      </c:layout>
      <c:barChart>
        <c:barDir val="bar"/>
        <c:grouping val="percentStacked"/>
        <c:ser>
          <c:idx val="4"/>
          <c:order val="0"/>
          <c:tx>
            <c:strRef>
              <c:f>Sheet1!$B$1</c:f>
              <c:strCache>
                <c:ptCount val="1"/>
                <c:pt idx="0">
                  <c:v>Not applicable</c:v>
                </c:pt>
              </c:strCache>
            </c:strRef>
          </c:tx>
          <c:spPr>
            <a:solidFill>
              <a:srgbClr val="ABB362"/>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Sheet1!$A$2:$A$6</c:f>
              <c:strCache>
                <c:ptCount val="5"/>
                <c:pt idx="0">
                  <c:v>Raising the profile of the organisation in the community</c:v>
                </c:pt>
                <c:pt idx="1">
                  <c:v>Being part of a group of regulated organisations</c:v>
                </c:pt>
                <c:pt idx="2">
                  <c:v>Being recognised for working with a particular group</c:v>
                </c:pt>
                <c:pt idx="3">
                  <c:v>Ability to seek guidance/signposting/support from OSCR </c:v>
                </c:pt>
                <c:pt idx="4">
                  <c:v>Ability to publicly fundraise </c:v>
                </c:pt>
              </c:strCache>
            </c:strRef>
          </c:cat>
          <c:val>
            <c:numRef>
              <c:f>Sheet1!$B$2:$B$6</c:f>
              <c:numCache>
                <c:formatCode>0%</c:formatCode>
                <c:ptCount val="5"/>
                <c:pt idx="0">
                  <c:v>8.0000000000000043E-2</c:v>
                </c:pt>
                <c:pt idx="1">
                  <c:v>9.0000000000000024E-2</c:v>
                </c:pt>
                <c:pt idx="2">
                  <c:v>0.15000000000000016</c:v>
                </c:pt>
                <c:pt idx="3">
                  <c:v>4.0000000000000022E-2</c:v>
                </c:pt>
                <c:pt idx="4">
                  <c:v>0.13</c:v>
                </c:pt>
              </c:numCache>
            </c:numRef>
          </c:val>
        </c:ser>
        <c:ser>
          <c:idx val="0"/>
          <c:order val="1"/>
          <c:tx>
            <c:strRef>
              <c:f>Sheet1!$C$1</c:f>
              <c:strCache>
                <c:ptCount val="1"/>
                <c:pt idx="0">
                  <c:v>Don't know</c:v>
                </c:pt>
              </c:strCache>
            </c:strRef>
          </c:tx>
          <c:spPr>
            <a:solidFill>
              <a:schemeClr val="bg1">
                <a:lumMod val="75000"/>
              </a:schemeClr>
            </a:solidFill>
          </c:spPr>
          <c:dLbls>
            <c:dLbl>
              <c:idx val="0"/>
              <c:showVal val="1"/>
              <c:extLst>
                <c:ext xmlns:c15="http://schemas.microsoft.com/office/drawing/2012/chart" uri="{CE6537A1-D6FC-4f65-9D91-7224C49458BB}"/>
              </c:extLst>
            </c:dLbl>
            <c:dLbl>
              <c:idx val="1"/>
              <c:showVal val="1"/>
              <c:extLst>
                <c:ext xmlns:c15="http://schemas.microsoft.com/office/drawing/2012/chart" uri="{CE6537A1-D6FC-4f65-9D91-7224C49458BB}"/>
              </c:extLst>
            </c:dLbl>
            <c:dLbl>
              <c:idx val="2"/>
              <c:showVal val="1"/>
              <c:extLst>
                <c:ext xmlns:c15="http://schemas.microsoft.com/office/drawing/2012/chart" uri="{CE6537A1-D6FC-4f65-9D91-7224C49458BB}"/>
              </c:extLst>
            </c:dLbl>
            <c:dLbl>
              <c:idx val="3"/>
              <c:showVal val="1"/>
              <c:extLst>
                <c:ext xmlns:c15="http://schemas.microsoft.com/office/drawing/2012/chart" uri="{CE6537A1-D6FC-4f65-9D91-7224C49458BB}"/>
              </c:extLst>
            </c:dLbl>
            <c:dLbl>
              <c:idx val="4"/>
              <c:showVal val="1"/>
              <c:extLst>
                <c:ext xmlns:c15="http://schemas.microsoft.com/office/drawing/2012/chart" uri="{CE6537A1-D6FC-4f65-9D91-7224C49458BB}"/>
              </c:extLst>
            </c:dLbl>
            <c:delete val="1"/>
            <c:spPr>
              <a:noFill/>
              <a:ln>
                <a:noFill/>
              </a:ln>
              <a:effectLst/>
            </c:spPr>
            <c:txPr>
              <a:bodyPr/>
              <a:lstStyle/>
              <a:p>
                <a:pPr>
                  <a:defRPr sz="1400"/>
                </a:pPr>
                <a:endParaRPr lang="en-US"/>
              </a:p>
            </c:txPr>
            <c:extLst>
              <c:ext xmlns:c15="http://schemas.microsoft.com/office/drawing/2012/chart" uri="{CE6537A1-D6FC-4f65-9D91-7224C49458BB}">
                <c15:showLeaderLines val="0"/>
              </c:ext>
            </c:extLst>
          </c:dLbls>
          <c:cat>
            <c:strRef>
              <c:f>Sheet1!$A$2:$A$6</c:f>
              <c:strCache>
                <c:ptCount val="5"/>
                <c:pt idx="0">
                  <c:v>Raising the profile of the organisation in the community</c:v>
                </c:pt>
                <c:pt idx="1">
                  <c:v>Being part of a group of regulated organisations</c:v>
                </c:pt>
                <c:pt idx="2">
                  <c:v>Being recognised for working with a particular group</c:v>
                </c:pt>
                <c:pt idx="3">
                  <c:v>Ability to seek guidance/signposting/support from OSCR </c:v>
                </c:pt>
                <c:pt idx="4">
                  <c:v>Ability to publicly fundraise </c:v>
                </c:pt>
              </c:strCache>
            </c:strRef>
          </c:cat>
          <c:val>
            <c:numRef>
              <c:f>Sheet1!$C$2:$C$6</c:f>
              <c:numCache>
                <c:formatCode>0%</c:formatCode>
                <c:ptCount val="5"/>
                <c:pt idx="0">
                  <c:v>4.0000000000000022E-2</c:v>
                </c:pt>
                <c:pt idx="1">
                  <c:v>6.0000000000000032E-2</c:v>
                </c:pt>
                <c:pt idx="2">
                  <c:v>7.0000000000000021E-2</c:v>
                </c:pt>
                <c:pt idx="3">
                  <c:v>7.0000000000000021E-2</c:v>
                </c:pt>
                <c:pt idx="4">
                  <c:v>4.0000000000000022E-2</c:v>
                </c:pt>
              </c:numCache>
            </c:numRef>
          </c:val>
        </c:ser>
        <c:ser>
          <c:idx val="1"/>
          <c:order val="2"/>
          <c:tx>
            <c:strRef>
              <c:f>Sheet1!$D$1</c:f>
              <c:strCache>
                <c:ptCount val="1"/>
                <c:pt idx="0">
                  <c:v>1 - No benefit</c:v>
                </c:pt>
              </c:strCache>
            </c:strRef>
          </c:tx>
          <c:spPr>
            <a:solidFill>
              <a:srgbClr val="FF0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Sheet1!$A$2:$A$6</c:f>
              <c:strCache>
                <c:ptCount val="5"/>
                <c:pt idx="0">
                  <c:v>Raising the profile of the organisation in the community</c:v>
                </c:pt>
                <c:pt idx="1">
                  <c:v>Being part of a group of regulated organisations</c:v>
                </c:pt>
                <c:pt idx="2">
                  <c:v>Being recognised for working with a particular group</c:v>
                </c:pt>
                <c:pt idx="3">
                  <c:v>Ability to seek guidance/signposting/support from OSCR </c:v>
                </c:pt>
                <c:pt idx="4">
                  <c:v>Ability to publicly fundraise </c:v>
                </c:pt>
              </c:strCache>
            </c:strRef>
          </c:cat>
          <c:val>
            <c:numRef>
              <c:f>Sheet1!$D$2:$D$6</c:f>
              <c:numCache>
                <c:formatCode>0%</c:formatCode>
                <c:ptCount val="5"/>
                <c:pt idx="0">
                  <c:v>0.15000000000000016</c:v>
                </c:pt>
                <c:pt idx="1">
                  <c:v>0.14000000000000001</c:v>
                </c:pt>
                <c:pt idx="2">
                  <c:v>0.15000000000000016</c:v>
                </c:pt>
                <c:pt idx="3">
                  <c:v>9.0000000000000024E-2</c:v>
                </c:pt>
                <c:pt idx="4">
                  <c:v>0.14000000000000001</c:v>
                </c:pt>
              </c:numCache>
            </c:numRef>
          </c:val>
        </c:ser>
        <c:ser>
          <c:idx val="2"/>
          <c:order val="3"/>
          <c:tx>
            <c:strRef>
              <c:f>Sheet1!$E$1</c:f>
              <c:strCache>
                <c:ptCount val="1"/>
                <c:pt idx="0">
                  <c:v>2</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Sheet1!$A$2:$A$6</c:f>
              <c:strCache>
                <c:ptCount val="5"/>
                <c:pt idx="0">
                  <c:v>Raising the profile of the organisation in the community</c:v>
                </c:pt>
                <c:pt idx="1">
                  <c:v>Being part of a group of regulated organisations</c:v>
                </c:pt>
                <c:pt idx="2">
                  <c:v>Being recognised for working with a particular group</c:v>
                </c:pt>
                <c:pt idx="3">
                  <c:v>Ability to seek guidance/signposting/support from OSCR </c:v>
                </c:pt>
                <c:pt idx="4">
                  <c:v>Ability to publicly fundraise </c:v>
                </c:pt>
              </c:strCache>
            </c:strRef>
          </c:cat>
          <c:val>
            <c:numRef>
              <c:f>Sheet1!$E$2:$E$6</c:f>
              <c:numCache>
                <c:formatCode>0%</c:formatCode>
                <c:ptCount val="5"/>
                <c:pt idx="0">
                  <c:v>8.0000000000000043E-2</c:v>
                </c:pt>
                <c:pt idx="1">
                  <c:v>7.0000000000000021E-2</c:v>
                </c:pt>
                <c:pt idx="2">
                  <c:v>7.0000000000000021E-2</c:v>
                </c:pt>
                <c:pt idx="3">
                  <c:v>9.0000000000000024E-2</c:v>
                </c:pt>
                <c:pt idx="4">
                  <c:v>6.0000000000000032E-2</c:v>
                </c:pt>
              </c:numCache>
            </c:numRef>
          </c:val>
        </c:ser>
        <c:ser>
          <c:idx val="3"/>
          <c:order val="4"/>
          <c:tx>
            <c:strRef>
              <c:f>Sheet1!$F$1</c:f>
              <c:strCache>
                <c:ptCount val="1"/>
                <c:pt idx="0">
                  <c:v>3 - Moderately beneficial</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Sheet1!$A$2:$A$6</c:f>
              <c:strCache>
                <c:ptCount val="5"/>
                <c:pt idx="0">
                  <c:v>Raising the profile of the organisation in the community</c:v>
                </c:pt>
                <c:pt idx="1">
                  <c:v>Being part of a group of regulated organisations</c:v>
                </c:pt>
                <c:pt idx="2">
                  <c:v>Being recognised for working with a particular group</c:v>
                </c:pt>
                <c:pt idx="3">
                  <c:v>Ability to seek guidance/signposting/support from OSCR </c:v>
                </c:pt>
                <c:pt idx="4">
                  <c:v>Ability to publicly fundraise </c:v>
                </c:pt>
              </c:strCache>
            </c:strRef>
          </c:cat>
          <c:val>
            <c:numRef>
              <c:f>Sheet1!$F$2:$F$6</c:f>
              <c:numCache>
                <c:formatCode>0%</c:formatCode>
                <c:ptCount val="5"/>
                <c:pt idx="0">
                  <c:v>0.24000000000000016</c:v>
                </c:pt>
                <c:pt idx="1">
                  <c:v>0.23</c:v>
                </c:pt>
                <c:pt idx="2">
                  <c:v>0.17</c:v>
                </c:pt>
                <c:pt idx="3">
                  <c:v>0.28000000000000008</c:v>
                </c:pt>
                <c:pt idx="4">
                  <c:v>0.17</c:v>
                </c:pt>
              </c:numCache>
            </c:numRef>
          </c:val>
        </c:ser>
        <c:ser>
          <c:idx val="5"/>
          <c:order val="5"/>
          <c:tx>
            <c:strRef>
              <c:f>Sheet1!$G$1</c:f>
              <c:strCache>
                <c:ptCount val="1"/>
                <c:pt idx="0">
                  <c:v>4</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Sheet1!$A$2:$A$6</c:f>
              <c:strCache>
                <c:ptCount val="5"/>
                <c:pt idx="0">
                  <c:v>Raising the profile of the organisation in the community</c:v>
                </c:pt>
                <c:pt idx="1">
                  <c:v>Being part of a group of regulated organisations</c:v>
                </c:pt>
                <c:pt idx="2">
                  <c:v>Being recognised for working with a particular group</c:v>
                </c:pt>
                <c:pt idx="3">
                  <c:v>Ability to seek guidance/signposting/support from OSCR </c:v>
                </c:pt>
                <c:pt idx="4">
                  <c:v>Ability to publicly fundraise </c:v>
                </c:pt>
              </c:strCache>
            </c:strRef>
          </c:cat>
          <c:val>
            <c:numRef>
              <c:f>Sheet1!$G$2:$G$6</c:f>
              <c:numCache>
                <c:formatCode>0%</c:formatCode>
                <c:ptCount val="5"/>
                <c:pt idx="0">
                  <c:v>0.13</c:v>
                </c:pt>
                <c:pt idx="1">
                  <c:v>0.13</c:v>
                </c:pt>
                <c:pt idx="2">
                  <c:v>0.1</c:v>
                </c:pt>
                <c:pt idx="3">
                  <c:v>0.17</c:v>
                </c:pt>
                <c:pt idx="4">
                  <c:v>0.12000000000000002</c:v>
                </c:pt>
              </c:numCache>
            </c:numRef>
          </c:val>
        </c:ser>
        <c:ser>
          <c:idx val="6"/>
          <c:order val="6"/>
          <c:tx>
            <c:strRef>
              <c:f>Sheet1!$H$1</c:f>
              <c:strCache>
                <c:ptCount val="1"/>
                <c:pt idx="0">
                  <c:v>5 - Extremely beneficial</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Sheet1!$A$2:$A$6</c:f>
              <c:strCache>
                <c:ptCount val="5"/>
                <c:pt idx="0">
                  <c:v>Raising the profile of the organisation in the community</c:v>
                </c:pt>
                <c:pt idx="1">
                  <c:v>Being part of a group of regulated organisations</c:v>
                </c:pt>
                <c:pt idx="2">
                  <c:v>Being recognised for working with a particular group</c:v>
                </c:pt>
                <c:pt idx="3">
                  <c:v>Ability to seek guidance/signposting/support from OSCR </c:v>
                </c:pt>
                <c:pt idx="4">
                  <c:v>Ability to publicly fundraise </c:v>
                </c:pt>
              </c:strCache>
            </c:strRef>
          </c:cat>
          <c:val>
            <c:numRef>
              <c:f>Sheet1!$H$2:$H$6</c:f>
              <c:numCache>
                <c:formatCode>0%</c:formatCode>
                <c:ptCount val="5"/>
                <c:pt idx="0">
                  <c:v>0.27</c:v>
                </c:pt>
                <c:pt idx="1">
                  <c:v>0.27</c:v>
                </c:pt>
                <c:pt idx="2">
                  <c:v>0.28000000000000008</c:v>
                </c:pt>
                <c:pt idx="3">
                  <c:v>0.26</c:v>
                </c:pt>
                <c:pt idx="4">
                  <c:v>0.34</c:v>
                </c:pt>
              </c:numCache>
            </c:numRef>
          </c:val>
        </c:ser>
        <c:dLbls>
          <c:showVal val="1"/>
        </c:dLbls>
        <c:overlap val="100"/>
        <c:axId val="129615744"/>
        <c:axId val="129617280"/>
      </c:barChart>
      <c:catAx>
        <c:axId val="129615744"/>
        <c:scaling>
          <c:orientation val="minMax"/>
        </c:scaling>
        <c:axPos val="l"/>
        <c:numFmt formatCode="General" sourceLinked="1"/>
        <c:tickLblPos val="nextTo"/>
        <c:txPr>
          <a:bodyPr rot="0" vert="horz"/>
          <a:lstStyle/>
          <a:p>
            <a:pPr>
              <a:defRPr sz="1400"/>
            </a:pPr>
            <a:endParaRPr lang="en-US"/>
          </a:p>
        </c:txPr>
        <c:crossAx val="129617280"/>
        <c:crosses val="autoZero"/>
        <c:auto val="1"/>
        <c:lblAlgn val="ctr"/>
        <c:lblOffset val="100"/>
        <c:tickLblSkip val="1"/>
        <c:tickMarkSkip val="1"/>
      </c:catAx>
      <c:valAx>
        <c:axId val="129617280"/>
        <c:scaling>
          <c:orientation val="minMax"/>
          <c:max val="1"/>
        </c:scaling>
        <c:delete val="1"/>
        <c:axPos val="b"/>
        <c:numFmt formatCode="0%" sourceLinked="1"/>
        <c:tickLblPos val="none"/>
        <c:crossAx val="129615744"/>
        <c:crosses val="autoZero"/>
        <c:crossBetween val="between"/>
      </c:valAx>
    </c:plotArea>
    <c:legend>
      <c:legendPos val="r"/>
      <c:layout>
        <c:manualLayout>
          <c:xMode val="edge"/>
          <c:yMode val="edge"/>
          <c:x val="7.1521095237118163E-3"/>
          <c:y val="1.7738837573855735E-3"/>
          <c:w val="0.96918745139428963"/>
          <c:h val="8.9163265079312243E-2"/>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7442691552790827"/>
          <c:y val="0.2256710854181202"/>
          <c:w val="0.50304017146243007"/>
          <c:h val="0.75380803348948666"/>
        </c:manualLayout>
      </c:layout>
      <c:barChart>
        <c:barDir val="bar"/>
        <c:grouping val="percentStacked"/>
        <c:ser>
          <c:idx val="4"/>
          <c:order val="0"/>
          <c:tx>
            <c:strRef>
              <c:f>Sheet1!$B$1</c:f>
              <c:strCache>
                <c:ptCount val="1"/>
                <c:pt idx="0">
                  <c:v>Not applicable</c:v>
                </c:pt>
              </c:strCache>
            </c:strRef>
          </c:tx>
          <c:spPr>
            <a:solidFill>
              <a:srgbClr val="ABB362"/>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Sheet1!$A$2:$A$6</c:f>
              <c:strCache>
                <c:ptCount val="5"/>
                <c:pt idx="0">
                  <c:v>Responsibilities attached to being trustees</c:v>
                </c:pt>
                <c:pt idx="1">
                  <c:v>Financial cost of preparing accounts / reports</c:v>
                </c:pt>
                <c:pt idx="2">
                  <c:v>Liability attached to being trustees</c:v>
                </c:pt>
                <c:pt idx="3">
                  <c:v>Paperwork involved in maintaining charity status</c:v>
                </c:pt>
                <c:pt idx="4">
                  <c:v>Difficulty of recruiting trustees</c:v>
                </c:pt>
              </c:strCache>
            </c:strRef>
          </c:cat>
          <c:val>
            <c:numRef>
              <c:f>Sheet1!$B$2:$B$6</c:f>
              <c:numCache>
                <c:formatCode>0%</c:formatCode>
                <c:ptCount val="5"/>
                <c:pt idx="0">
                  <c:v>0.05</c:v>
                </c:pt>
                <c:pt idx="1">
                  <c:v>9.0000000000000024E-2</c:v>
                </c:pt>
                <c:pt idx="2">
                  <c:v>7.0000000000000021E-2</c:v>
                </c:pt>
                <c:pt idx="3">
                  <c:v>4.0000000000000022E-2</c:v>
                </c:pt>
                <c:pt idx="4">
                  <c:v>0.1</c:v>
                </c:pt>
              </c:numCache>
            </c:numRef>
          </c:val>
        </c:ser>
        <c:ser>
          <c:idx val="0"/>
          <c:order val="1"/>
          <c:tx>
            <c:strRef>
              <c:f>Sheet1!$C$1</c:f>
              <c:strCache>
                <c:ptCount val="1"/>
                <c:pt idx="0">
                  <c:v>Don't know</c:v>
                </c:pt>
              </c:strCache>
            </c:strRef>
          </c:tx>
          <c:spPr>
            <a:solidFill>
              <a:schemeClr val="bg1">
                <a:lumMod val="75000"/>
              </a:schemeClr>
            </a:solidFill>
          </c:spPr>
          <c:dLbls>
            <c:delete val="1"/>
          </c:dLbls>
          <c:cat>
            <c:strRef>
              <c:f>Sheet1!$A$2:$A$6</c:f>
              <c:strCache>
                <c:ptCount val="5"/>
                <c:pt idx="0">
                  <c:v>Responsibilities attached to being trustees</c:v>
                </c:pt>
                <c:pt idx="1">
                  <c:v>Financial cost of preparing accounts / reports</c:v>
                </c:pt>
                <c:pt idx="2">
                  <c:v>Liability attached to being trustees</c:v>
                </c:pt>
                <c:pt idx="3">
                  <c:v>Paperwork involved in maintaining charity status</c:v>
                </c:pt>
                <c:pt idx="4">
                  <c:v>Difficulty of recruiting trustees</c:v>
                </c:pt>
              </c:strCache>
            </c:strRef>
          </c:cat>
          <c:val>
            <c:numRef>
              <c:f>Sheet1!$C$2:$C$6</c:f>
              <c:numCache>
                <c:formatCode>0%</c:formatCode>
                <c:ptCount val="5"/>
                <c:pt idx="0">
                  <c:v>3.0000000000000002E-2</c:v>
                </c:pt>
                <c:pt idx="1">
                  <c:v>1.0000000000000005E-2</c:v>
                </c:pt>
                <c:pt idx="2">
                  <c:v>4.0000000000000022E-2</c:v>
                </c:pt>
                <c:pt idx="3">
                  <c:v>1.0000000000000005E-2</c:v>
                </c:pt>
                <c:pt idx="4">
                  <c:v>3.0000000000000002E-2</c:v>
                </c:pt>
              </c:numCache>
            </c:numRef>
          </c:val>
        </c:ser>
        <c:ser>
          <c:idx val="1"/>
          <c:order val="2"/>
          <c:tx>
            <c:strRef>
              <c:f>Sheet1!$D$1</c:f>
              <c:strCache>
                <c:ptCount val="1"/>
                <c:pt idx="0">
                  <c:v>1 - No hindrance</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Sheet1!$A$2:$A$6</c:f>
              <c:strCache>
                <c:ptCount val="5"/>
                <c:pt idx="0">
                  <c:v>Responsibilities attached to being trustees</c:v>
                </c:pt>
                <c:pt idx="1">
                  <c:v>Financial cost of preparing accounts / reports</c:v>
                </c:pt>
                <c:pt idx="2">
                  <c:v>Liability attached to being trustees</c:v>
                </c:pt>
                <c:pt idx="3">
                  <c:v>Paperwork involved in maintaining charity status</c:v>
                </c:pt>
                <c:pt idx="4">
                  <c:v>Difficulty of recruiting trustees</c:v>
                </c:pt>
              </c:strCache>
            </c:strRef>
          </c:cat>
          <c:val>
            <c:numRef>
              <c:f>Sheet1!$D$2:$D$6</c:f>
              <c:numCache>
                <c:formatCode>0%</c:formatCode>
                <c:ptCount val="5"/>
                <c:pt idx="0">
                  <c:v>0.41000000000000031</c:v>
                </c:pt>
                <c:pt idx="1">
                  <c:v>0.42000000000000032</c:v>
                </c:pt>
                <c:pt idx="2">
                  <c:v>0.3900000000000004</c:v>
                </c:pt>
                <c:pt idx="3">
                  <c:v>0.37000000000000033</c:v>
                </c:pt>
                <c:pt idx="4">
                  <c:v>0.37000000000000033</c:v>
                </c:pt>
              </c:numCache>
            </c:numRef>
          </c:val>
        </c:ser>
        <c:ser>
          <c:idx val="2"/>
          <c:order val="3"/>
          <c:tx>
            <c:strRef>
              <c:f>Sheet1!$E$1</c:f>
              <c:strCache>
                <c:ptCount val="1"/>
                <c:pt idx="0">
                  <c:v>2</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Sheet1!$A$2:$A$6</c:f>
              <c:strCache>
                <c:ptCount val="5"/>
                <c:pt idx="0">
                  <c:v>Responsibilities attached to being trustees</c:v>
                </c:pt>
                <c:pt idx="1">
                  <c:v>Financial cost of preparing accounts / reports</c:v>
                </c:pt>
                <c:pt idx="2">
                  <c:v>Liability attached to being trustees</c:v>
                </c:pt>
                <c:pt idx="3">
                  <c:v>Paperwork involved in maintaining charity status</c:v>
                </c:pt>
                <c:pt idx="4">
                  <c:v>Difficulty of recruiting trustees</c:v>
                </c:pt>
              </c:strCache>
            </c:strRef>
          </c:cat>
          <c:val>
            <c:numRef>
              <c:f>Sheet1!$E$2:$E$6</c:f>
              <c:numCache>
                <c:formatCode>0%</c:formatCode>
                <c:ptCount val="5"/>
                <c:pt idx="0">
                  <c:v>0.18000000000000016</c:v>
                </c:pt>
                <c:pt idx="1">
                  <c:v>0.15000000000000016</c:v>
                </c:pt>
                <c:pt idx="2">
                  <c:v>0.17</c:v>
                </c:pt>
                <c:pt idx="3">
                  <c:v>0.21000000000000016</c:v>
                </c:pt>
                <c:pt idx="4">
                  <c:v>0.13</c:v>
                </c:pt>
              </c:numCache>
            </c:numRef>
          </c:val>
        </c:ser>
        <c:ser>
          <c:idx val="3"/>
          <c:order val="4"/>
          <c:tx>
            <c:strRef>
              <c:f>Sheet1!$F$1</c:f>
              <c:strCache>
                <c:ptCount val="1"/>
                <c:pt idx="0">
                  <c:v>3 - Moderate hindrance</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Sheet1!$A$2:$A$6</c:f>
              <c:strCache>
                <c:ptCount val="5"/>
                <c:pt idx="0">
                  <c:v>Responsibilities attached to being trustees</c:v>
                </c:pt>
                <c:pt idx="1">
                  <c:v>Financial cost of preparing accounts / reports</c:v>
                </c:pt>
                <c:pt idx="2">
                  <c:v>Liability attached to being trustees</c:v>
                </c:pt>
                <c:pt idx="3">
                  <c:v>Paperwork involved in maintaining charity status</c:v>
                </c:pt>
                <c:pt idx="4">
                  <c:v>Difficulty of recruiting trustees</c:v>
                </c:pt>
              </c:strCache>
            </c:strRef>
          </c:cat>
          <c:val>
            <c:numRef>
              <c:f>Sheet1!$F$2:$F$6</c:f>
              <c:numCache>
                <c:formatCode>0%</c:formatCode>
                <c:ptCount val="5"/>
                <c:pt idx="0">
                  <c:v>0.22</c:v>
                </c:pt>
                <c:pt idx="1">
                  <c:v>0.21000000000000016</c:v>
                </c:pt>
                <c:pt idx="2">
                  <c:v>0.21000000000000016</c:v>
                </c:pt>
                <c:pt idx="3">
                  <c:v>0.27</c:v>
                </c:pt>
                <c:pt idx="4">
                  <c:v>0.21000000000000016</c:v>
                </c:pt>
              </c:numCache>
            </c:numRef>
          </c:val>
        </c:ser>
        <c:ser>
          <c:idx val="5"/>
          <c:order val="5"/>
          <c:tx>
            <c:strRef>
              <c:f>Sheet1!$G$1</c:f>
              <c:strCache>
                <c:ptCount val="1"/>
                <c:pt idx="0">
                  <c:v>4</c:v>
                </c:pt>
              </c:strCache>
            </c:strRef>
          </c:tx>
          <c:spPr>
            <a:solidFill>
              <a:srgbClr val="FFC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Sheet1!$A$2:$A$6</c:f>
              <c:strCache>
                <c:ptCount val="5"/>
                <c:pt idx="0">
                  <c:v>Responsibilities attached to being trustees</c:v>
                </c:pt>
                <c:pt idx="1">
                  <c:v>Financial cost of preparing accounts / reports</c:v>
                </c:pt>
                <c:pt idx="2">
                  <c:v>Liability attached to being trustees</c:v>
                </c:pt>
                <c:pt idx="3">
                  <c:v>Paperwork involved in maintaining charity status</c:v>
                </c:pt>
                <c:pt idx="4">
                  <c:v>Difficulty of recruiting trustees</c:v>
                </c:pt>
              </c:strCache>
            </c:strRef>
          </c:cat>
          <c:val>
            <c:numRef>
              <c:f>Sheet1!$G$2:$G$6</c:f>
              <c:numCache>
                <c:formatCode>0%</c:formatCode>
                <c:ptCount val="5"/>
                <c:pt idx="0">
                  <c:v>6.0000000000000032E-2</c:v>
                </c:pt>
                <c:pt idx="1">
                  <c:v>0.05</c:v>
                </c:pt>
                <c:pt idx="2">
                  <c:v>6.0000000000000032E-2</c:v>
                </c:pt>
                <c:pt idx="3">
                  <c:v>6.0000000000000032E-2</c:v>
                </c:pt>
                <c:pt idx="4">
                  <c:v>8.0000000000000043E-2</c:v>
                </c:pt>
              </c:numCache>
            </c:numRef>
          </c:val>
        </c:ser>
        <c:ser>
          <c:idx val="6"/>
          <c:order val="6"/>
          <c:tx>
            <c:strRef>
              <c:f>Sheet1!$H$1</c:f>
              <c:strCache>
                <c:ptCount val="1"/>
                <c:pt idx="0">
                  <c:v>5 - Extreme hindrance</c:v>
                </c:pt>
              </c:strCache>
            </c:strRef>
          </c:tx>
          <c:spPr>
            <a:solidFill>
              <a:srgbClr val="FF00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Sheet1!$A$2:$A$6</c:f>
              <c:strCache>
                <c:ptCount val="5"/>
                <c:pt idx="0">
                  <c:v>Responsibilities attached to being trustees</c:v>
                </c:pt>
                <c:pt idx="1">
                  <c:v>Financial cost of preparing accounts / reports</c:v>
                </c:pt>
                <c:pt idx="2">
                  <c:v>Liability attached to being trustees</c:v>
                </c:pt>
                <c:pt idx="3">
                  <c:v>Paperwork involved in maintaining charity status</c:v>
                </c:pt>
                <c:pt idx="4">
                  <c:v>Difficulty of recruiting trustees</c:v>
                </c:pt>
              </c:strCache>
            </c:strRef>
          </c:cat>
          <c:val>
            <c:numRef>
              <c:f>Sheet1!$H$2:$H$6</c:f>
              <c:numCache>
                <c:formatCode>0%</c:formatCode>
                <c:ptCount val="5"/>
                <c:pt idx="0">
                  <c:v>4.0000000000000022E-2</c:v>
                </c:pt>
                <c:pt idx="1">
                  <c:v>6.0000000000000032E-2</c:v>
                </c:pt>
                <c:pt idx="2">
                  <c:v>6.0000000000000032E-2</c:v>
                </c:pt>
                <c:pt idx="3">
                  <c:v>4.0000000000000022E-2</c:v>
                </c:pt>
                <c:pt idx="4">
                  <c:v>8.0000000000000043E-2</c:v>
                </c:pt>
              </c:numCache>
            </c:numRef>
          </c:val>
        </c:ser>
        <c:dLbls>
          <c:showVal val="1"/>
        </c:dLbls>
        <c:overlap val="100"/>
        <c:axId val="129991424"/>
        <c:axId val="129992960"/>
      </c:barChart>
      <c:catAx>
        <c:axId val="129991424"/>
        <c:scaling>
          <c:orientation val="minMax"/>
        </c:scaling>
        <c:axPos val="l"/>
        <c:numFmt formatCode="General" sourceLinked="1"/>
        <c:tickLblPos val="nextTo"/>
        <c:txPr>
          <a:bodyPr rot="0" vert="horz"/>
          <a:lstStyle/>
          <a:p>
            <a:pPr>
              <a:defRPr sz="1400"/>
            </a:pPr>
            <a:endParaRPr lang="en-US"/>
          </a:p>
        </c:txPr>
        <c:crossAx val="129992960"/>
        <c:crosses val="autoZero"/>
        <c:auto val="1"/>
        <c:lblAlgn val="ctr"/>
        <c:lblOffset val="100"/>
        <c:tickLblSkip val="1"/>
        <c:tickMarkSkip val="1"/>
      </c:catAx>
      <c:valAx>
        <c:axId val="129992960"/>
        <c:scaling>
          <c:orientation val="minMax"/>
          <c:max val="1"/>
        </c:scaling>
        <c:delete val="1"/>
        <c:axPos val="b"/>
        <c:numFmt formatCode="0%" sourceLinked="1"/>
        <c:tickLblPos val="none"/>
        <c:crossAx val="129991424"/>
        <c:crosses val="autoZero"/>
        <c:crossBetween val="between"/>
      </c:valAx>
    </c:plotArea>
    <c:legend>
      <c:legendPos val="r"/>
      <c:layout>
        <c:manualLayout>
          <c:xMode val="edge"/>
          <c:yMode val="edge"/>
          <c:x val="7.1521095237118163E-3"/>
          <c:y val="1.7738837573855735E-3"/>
          <c:w val="0.96918745139428963"/>
          <c:h val="9.6354430379747003E-2"/>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27442691552790843"/>
          <c:y val="0.22047685254084459"/>
          <c:w val="0.50597965966744463"/>
          <c:h val="0.77162640635209312"/>
        </c:manualLayout>
      </c:layout>
      <c:barChart>
        <c:barDir val="bar"/>
        <c:grouping val="percentStacked"/>
        <c:ser>
          <c:idx val="4"/>
          <c:order val="0"/>
          <c:tx>
            <c:strRef>
              <c:f>Sheet1!$B$1</c:f>
              <c:strCache>
                <c:ptCount val="1"/>
                <c:pt idx="0">
                  <c:v>Not applicable</c:v>
                </c:pt>
              </c:strCache>
            </c:strRef>
          </c:tx>
          <c:spPr>
            <a:solidFill>
              <a:srgbClr val="ABB362"/>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Sheet1!$A$2:$A$6</c:f>
              <c:strCache>
                <c:ptCount val="5"/>
                <c:pt idx="0">
                  <c:v>Financial restrictions </c:v>
                </c:pt>
                <c:pt idx="1">
                  <c:v>Perceived as being outdated or ‘do-gooding’</c:v>
                </c:pt>
                <c:pt idx="2">
                  <c:v>Perception of being amateur or lacking professionalism</c:v>
                </c:pt>
                <c:pt idx="3">
                  <c:v>Restrictions on permitted activities or making changes to how we operate</c:v>
                </c:pt>
                <c:pt idx="4">
                  <c:v>Staff costs and time being spent on charity related administration</c:v>
                </c:pt>
              </c:strCache>
            </c:strRef>
          </c:cat>
          <c:val>
            <c:numRef>
              <c:f>Sheet1!$B$2:$B$6</c:f>
              <c:numCache>
                <c:formatCode>0%</c:formatCode>
                <c:ptCount val="5"/>
                <c:pt idx="0">
                  <c:v>0.24000000000000021</c:v>
                </c:pt>
                <c:pt idx="1">
                  <c:v>0.14000000000000001</c:v>
                </c:pt>
                <c:pt idx="2">
                  <c:v>0.13</c:v>
                </c:pt>
                <c:pt idx="3">
                  <c:v>0.12000000000000002</c:v>
                </c:pt>
                <c:pt idx="4">
                  <c:v>0.25</c:v>
                </c:pt>
              </c:numCache>
            </c:numRef>
          </c:val>
        </c:ser>
        <c:ser>
          <c:idx val="0"/>
          <c:order val="1"/>
          <c:tx>
            <c:strRef>
              <c:f>Sheet1!$C$1</c:f>
              <c:strCache>
                <c:ptCount val="1"/>
                <c:pt idx="0">
                  <c:v>Don't know</c:v>
                </c:pt>
              </c:strCache>
            </c:strRef>
          </c:tx>
          <c:spPr>
            <a:solidFill>
              <a:schemeClr val="bg1">
                <a:lumMod val="75000"/>
              </a:schemeClr>
            </a:solidFill>
          </c:spPr>
          <c:dLbls>
            <c:dLbl>
              <c:idx val="0"/>
              <c:showVal val="1"/>
              <c:extLst>
                <c:ext xmlns:c15="http://schemas.microsoft.com/office/drawing/2012/chart" uri="{CE6537A1-D6FC-4f65-9D91-7224C49458BB}"/>
              </c:extLst>
            </c:dLbl>
            <c:dLbl>
              <c:idx val="1"/>
              <c:showVal val="1"/>
              <c:extLst>
                <c:ext xmlns:c15="http://schemas.microsoft.com/office/drawing/2012/chart" uri="{CE6537A1-D6FC-4f65-9D91-7224C49458BB}"/>
              </c:extLst>
            </c:dLbl>
            <c:dLbl>
              <c:idx val="2"/>
              <c:showVal val="1"/>
              <c:extLst>
                <c:ext xmlns:c15="http://schemas.microsoft.com/office/drawing/2012/chart" uri="{CE6537A1-D6FC-4f65-9D91-7224C49458BB}"/>
              </c:extLst>
            </c:dLbl>
            <c:dLbl>
              <c:idx val="3"/>
              <c:showVal val="1"/>
              <c:extLst>
                <c:ext xmlns:c15="http://schemas.microsoft.com/office/drawing/2012/chart" uri="{CE6537A1-D6FC-4f65-9D91-7224C49458BB}"/>
              </c:extLst>
            </c:dLbl>
            <c:delete val="1"/>
            <c:spPr>
              <a:noFill/>
              <a:ln>
                <a:noFill/>
              </a:ln>
              <a:effectLst/>
            </c:spPr>
            <c:txPr>
              <a:bodyPr/>
              <a:lstStyle/>
              <a:p>
                <a:pPr>
                  <a:defRPr sz="1400"/>
                </a:pPr>
                <a:endParaRPr lang="en-US"/>
              </a:p>
            </c:txPr>
            <c:extLst>
              <c:ext xmlns:c15="http://schemas.microsoft.com/office/drawing/2012/chart" uri="{CE6537A1-D6FC-4f65-9D91-7224C49458BB}">
                <c15:showLeaderLines val="0"/>
              </c:ext>
            </c:extLst>
          </c:dLbls>
          <c:cat>
            <c:strRef>
              <c:f>Sheet1!$A$2:$A$6</c:f>
              <c:strCache>
                <c:ptCount val="5"/>
                <c:pt idx="0">
                  <c:v>Financial restrictions </c:v>
                </c:pt>
                <c:pt idx="1">
                  <c:v>Perceived as being outdated or ‘do-gooding’</c:v>
                </c:pt>
                <c:pt idx="2">
                  <c:v>Perception of being amateur or lacking professionalism</c:v>
                </c:pt>
                <c:pt idx="3">
                  <c:v>Restrictions on permitted activities or making changes to how we operate</c:v>
                </c:pt>
                <c:pt idx="4">
                  <c:v>Staff costs and time being spent on charity related administration</c:v>
                </c:pt>
              </c:strCache>
            </c:strRef>
          </c:cat>
          <c:val>
            <c:numRef>
              <c:f>Sheet1!$C$2:$C$6</c:f>
              <c:numCache>
                <c:formatCode>0%</c:formatCode>
                <c:ptCount val="5"/>
                <c:pt idx="0">
                  <c:v>4.0000000000000022E-2</c:v>
                </c:pt>
                <c:pt idx="1">
                  <c:v>6.0000000000000032E-2</c:v>
                </c:pt>
                <c:pt idx="2">
                  <c:v>0.05</c:v>
                </c:pt>
                <c:pt idx="3">
                  <c:v>6.0000000000000032E-2</c:v>
                </c:pt>
                <c:pt idx="4">
                  <c:v>1.0000000000000005E-2</c:v>
                </c:pt>
              </c:numCache>
            </c:numRef>
          </c:val>
        </c:ser>
        <c:ser>
          <c:idx val="1"/>
          <c:order val="2"/>
          <c:tx>
            <c:strRef>
              <c:f>Sheet1!$D$1</c:f>
              <c:strCache>
                <c:ptCount val="1"/>
                <c:pt idx="0">
                  <c:v>1 - No hindrance</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Sheet1!$A$2:$A$6</c:f>
              <c:strCache>
                <c:ptCount val="5"/>
                <c:pt idx="0">
                  <c:v>Financial restrictions </c:v>
                </c:pt>
                <c:pt idx="1">
                  <c:v>Perceived as being outdated or ‘do-gooding’</c:v>
                </c:pt>
                <c:pt idx="2">
                  <c:v>Perception of being amateur or lacking professionalism</c:v>
                </c:pt>
                <c:pt idx="3">
                  <c:v>Restrictions on permitted activities or making changes to how we operate</c:v>
                </c:pt>
                <c:pt idx="4">
                  <c:v>Staff costs and time being spent on charity related administration</c:v>
                </c:pt>
              </c:strCache>
            </c:strRef>
          </c:cat>
          <c:val>
            <c:numRef>
              <c:f>Sheet1!$D$2:$D$6</c:f>
              <c:numCache>
                <c:formatCode>0%</c:formatCode>
                <c:ptCount val="5"/>
                <c:pt idx="0">
                  <c:v>0.56999999999999995</c:v>
                </c:pt>
                <c:pt idx="1">
                  <c:v>0.56999999999999995</c:v>
                </c:pt>
                <c:pt idx="2">
                  <c:v>0.55000000000000004</c:v>
                </c:pt>
                <c:pt idx="3">
                  <c:v>0.47000000000000008</c:v>
                </c:pt>
                <c:pt idx="4">
                  <c:v>0.37000000000000038</c:v>
                </c:pt>
              </c:numCache>
            </c:numRef>
          </c:val>
        </c:ser>
        <c:ser>
          <c:idx val="2"/>
          <c:order val="3"/>
          <c:tx>
            <c:strRef>
              <c:f>Sheet1!$E$1</c:f>
              <c:strCache>
                <c:ptCount val="1"/>
                <c:pt idx="0">
                  <c:v>2</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Sheet1!$A$2:$A$6</c:f>
              <c:strCache>
                <c:ptCount val="5"/>
                <c:pt idx="0">
                  <c:v>Financial restrictions </c:v>
                </c:pt>
                <c:pt idx="1">
                  <c:v>Perceived as being outdated or ‘do-gooding’</c:v>
                </c:pt>
                <c:pt idx="2">
                  <c:v>Perception of being amateur or lacking professionalism</c:v>
                </c:pt>
                <c:pt idx="3">
                  <c:v>Restrictions on permitted activities or making changes to how we operate</c:v>
                </c:pt>
                <c:pt idx="4">
                  <c:v>Staff costs and time being spent on charity related administration</c:v>
                </c:pt>
              </c:strCache>
            </c:strRef>
          </c:cat>
          <c:val>
            <c:numRef>
              <c:f>Sheet1!$E$2:$E$6</c:f>
              <c:numCache>
                <c:formatCode>0%</c:formatCode>
                <c:ptCount val="5"/>
                <c:pt idx="0">
                  <c:v>7.0000000000000021E-2</c:v>
                </c:pt>
                <c:pt idx="1">
                  <c:v>0.11</c:v>
                </c:pt>
                <c:pt idx="2">
                  <c:v>0.11</c:v>
                </c:pt>
                <c:pt idx="3">
                  <c:v>0.15000000000000024</c:v>
                </c:pt>
                <c:pt idx="4">
                  <c:v>0.14000000000000001</c:v>
                </c:pt>
              </c:numCache>
            </c:numRef>
          </c:val>
        </c:ser>
        <c:ser>
          <c:idx val="3"/>
          <c:order val="4"/>
          <c:tx>
            <c:strRef>
              <c:f>Sheet1!$F$1</c:f>
              <c:strCache>
                <c:ptCount val="1"/>
                <c:pt idx="0">
                  <c:v>3 - Moderate hindrance</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Sheet1!$A$2:$A$6</c:f>
              <c:strCache>
                <c:ptCount val="5"/>
                <c:pt idx="0">
                  <c:v>Financial restrictions </c:v>
                </c:pt>
                <c:pt idx="1">
                  <c:v>Perceived as being outdated or ‘do-gooding’</c:v>
                </c:pt>
                <c:pt idx="2">
                  <c:v>Perception of being amateur or lacking professionalism</c:v>
                </c:pt>
                <c:pt idx="3">
                  <c:v>Restrictions on permitted activities or making changes to how we operate</c:v>
                </c:pt>
                <c:pt idx="4">
                  <c:v>Staff costs and time being spent on charity related administration</c:v>
                </c:pt>
              </c:strCache>
            </c:strRef>
          </c:cat>
          <c:val>
            <c:numRef>
              <c:f>Sheet1!$F$2:$F$6</c:f>
              <c:numCache>
                <c:formatCode>0%</c:formatCode>
                <c:ptCount val="5"/>
                <c:pt idx="0">
                  <c:v>0.05</c:v>
                </c:pt>
                <c:pt idx="1">
                  <c:v>8.0000000000000043E-2</c:v>
                </c:pt>
                <c:pt idx="2">
                  <c:v>0.1</c:v>
                </c:pt>
                <c:pt idx="3">
                  <c:v>0.14000000000000001</c:v>
                </c:pt>
                <c:pt idx="4">
                  <c:v>0.15000000000000024</c:v>
                </c:pt>
              </c:numCache>
            </c:numRef>
          </c:val>
        </c:ser>
        <c:ser>
          <c:idx val="5"/>
          <c:order val="5"/>
          <c:tx>
            <c:strRef>
              <c:f>Sheet1!$G$1</c:f>
              <c:strCache>
                <c:ptCount val="1"/>
                <c:pt idx="0">
                  <c:v>4</c:v>
                </c:pt>
              </c:strCache>
            </c:strRef>
          </c:tx>
          <c:spPr>
            <a:solidFill>
              <a:srgbClr val="FFC000"/>
            </a:solidFill>
          </c:spP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Sheet1!$A$2:$A$6</c:f>
              <c:strCache>
                <c:ptCount val="5"/>
                <c:pt idx="0">
                  <c:v>Financial restrictions </c:v>
                </c:pt>
                <c:pt idx="1">
                  <c:v>Perceived as being outdated or ‘do-gooding’</c:v>
                </c:pt>
                <c:pt idx="2">
                  <c:v>Perception of being amateur or lacking professionalism</c:v>
                </c:pt>
                <c:pt idx="3">
                  <c:v>Restrictions on permitted activities or making changes to how we operate</c:v>
                </c:pt>
                <c:pt idx="4">
                  <c:v>Staff costs and time being spent on charity related administration</c:v>
                </c:pt>
              </c:strCache>
            </c:strRef>
          </c:cat>
          <c:val>
            <c:numRef>
              <c:f>Sheet1!$G$2:$G$6</c:f>
              <c:numCache>
                <c:formatCode>0%</c:formatCode>
                <c:ptCount val="5"/>
                <c:pt idx="0">
                  <c:v>2.0000000000000011E-2</c:v>
                </c:pt>
                <c:pt idx="1">
                  <c:v>2.0000000000000011E-2</c:v>
                </c:pt>
                <c:pt idx="2">
                  <c:v>3.0000000000000002E-2</c:v>
                </c:pt>
                <c:pt idx="3">
                  <c:v>4.0000000000000022E-2</c:v>
                </c:pt>
                <c:pt idx="4">
                  <c:v>4.0000000000000022E-2</c:v>
                </c:pt>
              </c:numCache>
            </c:numRef>
          </c:val>
        </c:ser>
        <c:ser>
          <c:idx val="6"/>
          <c:order val="6"/>
          <c:tx>
            <c:strRef>
              <c:f>Sheet1!$H$1</c:f>
              <c:strCache>
                <c:ptCount val="1"/>
                <c:pt idx="0">
                  <c:v>5 - Extreme hindrance</c:v>
                </c:pt>
              </c:strCache>
            </c:strRef>
          </c:tx>
          <c:spPr>
            <a:solidFill>
              <a:srgbClr val="FF0000"/>
            </a:solidFill>
          </c:spPr>
          <c:dLbls>
            <c:delete val="1"/>
          </c:dLbls>
          <c:cat>
            <c:strRef>
              <c:f>Sheet1!$A$2:$A$6</c:f>
              <c:strCache>
                <c:ptCount val="5"/>
                <c:pt idx="0">
                  <c:v>Financial restrictions </c:v>
                </c:pt>
                <c:pt idx="1">
                  <c:v>Perceived as being outdated or ‘do-gooding’</c:v>
                </c:pt>
                <c:pt idx="2">
                  <c:v>Perception of being amateur or lacking professionalism</c:v>
                </c:pt>
                <c:pt idx="3">
                  <c:v>Restrictions on permitted activities or making changes to how we operate</c:v>
                </c:pt>
                <c:pt idx="4">
                  <c:v>Staff costs and time being spent on charity related administration</c:v>
                </c:pt>
              </c:strCache>
            </c:strRef>
          </c:cat>
          <c:val>
            <c:numRef>
              <c:f>Sheet1!$H$2:$H$6</c:f>
              <c:numCache>
                <c:formatCode>0%</c:formatCode>
                <c:ptCount val="5"/>
                <c:pt idx="0">
                  <c:v>1.0000000000000005E-2</c:v>
                </c:pt>
                <c:pt idx="1">
                  <c:v>1.0000000000000005E-2</c:v>
                </c:pt>
                <c:pt idx="2">
                  <c:v>2.0000000000000011E-2</c:v>
                </c:pt>
                <c:pt idx="3">
                  <c:v>2.0000000000000011E-2</c:v>
                </c:pt>
                <c:pt idx="4">
                  <c:v>4.0000000000000022E-2</c:v>
                </c:pt>
              </c:numCache>
            </c:numRef>
          </c:val>
        </c:ser>
        <c:dLbls>
          <c:showVal val="1"/>
        </c:dLbls>
        <c:overlap val="100"/>
        <c:axId val="1811968"/>
        <c:axId val="1813504"/>
      </c:barChart>
      <c:catAx>
        <c:axId val="1811968"/>
        <c:scaling>
          <c:orientation val="minMax"/>
        </c:scaling>
        <c:axPos val="l"/>
        <c:numFmt formatCode="General" sourceLinked="1"/>
        <c:tickLblPos val="nextTo"/>
        <c:txPr>
          <a:bodyPr rot="0" vert="horz"/>
          <a:lstStyle/>
          <a:p>
            <a:pPr>
              <a:defRPr sz="1400"/>
            </a:pPr>
            <a:endParaRPr lang="en-US"/>
          </a:p>
        </c:txPr>
        <c:crossAx val="1813504"/>
        <c:crosses val="autoZero"/>
        <c:auto val="1"/>
        <c:lblAlgn val="ctr"/>
        <c:lblOffset val="100"/>
        <c:tickLblSkip val="1"/>
        <c:tickMarkSkip val="1"/>
      </c:catAx>
      <c:valAx>
        <c:axId val="1813504"/>
        <c:scaling>
          <c:orientation val="minMax"/>
          <c:max val="1"/>
        </c:scaling>
        <c:delete val="1"/>
        <c:axPos val="b"/>
        <c:numFmt formatCode="0%" sourceLinked="1"/>
        <c:tickLblPos val="none"/>
        <c:crossAx val="1811968"/>
        <c:crosses val="autoZero"/>
        <c:crossBetween val="between"/>
      </c:valAx>
    </c:plotArea>
    <c:legend>
      <c:legendPos val="r"/>
      <c:layout>
        <c:manualLayout>
          <c:xMode val="edge"/>
          <c:yMode val="edge"/>
          <c:x val="7.1521095237118163E-3"/>
          <c:y val="1.7738837573855735E-3"/>
          <c:w val="0.96918745139428963"/>
          <c:h val="0.10156792789035836"/>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07502932819138"/>
          <c:y val="0.15225328085879453"/>
          <c:w val="0.74554798890912677"/>
          <c:h val="0.82216242921283156"/>
        </c:manualLayout>
      </c:layout>
      <c:barChart>
        <c:barDir val="col"/>
        <c:grouping val="percentStacked"/>
        <c:ser>
          <c:idx val="4"/>
          <c:order val="0"/>
          <c:tx>
            <c:strRef>
              <c:f>Sheet1!$B$1</c:f>
              <c:strCache>
                <c:ptCount val="1"/>
                <c:pt idx="0">
                  <c:v>Don't know</c:v>
                </c:pt>
              </c:strCache>
            </c:strRef>
          </c:tx>
          <c:spPr>
            <a:solidFill>
              <a:schemeClr val="bg1">
                <a:lumMod val="75000"/>
              </a:schemeClr>
            </a:solidFill>
          </c:spPr>
          <c:dLbls>
            <c:delete val="1"/>
          </c:dLbls>
          <c:cat>
            <c:numRef>
              <c:f>Sheet1!$A$2</c:f>
              <c:numCache>
                <c:formatCode>General</c:formatCode>
                <c:ptCount val="1"/>
              </c:numCache>
            </c:numRef>
          </c:cat>
          <c:val>
            <c:numRef>
              <c:f>Sheet1!$B$2</c:f>
              <c:numCache>
                <c:formatCode>0%</c:formatCode>
                <c:ptCount val="1"/>
                <c:pt idx="0">
                  <c:v>1.0000000000000005E-2</c:v>
                </c:pt>
              </c:numCache>
            </c:numRef>
          </c:val>
        </c:ser>
        <c:ser>
          <c:idx val="0"/>
          <c:order val="1"/>
          <c:tx>
            <c:strRef>
              <c:f>Sheet1!$C$1</c:f>
              <c:strCache>
                <c:ptCount val="1"/>
                <c:pt idx="0">
                  <c:v>Hindered very much</c:v>
                </c:pt>
              </c:strCache>
            </c:strRef>
          </c:tx>
          <c:spPr>
            <a:solidFill>
              <a:srgbClr val="FF0000"/>
            </a:solidFill>
          </c:spPr>
          <c:dLbls>
            <c:delete val="1"/>
          </c:dLbls>
          <c:cat>
            <c:numRef>
              <c:f>Sheet1!$A$2</c:f>
              <c:numCache>
                <c:formatCode>General</c:formatCode>
                <c:ptCount val="1"/>
              </c:numCache>
            </c:numRef>
          </c:cat>
          <c:val>
            <c:numRef>
              <c:f>Sheet1!$C$2</c:f>
              <c:numCache>
                <c:formatCode>General</c:formatCode>
                <c:ptCount val="1"/>
              </c:numCache>
            </c:numRef>
          </c:val>
        </c:ser>
        <c:ser>
          <c:idx val="1"/>
          <c:order val="2"/>
          <c:tx>
            <c:strRef>
              <c:f>Sheet1!$D$1</c:f>
              <c:strCache>
                <c:ptCount val="1"/>
                <c:pt idx="0">
                  <c:v>Hindered a little</c:v>
                </c:pt>
              </c:strCache>
            </c:strRef>
          </c:tx>
          <c:spPr>
            <a:solidFill>
              <a:srgbClr val="FFC000"/>
            </a:solidFill>
          </c:spPr>
          <c:dLbls>
            <c:delete val="1"/>
          </c:dLbls>
          <c:cat>
            <c:numRef>
              <c:f>Sheet1!$A$2</c:f>
              <c:numCache>
                <c:formatCode>General</c:formatCode>
                <c:ptCount val="1"/>
              </c:numCache>
            </c:numRef>
          </c:cat>
          <c:val>
            <c:numRef>
              <c:f>Sheet1!$D$2</c:f>
              <c:numCache>
                <c:formatCode>0%</c:formatCode>
                <c:ptCount val="1"/>
                <c:pt idx="0">
                  <c:v>1.0000000000000005E-2</c:v>
                </c:pt>
              </c:numCache>
            </c:numRef>
          </c:val>
        </c:ser>
        <c:ser>
          <c:idx val="2"/>
          <c:order val="3"/>
          <c:tx>
            <c:strRef>
              <c:f>Sheet1!$E$1</c:f>
              <c:strCache>
                <c:ptCount val="1"/>
                <c:pt idx="0">
                  <c:v>Neither benefitted nor hidered</c:v>
                </c:pt>
              </c:strCache>
            </c:strRef>
          </c:tx>
          <c:spPr>
            <a:solidFill>
              <a:srgbClr val="FFFF0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0%</c:formatCode>
                <c:ptCount val="1"/>
                <c:pt idx="0">
                  <c:v>0.12000000000000002</c:v>
                </c:pt>
              </c:numCache>
            </c:numRef>
          </c:val>
        </c:ser>
        <c:ser>
          <c:idx val="3"/>
          <c:order val="4"/>
          <c:tx>
            <c:strRef>
              <c:f>Sheet1!$F$1</c:f>
              <c:strCache>
                <c:ptCount val="1"/>
                <c:pt idx="0">
                  <c:v>Benefitted a little</c:v>
                </c:pt>
              </c:strCache>
            </c:strRef>
          </c:tx>
          <c:spPr>
            <a:solidFill>
              <a:srgbClr val="92D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numRef>
              <c:f>Sheet1!$A$2</c:f>
              <c:numCache>
                <c:formatCode>General</c:formatCode>
                <c:ptCount val="1"/>
              </c:numCache>
            </c:numRef>
          </c:cat>
          <c:val>
            <c:numRef>
              <c:f>Sheet1!$F$2</c:f>
              <c:numCache>
                <c:formatCode>0%</c:formatCode>
                <c:ptCount val="1"/>
                <c:pt idx="0">
                  <c:v>0.29000000000000031</c:v>
                </c:pt>
              </c:numCache>
            </c:numRef>
          </c:val>
        </c:ser>
        <c:ser>
          <c:idx val="5"/>
          <c:order val="5"/>
          <c:tx>
            <c:strRef>
              <c:f>Sheet1!$G$1</c:f>
              <c:strCache>
                <c:ptCount val="1"/>
                <c:pt idx="0">
                  <c:v>Benefitted very much</c:v>
                </c:pt>
              </c:strCache>
            </c:strRef>
          </c:tx>
          <c:spPr>
            <a:solidFill>
              <a:srgbClr val="00B050"/>
            </a:solidFill>
          </c:spPr>
          <c:dLbls>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numRef>
              <c:f>Sheet1!$A$2</c:f>
              <c:numCache>
                <c:formatCode>General</c:formatCode>
                <c:ptCount val="1"/>
              </c:numCache>
            </c:numRef>
          </c:cat>
          <c:val>
            <c:numRef>
              <c:f>Sheet1!$G$2</c:f>
              <c:numCache>
                <c:formatCode>0%</c:formatCode>
                <c:ptCount val="1"/>
                <c:pt idx="0">
                  <c:v>0.56000000000000005</c:v>
                </c:pt>
              </c:numCache>
            </c:numRef>
          </c:val>
        </c:ser>
        <c:dLbls>
          <c:showVal val="1"/>
        </c:dLbls>
        <c:overlap val="100"/>
        <c:axId val="130458368"/>
        <c:axId val="130459904"/>
      </c:barChart>
      <c:catAx>
        <c:axId val="130458368"/>
        <c:scaling>
          <c:orientation val="minMax"/>
        </c:scaling>
        <c:delete val="1"/>
        <c:axPos val="b"/>
        <c:numFmt formatCode="General" sourceLinked="1"/>
        <c:tickLblPos val="none"/>
        <c:crossAx val="130459904"/>
        <c:crosses val="autoZero"/>
        <c:auto val="1"/>
        <c:lblAlgn val="ctr"/>
        <c:lblOffset val="100"/>
        <c:tickLblSkip val="1"/>
        <c:tickMarkSkip val="1"/>
      </c:catAx>
      <c:valAx>
        <c:axId val="130459904"/>
        <c:scaling>
          <c:orientation val="minMax"/>
          <c:max val="1"/>
        </c:scaling>
        <c:delete val="1"/>
        <c:axPos val="l"/>
        <c:numFmt formatCode="0%" sourceLinked="1"/>
        <c:tickLblPos val="none"/>
        <c:crossAx val="130458368"/>
        <c:crosses val="autoZero"/>
        <c:crossBetween val="between"/>
      </c:valAx>
    </c:plotArea>
    <c:legend>
      <c:legendPos val="r"/>
      <c:layout>
        <c:manualLayout>
          <c:xMode val="edge"/>
          <c:yMode val="edge"/>
          <c:x val="4.3895701403547822E-2"/>
          <c:y val="0.18619876475495073"/>
          <c:w val="0.29234871521294775"/>
          <c:h val="0.65157605155805465"/>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GB"/>
  <c:chart>
    <c:autoTitleDeleted val="1"/>
    <c:view3D>
      <c:rotX val="20"/>
      <c:rotY val="20"/>
      <c:perspective val="10"/>
    </c:view3D>
    <c:plotArea>
      <c:layout/>
      <c:pie3DChart>
        <c:varyColors val="1"/>
        <c:ser>
          <c:idx val="0"/>
          <c:order val="0"/>
          <c:tx>
            <c:strRef>
              <c:f>Sheet1!$B$1</c:f>
              <c:strCache>
                <c:ptCount val="1"/>
                <c:pt idx="0">
                  <c:v>Column1</c:v>
                </c:pt>
              </c:strCache>
            </c:strRef>
          </c:tx>
          <c:dLbls>
            <c:spPr>
              <a:noFill/>
              <a:ln>
                <a:noFill/>
              </a:ln>
              <a:effectLst/>
            </c:spPr>
            <c:dLblPos val="outEnd"/>
            <c:showVal val="1"/>
            <c:showLeaderLines val="1"/>
            <c:extLst>
              <c:ext xmlns:c15="http://schemas.microsoft.com/office/drawing/2012/chart" uri="{CE6537A1-D6FC-4f65-9D91-7224C49458BB}"/>
            </c:extLst>
          </c:dLbls>
          <c:cat>
            <c:strRef>
              <c:f>Sheet1!$A$2:$A$5</c:f>
              <c:strCache>
                <c:ptCount val="4"/>
                <c:pt idx="0">
                  <c:v>Yes, definitely</c:v>
                </c:pt>
                <c:pt idx="1">
                  <c:v>Yes, I think so</c:v>
                </c:pt>
                <c:pt idx="2">
                  <c:v>No</c:v>
                </c:pt>
                <c:pt idx="3">
                  <c:v>Don't know</c:v>
                </c:pt>
              </c:strCache>
            </c:strRef>
          </c:cat>
          <c:val>
            <c:numRef>
              <c:f>Sheet1!$B$2:$B$5</c:f>
              <c:numCache>
                <c:formatCode>0%</c:formatCode>
                <c:ptCount val="4"/>
                <c:pt idx="0">
                  <c:v>0.55000000000000004</c:v>
                </c:pt>
                <c:pt idx="1">
                  <c:v>0.25</c:v>
                </c:pt>
                <c:pt idx="2">
                  <c:v>0.05</c:v>
                </c:pt>
                <c:pt idx="3">
                  <c:v>0.15000000000000024</c:v>
                </c:pt>
              </c:numCache>
            </c:numRef>
          </c:val>
        </c:ser>
        <c:dLbls/>
      </c:pie3DChart>
    </c:plotArea>
    <c:legend>
      <c:legendPos val="r"/>
    </c:legend>
    <c:plotVisOnly val="1"/>
    <c:dispBlanksAs val="zero"/>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36457648334380843"/>
          <c:y val="0.23123666284429822"/>
          <c:w val="0.46755402458902912"/>
          <c:h val="0.72718881235713706"/>
        </c:manualLayout>
      </c:layout>
      <c:barChart>
        <c:barDir val="bar"/>
        <c:grouping val="clustered"/>
        <c:ser>
          <c:idx val="4"/>
          <c:order val="0"/>
          <c:tx>
            <c:strRef>
              <c:f>Sheet1!$A$2</c:f>
              <c:strCache>
                <c:ptCount val="1"/>
                <c:pt idx="0">
                  <c:v>2016 (B:1,215)</c:v>
                </c:pt>
              </c:strCache>
            </c:strRef>
          </c:tx>
          <c:spPr>
            <a:solidFill>
              <a:schemeClr val="accent4"/>
            </a:solidFill>
          </c:spPr>
          <c:dLbls>
            <c:dLbl>
              <c:idx val="0"/>
              <c:layout>
                <c:manualLayout>
                  <c:x val="-4.3414523810473881E-3"/>
                  <c:y val="0"/>
                </c:manualLayout>
              </c:layout>
              <c:showVal val="1"/>
              <c:extLst>
                <c:ext xmlns:c15="http://schemas.microsoft.com/office/drawing/2012/chart" uri="{CE6537A1-D6FC-4f65-9D91-7224C49458BB}">
                  <c15:layout/>
                </c:ext>
              </c:extLst>
            </c:dLbl>
            <c:dLbl>
              <c:idx val="1"/>
              <c:layout>
                <c:manualLayout>
                  <c:x val="-5.7886031747298788E-3"/>
                  <c:y val="-2.9475982290930892E-3"/>
                </c:manualLayout>
              </c:layout>
              <c:showVal val="1"/>
              <c:extLst>
                <c:ext xmlns:c15="http://schemas.microsoft.com/office/drawing/2012/chart" uri="{CE6537A1-D6FC-4f65-9D91-7224C49458BB}">
                  <c15:layout/>
                </c:ext>
              </c:extLst>
            </c:dLbl>
            <c:dLbl>
              <c:idx val="2"/>
              <c:layout>
                <c:manualLayout>
                  <c:x val="-8.5740835803650248E-3"/>
                  <c:y val="0"/>
                </c:manualLayout>
              </c:layout>
              <c:showVal val="1"/>
              <c:extLst>
                <c:ext xmlns:c15="http://schemas.microsoft.com/office/drawing/2012/chart" uri="{CE6537A1-D6FC-4f65-9D91-7224C49458BB}">
                  <c15:layout/>
                </c:ext>
              </c:extLst>
            </c:dLbl>
            <c:dLbl>
              <c:idx val="3"/>
              <c:layout>
                <c:manualLayout>
                  <c:x val="-4.3414523810473404E-3"/>
                  <c:y val="-1.2224618585824833E-3"/>
                </c:manualLayout>
              </c:layout>
              <c:showVal val="1"/>
              <c:extLst>
                <c:ext xmlns:c15="http://schemas.microsoft.com/office/drawing/2012/chart" uri="{CE6537A1-D6FC-4f65-9D91-7224C49458BB}">
                  <c15:layout/>
                </c:ext>
              </c:extLst>
            </c:dLbl>
            <c:dLbl>
              <c:idx val="4"/>
              <c:layout>
                <c:manualLayout>
                  <c:x val="-2.8943015873648978E-3"/>
                  <c:y val="5.7780678577487284E-4"/>
                </c:manualLayout>
              </c:layout>
              <c:showVal val="1"/>
              <c:extLst>
                <c:ext xmlns:c15="http://schemas.microsoft.com/office/drawing/2012/chart" uri="{CE6537A1-D6FC-4f65-9D91-7224C49458BB}">
                  <c15:layout/>
                </c:ext>
              </c:extLst>
            </c:dLbl>
            <c:dLbl>
              <c:idx val="5"/>
              <c:layout>
                <c:manualLayout>
                  <c:x val="-7.2358679172936421E-3"/>
                  <c:y val="6.8346990074498434E-6"/>
                </c:manualLayout>
              </c:layout>
              <c:showVal val="1"/>
              <c:extLst>
                <c:ext xmlns:c15="http://schemas.microsoft.com/office/drawing/2012/chart" uri="{CE6537A1-D6FC-4f65-9D91-7224C49458BB}">
                  <c15:layout/>
                </c:ext>
              </c:extLst>
            </c:dLbl>
            <c:dLbl>
              <c:idx val="6"/>
              <c:layout>
                <c:manualLayout>
                  <c:x val="-4.3414523810473404E-3"/>
                  <c:y val="8.8281528846226873E-4"/>
                </c:manualLayout>
              </c:layout>
              <c:showVal val="1"/>
              <c:extLst>
                <c:ext xmlns:c15="http://schemas.microsoft.com/office/drawing/2012/chart" uri="{CE6537A1-D6FC-4f65-9D91-7224C49458BB}">
                  <c15:layout/>
                </c:ext>
              </c:extLst>
            </c:dLbl>
            <c:dLbl>
              <c:idx val="8"/>
              <c:layout>
                <c:manualLayout>
                  <c:x val="-8.6829047620946773E-3"/>
                  <c:y val="0"/>
                </c:manualLayout>
              </c:layout>
              <c:showVal val="1"/>
              <c:extLst>
                <c:ext xmlns:c15="http://schemas.microsoft.com/office/drawing/2012/chart" uri="{CE6537A1-D6FC-4f65-9D91-7224C49458BB}">
                  <c15:layout/>
                </c:ext>
              </c:extLst>
            </c:dLbl>
            <c:dLbl>
              <c:idx val="9"/>
              <c:layout>
                <c:manualLayout>
                  <c:x val="-5.7886031747299647E-3"/>
                  <c:y val="0"/>
                </c:manualLayout>
              </c:layout>
              <c:showVal val="1"/>
              <c:extLst>
                <c:ext xmlns:c15="http://schemas.microsoft.com/office/drawing/2012/chart" uri="{CE6537A1-D6FC-4f65-9D91-7224C49458BB}">
                  <c15:layout/>
                </c:ext>
              </c:extLst>
            </c:dLbl>
            <c:spPr>
              <a:noFill/>
              <a:ln>
                <a:noFill/>
              </a:ln>
              <a:effectLst/>
            </c:spPr>
            <c:txPr>
              <a:bodyPr/>
              <a:lstStyle/>
              <a:p>
                <a:pPr>
                  <a:defRPr sz="1400"/>
                </a:pPr>
                <a:endParaRPr lang="en-US"/>
              </a:p>
            </c:txPr>
            <c:showVal val="1"/>
            <c:extLst>
              <c:ext xmlns:c15="http://schemas.microsoft.com/office/drawing/2012/chart" uri="{CE6537A1-D6FC-4f65-9D91-7224C49458BB}">
                <c15:layout/>
                <c15:showLeaderLines val="0"/>
              </c:ext>
            </c:extLst>
          </c:dLbls>
          <c:cat>
            <c:strRef>
              <c:f>Sheet1!$B$1:$L$1</c:f>
              <c:strCache>
                <c:ptCount val="11"/>
                <c:pt idx="0">
                  <c:v>Any funding/cost related (net)</c:v>
                </c:pt>
                <c:pt idx="1">
                  <c:v>Running costs</c:v>
                </c:pt>
                <c:pt idx="2">
                  <c:v>Increased need for fundraising</c:v>
                </c:pt>
                <c:pt idx="3">
                  <c:v>Local authority cuts</c:v>
                </c:pt>
                <c:pt idx="4">
                  <c:v>General public donating less</c:v>
                </c:pt>
                <c:pt idx="5">
                  <c:v>Any recruitment issuses (net)</c:v>
                </c:pt>
                <c:pt idx="6">
                  <c:v>Recruitment of volunteers</c:v>
                </c:pt>
                <c:pt idx="7">
                  <c:v>Recruitment of trustees</c:v>
                </c:pt>
                <c:pt idx="8">
                  <c:v>Sustaining membership levels</c:v>
                </c:pt>
                <c:pt idx="9">
                  <c:v>Regulation/legislation</c:v>
                </c:pt>
                <c:pt idx="10">
                  <c:v>Don't know</c:v>
                </c:pt>
              </c:strCache>
            </c:strRef>
          </c:cat>
          <c:val>
            <c:numRef>
              <c:f>Sheet1!$B$2:$L$2</c:f>
              <c:numCache>
                <c:formatCode>0%</c:formatCode>
                <c:ptCount val="11"/>
                <c:pt idx="0">
                  <c:v>0.46</c:v>
                </c:pt>
                <c:pt idx="1">
                  <c:v>0.14000000000000001</c:v>
                </c:pt>
                <c:pt idx="2">
                  <c:v>0.11</c:v>
                </c:pt>
                <c:pt idx="3">
                  <c:v>0.11</c:v>
                </c:pt>
                <c:pt idx="4">
                  <c:v>4.0000000000000008E-2</c:v>
                </c:pt>
                <c:pt idx="5">
                  <c:v>0.2</c:v>
                </c:pt>
                <c:pt idx="6">
                  <c:v>0.12000000000000001</c:v>
                </c:pt>
                <c:pt idx="7">
                  <c:v>8.0000000000000016E-2</c:v>
                </c:pt>
                <c:pt idx="8">
                  <c:v>0.19</c:v>
                </c:pt>
                <c:pt idx="9">
                  <c:v>7.0000000000000021E-2</c:v>
                </c:pt>
                <c:pt idx="10">
                  <c:v>7.0000000000000021E-2</c:v>
                </c:pt>
              </c:numCache>
            </c:numRef>
          </c:val>
        </c:ser>
        <c:dLbls>
          <c:showVal val="1"/>
        </c:dLbls>
        <c:axId val="96641024"/>
        <c:axId val="96642560"/>
      </c:barChart>
      <c:catAx>
        <c:axId val="96641024"/>
        <c:scaling>
          <c:orientation val="maxMin"/>
        </c:scaling>
        <c:axPos val="l"/>
        <c:numFmt formatCode="General" sourceLinked="1"/>
        <c:tickLblPos val="nextTo"/>
        <c:txPr>
          <a:bodyPr rot="0" vert="horz"/>
          <a:lstStyle/>
          <a:p>
            <a:pPr>
              <a:defRPr sz="1400"/>
            </a:pPr>
            <a:endParaRPr lang="en-US"/>
          </a:p>
        </c:txPr>
        <c:crossAx val="96642560"/>
        <c:crosses val="autoZero"/>
        <c:auto val="1"/>
        <c:lblAlgn val="ctr"/>
        <c:lblOffset val="100"/>
        <c:tickLblSkip val="1"/>
        <c:tickMarkSkip val="1"/>
      </c:catAx>
      <c:valAx>
        <c:axId val="96642560"/>
        <c:scaling>
          <c:orientation val="minMax"/>
          <c:max val="0.60000000000000064"/>
        </c:scaling>
        <c:delete val="1"/>
        <c:axPos val="t"/>
        <c:numFmt formatCode="0%" sourceLinked="1"/>
        <c:tickLblPos val="none"/>
        <c:crossAx val="96641024"/>
        <c:crosses val="autoZero"/>
        <c:crossBetween val="between"/>
      </c:valAx>
      <c:spPr>
        <a:noFill/>
        <a:ln w="25400">
          <a:noFill/>
        </a:ln>
      </c:spPr>
    </c:plotArea>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33548053147769558"/>
          <c:y val="2.1672935376388638E-3"/>
          <c:w val="0.60044157172840118"/>
          <c:h val="0.93161037981146633"/>
        </c:manualLayout>
      </c:layout>
      <c:barChart>
        <c:barDir val="bar"/>
        <c:grouping val="clustered"/>
        <c:ser>
          <c:idx val="4"/>
          <c:order val="0"/>
          <c:tx>
            <c:strRef>
              <c:f>Sheet1!$A$2</c:f>
              <c:strCache>
                <c:ptCount val="1"/>
                <c:pt idx="0">
                  <c:v>2016 (B:1,215)</c:v>
                </c:pt>
              </c:strCache>
            </c:strRef>
          </c:tx>
          <c:spPr>
            <a:solidFill>
              <a:schemeClr val="accent4"/>
            </a:solidFill>
          </c:spPr>
          <c:dLbls>
            <c:dLbl>
              <c:idx val="0"/>
              <c:layout>
                <c:manualLayout>
                  <c:x val="-4.3414523810473898E-3"/>
                  <c:y val="0"/>
                </c:manualLayout>
              </c:layout>
              <c:showVal val="1"/>
              <c:extLst>
                <c:ext xmlns:c15="http://schemas.microsoft.com/office/drawing/2012/chart" uri="{CE6537A1-D6FC-4f65-9D91-7224C49458BB}">
                  <c15:layout/>
                </c:ext>
              </c:extLst>
            </c:dLbl>
            <c:dLbl>
              <c:idx val="1"/>
              <c:layout>
                <c:manualLayout>
                  <c:x val="-5.7886031747298831E-3"/>
                  <c:y val="-2.9475982290930892E-3"/>
                </c:manualLayout>
              </c:layout>
              <c:showVal val="1"/>
              <c:extLst>
                <c:ext xmlns:c15="http://schemas.microsoft.com/office/drawing/2012/chart" uri="{CE6537A1-D6FC-4f65-9D91-7224C49458BB}">
                  <c15:layout/>
                </c:ext>
              </c:extLst>
            </c:dLbl>
            <c:dLbl>
              <c:idx val="2"/>
              <c:layout>
                <c:manualLayout>
                  <c:x val="-8.5740835803650248E-3"/>
                  <c:y val="0"/>
                </c:manualLayout>
              </c:layout>
              <c:showVal val="1"/>
              <c:extLst>
                <c:ext xmlns:c15="http://schemas.microsoft.com/office/drawing/2012/chart" uri="{CE6537A1-D6FC-4f65-9D91-7224C49458BB}">
                  <c15:layout/>
                </c:ext>
              </c:extLst>
            </c:dLbl>
            <c:dLbl>
              <c:idx val="3"/>
              <c:layout>
                <c:manualLayout>
                  <c:x val="-2.9858954596018858E-3"/>
                  <c:y val="-5.2984014900988178E-3"/>
                </c:manualLayout>
              </c:layout>
              <c:showVal val="1"/>
              <c:extLst>
                <c:ext xmlns:c15="http://schemas.microsoft.com/office/drawing/2012/chart" uri="{CE6537A1-D6FC-4f65-9D91-7224C49458BB}">
                  <c15:layout/>
                </c:ext>
              </c:extLst>
            </c:dLbl>
            <c:dLbl>
              <c:idx val="4"/>
              <c:layout>
                <c:manualLayout>
                  <c:x val="1.8347220459169053E-5"/>
                  <c:y val="5.9549757381513937E-3"/>
                </c:manualLayout>
              </c:layout>
              <c:showVal val="1"/>
              <c:extLst>
                <c:ext xmlns:c15="http://schemas.microsoft.com/office/drawing/2012/chart" uri="{CE6537A1-D6FC-4f65-9D91-7224C49458BB}">
                  <c15:layout/>
                </c:ext>
              </c:extLst>
            </c:dLbl>
            <c:dLbl>
              <c:idx val="5"/>
              <c:layout>
                <c:manualLayout>
                  <c:x val="-1.4287897932577863E-3"/>
                  <c:y val="1.6668729332240425E-3"/>
                </c:manualLayout>
              </c:layout>
              <c:showVal val="1"/>
              <c:extLst>
                <c:ext xmlns:c15="http://schemas.microsoft.com/office/drawing/2012/chart" uri="{CE6537A1-D6FC-4f65-9D91-7224C49458BB}">
                  <c15:layout/>
                </c:ext>
              </c:extLst>
            </c:dLbl>
            <c:dLbl>
              <c:idx val="6"/>
              <c:layout>
                <c:manualLayout>
                  <c:x val="-2.8943015873649229E-3"/>
                  <c:y val="0"/>
                </c:manualLayout>
              </c:layout>
              <c:showVal val="1"/>
              <c:extLst>
                <c:ext xmlns:c15="http://schemas.microsoft.com/office/drawing/2012/chart" uri="{CE6537A1-D6FC-4f65-9D91-7224C49458BB}">
                  <c15:layout/>
                </c:ext>
              </c:extLst>
            </c:dLbl>
            <c:dLbl>
              <c:idx val="8"/>
              <c:layout>
                <c:manualLayout>
                  <c:x val="-2.8576942566434483E-3"/>
                  <c:y val="-2.7310305850049626E-3"/>
                </c:manualLayout>
              </c:layout>
              <c:showVal val="1"/>
              <c:extLst>
                <c:ext xmlns:c15="http://schemas.microsoft.com/office/drawing/2012/chart" uri="{CE6537A1-D6FC-4f65-9D91-7224C49458BB}">
                  <c15:layout/>
                </c:ext>
              </c:extLst>
            </c:dLbl>
            <c:dLbl>
              <c:idx val="9"/>
              <c:layout>
                <c:manualLayout>
                  <c:x val="-5.788603174729969E-3"/>
                  <c:y val="0"/>
                </c:manualLayout>
              </c:layout>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layout/>
                <c15:showLeaderLines val="0"/>
              </c:ext>
            </c:extLst>
          </c:dLbls>
          <c:cat>
            <c:strRef>
              <c:f>Sheet1!$B$1:$L$1</c:f>
              <c:strCache>
                <c:ptCount val="11"/>
                <c:pt idx="0">
                  <c:v>Any funding/cost related</c:v>
                </c:pt>
                <c:pt idx="1">
                  <c:v>Running costs</c:v>
                </c:pt>
                <c:pt idx="2">
                  <c:v>Increased need for fundraising</c:v>
                </c:pt>
                <c:pt idx="3">
                  <c:v>Local authority cuts</c:v>
                </c:pt>
                <c:pt idx="4">
                  <c:v>General public donating less</c:v>
                </c:pt>
                <c:pt idx="5">
                  <c:v>Any recruitment issuses (net)</c:v>
                </c:pt>
                <c:pt idx="6">
                  <c:v>Recruitment of volunteers</c:v>
                </c:pt>
                <c:pt idx="7">
                  <c:v>Recruitment of trustees</c:v>
                </c:pt>
                <c:pt idx="8">
                  <c:v>Sustaining membership levels</c:v>
                </c:pt>
                <c:pt idx="9">
                  <c:v>Regulation/legislation</c:v>
                </c:pt>
                <c:pt idx="10">
                  <c:v>Don't know</c:v>
                </c:pt>
              </c:strCache>
            </c:strRef>
          </c:cat>
          <c:val>
            <c:numRef>
              <c:f>Sheet1!$B$2:$L$2</c:f>
              <c:numCache>
                <c:formatCode>0%</c:formatCode>
                <c:ptCount val="11"/>
                <c:pt idx="0">
                  <c:v>0.69000000000000006</c:v>
                </c:pt>
                <c:pt idx="1">
                  <c:v>0.34</c:v>
                </c:pt>
                <c:pt idx="2">
                  <c:v>0.22</c:v>
                </c:pt>
                <c:pt idx="3">
                  <c:v>0.16</c:v>
                </c:pt>
                <c:pt idx="4">
                  <c:v>7.0000000000000021E-2</c:v>
                </c:pt>
                <c:pt idx="5">
                  <c:v>0.36000000000000004</c:v>
                </c:pt>
                <c:pt idx="6">
                  <c:v>0.2</c:v>
                </c:pt>
                <c:pt idx="7">
                  <c:v>0.17</c:v>
                </c:pt>
                <c:pt idx="8">
                  <c:v>0.28000000000000008</c:v>
                </c:pt>
                <c:pt idx="9">
                  <c:v>0.15000000000000002</c:v>
                </c:pt>
                <c:pt idx="10">
                  <c:v>0.16</c:v>
                </c:pt>
              </c:numCache>
            </c:numRef>
          </c:val>
        </c:ser>
        <c:dLbls>
          <c:showVal val="1"/>
        </c:dLbls>
        <c:axId val="96941952"/>
        <c:axId val="96943488"/>
      </c:barChart>
      <c:catAx>
        <c:axId val="96941952"/>
        <c:scaling>
          <c:orientation val="maxMin"/>
        </c:scaling>
        <c:axPos val="l"/>
        <c:numFmt formatCode="General" sourceLinked="1"/>
        <c:tickLblPos val="nextTo"/>
        <c:txPr>
          <a:bodyPr rot="0" vert="horz"/>
          <a:lstStyle/>
          <a:p>
            <a:pPr>
              <a:defRPr/>
            </a:pPr>
            <a:endParaRPr lang="en-US"/>
          </a:p>
        </c:txPr>
        <c:crossAx val="96943488"/>
        <c:crosses val="autoZero"/>
        <c:auto val="1"/>
        <c:lblAlgn val="ctr"/>
        <c:lblOffset val="100"/>
        <c:tickLblSkip val="1"/>
        <c:tickMarkSkip val="1"/>
      </c:catAx>
      <c:valAx>
        <c:axId val="96943488"/>
        <c:scaling>
          <c:orientation val="minMax"/>
          <c:max val="1"/>
        </c:scaling>
        <c:delete val="1"/>
        <c:axPos val="t"/>
        <c:numFmt formatCode="0%" sourceLinked="1"/>
        <c:tickLblPos val="none"/>
        <c:crossAx val="96941952"/>
        <c:crosses val="autoZero"/>
        <c:crossBetween val="between"/>
      </c:valAx>
    </c:plotArea>
    <c:plotVisOnly val="1"/>
    <c:dispBlanksAs val="gap"/>
  </c:chart>
  <c:txPr>
    <a:bodyPr/>
    <a:lstStyle/>
    <a:p>
      <a:pPr>
        <a:defRPr sz="14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9.9828832577925648E-3"/>
          <c:y val="1.7353239835440615E-2"/>
          <c:w val="0.99001716639898152"/>
          <c:h val="0.75654674999873783"/>
        </c:manualLayout>
      </c:layout>
      <c:barChart>
        <c:barDir val="col"/>
        <c:grouping val="clustered"/>
        <c:ser>
          <c:idx val="4"/>
          <c:order val="0"/>
          <c:tx>
            <c:strRef>
              <c:f>Sheet1!$A$2</c:f>
              <c:strCache>
                <c:ptCount val="1"/>
                <c:pt idx="0">
                  <c:v>2016 (B:1,215)</c:v>
                </c:pt>
              </c:strCache>
            </c:strRef>
          </c:tx>
          <c:spPr>
            <a:solidFill>
              <a:schemeClr val="accent4"/>
            </a:solidFill>
          </c:spPr>
          <c:dLbls>
            <c:dLbl>
              <c:idx val="0"/>
              <c:layout>
                <c:manualLayout>
                  <c:x val="-5.6585875010611488E-3"/>
                  <c:y val="0"/>
                </c:manualLayout>
              </c:layout>
              <c:showVal val="1"/>
              <c:extLst>
                <c:ext xmlns:c15="http://schemas.microsoft.com/office/drawing/2012/chart" uri="{CE6537A1-D6FC-4f65-9D91-7224C49458BB}"/>
              </c:extLst>
            </c:dLbl>
            <c:dLbl>
              <c:idx val="1"/>
              <c:layout>
                <c:manualLayout>
                  <c:x val="-5.7886031747298875E-3"/>
                  <c:y val="-2.9475982290930892E-3"/>
                </c:manualLayout>
              </c:layout>
              <c:showVal val="1"/>
              <c:extLst>
                <c:ext xmlns:c15="http://schemas.microsoft.com/office/drawing/2012/chart" uri="{CE6537A1-D6FC-4f65-9D91-7224C49458BB}"/>
              </c:extLst>
            </c:dLbl>
            <c:dLbl>
              <c:idx val="2"/>
              <c:layout>
                <c:manualLayout>
                  <c:x val="-8.5740835803650248E-3"/>
                  <c:y val="0"/>
                </c:manualLayout>
              </c:layout>
              <c:showVal val="1"/>
              <c:extLst>
                <c:ext xmlns:c15="http://schemas.microsoft.com/office/drawing/2012/chart" uri="{CE6537A1-D6FC-4f65-9D91-7224C49458BB}"/>
              </c:extLst>
            </c:dLbl>
            <c:dLbl>
              <c:idx val="3"/>
              <c:layout>
                <c:manualLayout>
                  <c:x val="-8.6829047620946773E-3"/>
                  <c:y val="0"/>
                </c:manualLayout>
              </c:layout>
              <c:showVal val="1"/>
              <c:extLst>
                <c:ext xmlns:c15="http://schemas.microsoft.com/office/drawing/2012/chart" uri="{CE6537A1-D6FC-4f65-9D91-7224C49458BB}"/>
              </c:extLst>
            </c:dLbl>
            <c:dLbl>
              <c:idx val="4"/>
              <c:layout>
                <c:manualLayout>
                  <c:x val="1.4471507936824992E-3"/>
                  <c:y val="7.4793555027030389E-3"/>
                </c:manualLayout>
              </c:layout>
              <c:showVal val="1"/>
              <c:extLst>
                <c:ext xmlns:c15="http://schemas.microsoft.com/office/drawing/2012/chart" uri="{CE6537A1-D6FC-4f65-9D91-7224C49458BB}"/>
              </c:extLst>
            </c:dLbl>
            <c:dLbl>
              <c:idx val="5"/>
              <c:layout>
                <c:manualLayout>
                  <c:x val="-4.3414523810473395E-3"/>
                  <c:y val="1.1790614423716525E-2"/>
                </c:manualLayout>
              </c:layout>
              <c:showVal val="1"/>
              <c:extLst>
                <c:ext xmlns:c15="http://schemas.microsoft.com/office/drawing/2012/chart" uri="{CE6537A1-D6FC-4f65-9D91-7224C49458BB}"/>
              </c:extLst>
            </c:dLbl>
            <c:dLbl>
              <c:idx val="6"/>
              <c:layout>
                <c:manualLayout>
                  <c:x val="-2.8943015873649247E-3"/>
                  <c:y val="0"/>
                </c:manualLayout>
              </c:layout>
              <c:showVal val="1"/>
              <c:extLst>
                <c:ext xmlns:c15="http://schemas.microsoft.com/office/drawing/2012/chart" uri="{CE6537A1-D6FC-4f65-9D91-7224C49458BB}"/>
              </c:extLst>
            </c:dLbl>
            <c:dLbl>
              <c:idx val="8"/>
              <c:layout>
                <c:manualLayout>
                  <c:x val="-4.3414523810474462E-3"/>
                  <c:y val="-6.1063813367830937E-3"/>
                </c:manualLayout>
              </c:layout>
              <c:showVal val="1"/>
              <c:extLst>
                <c:ext xmlns:c15="http://schemas.microsoft.com/office/drawing/2012/chart" uri="{CE6537A1-D6FC-4f65-9D91-7224C49458BB}"/>
              </c:extLst>
            </c:dLbl>
            <c:dLbl>
              <c:idx val="9"/>
              <c:layout>
                <c:manualLayout>
                  <c:x val="-5.7886031747299733E-3"/>
                  <c:y val="0"/>
                </c:manualLayout>
              </c:layout>
              <c:showVal val="1"/>
              <c:extLst>
                <c:ext xmlns:c15="http://schemas.microsoft.com/office/drawing/2012/chart" uri="{CE6537A1-D6FC-4f65-9D91-7224C49458BB}"/>
              </c:extLst>
            </c:dLbl>
            <c:dLbl>
              <c:idx val="10"/>
              <c:layout>
                <c:manualLayout>
                  <c:x val="-7.2357539684122524E-3"/>
                  <c:y val="0"/>
                </c:manualLayout>
              </c:layout>
              <c:showVal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Sheet1!$B$1:$K$1</c:f>
              <c:strCache>
                <c:ptCount val="10"/>
                <c:pt idx="0">
                  <c:v>Ask other trustees</c:v>
                </c:pt>
                <c:pt idx="1">
                  <c:v>Email to members</c:v>
                </c:pt>
                <c:pt idx="2">
                  <c:v>Letter to members or donors</c:v>
                </c:pt>
                <c:pt idx="3">
                  <c:v>Advertise on website</c:v>
                </c:pt>
                <c:pt idx="4">
                  <c:v>Third Sector Support Orgs</c:v>
                </c:pt>
                <c:pt idx="5">
                  <c:v>Parent, professional or umbrella body</c:v>
                </c:pt>
                <c:pt idx="6">
                  <c:v>Advertise in local newspaper</c:v>
                </c:pt>
                <c:pt idx="7">
                  <c:v>Local authority</c:v>
                </c:pt>
                <c:pt idx="8">
                  <c:v>Other</c:v>
                </c:pt>
                <c:pt idx="9">
                  <c:v>Don't know</c:v>
                </c:pt>
              </c:strCache>
            </c:strRef>
          </c:cat>
          <c:val>
            <c:numRef>
              <c:f>Sheet1!$B$2:$K$2</c:f>
              <c:numCache>
                <c:formatCode>0%</c:formatCode>
                <c:ptCount val="10"/>
                <c:pt idx="0">
                  <c:v>0.5</c:v>
                </c:pt>
                <c:pt idx="1">
                  <c:v>0.2</c:v>
                </c:pt>
                <c:pt idx="2">
                  <c:v>0.19</c:v>
                </c:pt>
                <c:pt idx="3">
                  <c:v>0.14000000000000001</c:v>
                </c:pt>
                <c:pt idx="4">
                  <c:v>9.0000000000000011E-2</c:v>
                </c:pt>
                <c:pt idx="5">
                  <c:v>9.0000000000000011E-2</c:v>
                </c:pt>
                <c:pt idx="6">
                  <c:v>8.0000000000000016E-2</c:v>
                </c:pt>
                <c:pt idx="7">
                  <c:v>4.0000000000000008E-2</c:v>
                </c:pt>
                <c:pt idx="8">
                  <c:v>0.30000000000000004</c:v>
                </c:pt>
                <c:pt idx="9">
                  <c:v>0.05</c:v>
                </c:pt>
              </c:numCache>
            </c:numRef>
          </c:val>
        </c:ser>
        <c:dLbls>
          <c:showVal val="1"/>
        </c:dLbls>
        <c:axId val="97728384"/>
        <c:axId val="97729920"/>
      </c:barChart>
      <c:catAx>
        <c:axId val="97728384"/>
        <c:scaling>
          <c:orientation val="minMax"/>
        </c:scaling>
        <c:axPos val="b"/>
        <c:numFmt formatCode="General" sourceLinked="1"/>
        <c:tickLblPos val="nextTo"/>
        <c:txPr>
          <a:bodyPr rot="0" vert="horz"/>
          <a:lstStyle/>
          <a:p>
            <a:pPr>
              <a:defRPr sz="1300"/>
            </a:pPr>
            <a:endParaRPr lang="en-US"/>
          </a:p>
        </c:txPr>
        <c:crossAx val="97729920"/>
        <c:crosses val="autoZero"/>
        <c:auto val="1"/>
        <c:lblAlgn val="ctr"/>
        <c:lblOffset val="100"/>
        <c:tickLblSkip val="1"/>
        <c:tickMarkSkip val="1"/>
      </c:catAx>
      <c:valAx>
        <c:axId val="97729920"/>
        <c:scaling>
          <c:orientation val="minMax"/>
          <c:max val="1"/>
        </c:scaling>
        <c:delete val="1"/>
        <c:axPos val="l"/>
        <c:numFmt formatCode="0%" sourceLinked="1"/>
        <c:tickLblPos val="none"/>
        <c:crossAx val="97728384"/>
        <c:crosses val="autoZero"/>
        <c:crossBetween val="between"/>
      </c:valAx>
    </c:plotArea>
    <c:plotVisOnly val="1"/>
    <c:dispBlanksAs val="gap"/>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1.1736505422569677E-3"/>
          <c:y val="2.1321332513402195E-3"/>
          <c:w val="0.99882634468925857"/>
          <c:h val="0.98346293402477358"/>
        </c:manualLayout>
      </c:layout>
      <c:barChart>
        <c:barDir val="bar"/>
        <c:grouping val="clustered"/>
        <c:ser>
          <c:idx val="0"/>
          <c:order val="0"/>
          <c:tx>
            <c:strRef>
              <c:f>Sheet1!$A$2</c:f>
              <c:strCache>
                <c:ptCount val="1"/>
                <c:pt idx="0">
                  <c:v>2016 (B:1,215)</c:v>
                </c:pt>
              </c:strCache>
            </c:strRef>
          </c:tx>
          <c:spPr>
            <a:solidFill>
              <a:schemeClr val="accent4"/>
            </a:solidFill>
          </c:spPr>
          <c:dLbls>
            <c:dLbl>
              <c:idx val="0"/>
              <c:layout>
                <c:manualLayout>
                  <c:x val="-6.0302869977397104E-3"/>
                  <c:y val="0"/>
                </c:manualLayout>
              </c:layout>
              <c:showVal val="1"/>
              <c:extLst>
                <c:ext xmlns:c15="http://schemas.microsoft.com/office/drawing/2012/chart" uri="{CE6537A1-D6FC-4f65-9D91-7224C49458BB}"/>
              </c:extLst>
            </c:dLbl>
            <c:dLbl>
              <c:idx val="3"/>
              <c:layout>
                <c:manualLayout>
                  <c:x val="1.3350272288720343E-3"/>
                  <c:y val="5.1232322489198738E-4"/>
                </c:manualLayout>
              </c:layout>
              <c:showVal val="1"/>
              <c:extLst>
                <c:ext xmlns:c15="http://schemas.microsoft.com/office/drawing/2012/chart" uri="{CE6537A1-D6FC-4f65-9D91-7224C49458BB}"/>
              </c:extLst>
            </c:dLbl>
            <c:dLbl>
              <c:idx val="4"/>
              <c:layout>
                <c:manualLayout>
                  <c:x val="-3.1532624017476243E-3"/>
                  <c:y val="2.4200435753046216E-7"/>
                </c:manualLayout>
              </c:layout>
              <c:showVal val="1"/>
              <c:extLst>
                <c:ext xmlns:c15="http://schemas.microsoft.com/office/drawing/2012/chart" uri="{CE6537A1-D6FC-4f65-9D91-7224C49458BB}"/>
              </c:extLst>
            </c:dLbl>
            <c:spPr>
              <a:noFill/>
              <a:ln>
                <a:noFill/>
              </a:ln>
              <a:effectLst/>
            </c:spPr>
            <c:txPr>
              <a:bodyPr/>
              <a:lstStyle/>
              <a:p>
                <a:pPr>
                  <a:defRPr sz="1400"/>
                </a:pPr>
                <a:endParaRPr lang="en-US"/>
              </a:p>
            </c:txPr>
            <c:showVal val="1"/>
            <c:extLst>
              <c:ext xmlns:c15="http://schemas.microsoft.com/office/drawing/2012/chart" uri="{CE6537A1-D6FC-4f65-9D91-7224C49458BB}">
                <c15:showLeaderLines val="0"/>
              </c:ext>
            </c:extLst>
          </c:dLbls>
          <c:cat>
            <c:strRef>
              <c:f>Sheet1!$B$1:$J$1</c:f>
              <c:strCache>
                <c:ptCount val="9"/>
                <c:pt idx="0">
                  <c:v>Any (net)</c:v>
                </c:pt>
                <c:pt idx="1">
                  <c:v>Local authority</c:v>
                </c:pt>
                <c:pt idx="2">
                  <c:v>Professional legal or accountancy advice*</c:v>
                </c:pt>
                <c:pt idx="3">
                  <c:v>Local TSI</c:v>
                </c:pt>
                <c:pt idx="4">
                  <c:v>Parent or umbrella body</c:v>
                </c:pt>
                <c:pt idx="5">
                  <c:v>SCVO</c:v>
                </c:pt>
                <c:pt idx="6">
                  <c:v>Business support advisers</c:v>
                </c:pt>
                <c:pt idx="7">
                  <c:v>Other</c:v>
                </c:pt>
                <c:pt idx="8">
                  <c:v>None/don't know</c:v>
                </c:pt>
              </c:strCache>
            </c:strRef>
          </c:cat>
          <c:val>
            <c:numRef>
              <c:f>Sheet1!$B$2:$J$2</c:f>
              <c:numCache>
                <c:formatCode>0%</c:formatCode>
                <c:ptCount val="9"/>
                <c:pt idx="0">
                  <c:v>0.70000000000000062</c:v>
                </c:pt>
                <c:pt idx="1">
                  <c:v>0.25</c:v>
                </c:pt>
                <c:pt idx="2">
                  <c:v>0.26</c:v>
                </c:pt>
                <c:pt idx="3">
                  <c:v>0.21000000000000019</c:v>
                </c:pt>
                <c:pt idx="4">
                  <c:v>0.24000000000000019</c:v>
                </c:pt>
                <c:pt idx="5">
                  <c:v>0.12000000000000002</c:v>
                </c:pt>
                <c:pt idx="6">
                  <c:v>6.0000000000000032E-2</c:v>
                </c:pt>
                <c:pt idx="7">
                  <c:v>7.0000000000000021E-2</c:v>
                </c:pt>
                <c:pt idx="8">
                  <c:v>0.30000000000000032</c:v>
                </c:pt>
              </c:numCache>
            </c:numRef>
          </c:val>
        </c:ser>
        <c:dLbls>
          <c:showVal val="1"/>
        </c:dLbls>
        <c:axId val="97173504"/>
        <c:axId val="97175040"/>
      </c:barChart>
      <c:catAx>
        <c:axId val="97173504"/>
        <c:scaling>
          <c:orientation val="maxMin"/>
        </c:scaling>
        <c:axPos val="l"/>
        <c:numFmt formatCode="General" sourceLinked="1"/>
        <c:tickLblPos val="nextTo"/>
        <c:txPr>
          <a:bodyPr rot="0" vert="horz"/>
          <a:lstStyle/>
          <a:p>
            <a:pPr>
              <a:defRPr sz="1400"/>
            </a:pPr>
            <a:endParaRPr lang="en-US"/>
          </a:p>
        </c:txPr>
        <c:crossAx val="97175040"/>
        <c:crosses val="autoZero"/>
        <c:auto val="1"/>
        <c:lblAlgn val="ctr"/>
        <c:lblOffset val="100"/>
        <c:tickLblSkip val="1"/>
        <c:tickMarkSkip val="1"/>
      </c:catAx>
      <c:valAx>
        <c:axId val="97175040"/>
        <c:scaling>
          <c:orientation val="minMax"/>
          <c:max val="1"/>
        </c:scaling>
        <c:delete val="1"/>
        <c:axPos val="t"/>
        <c:numFmt formatCode="0%" sourceLinked="1"/>
        <c:tickLblPos val="none"/>
        <c:crossAx val="97173504"/>
        <c:crosses val="autoZero"/>
        <c:crossBetween val="between"/>
        <c:majorUnit val="0.1"/>
      </c:valAx>
    </c:plotArea>
    <c:plotVisOnly val="1"/>
    <c:dispBlanksAs val="gap"/>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0.00642</cdr:x>
      <cdr:y>0.15556</cdr:y>
    </cdr:from>
    <cdr:to>
      <cdr:x>0.77893</cdr:x>
      <cdr:y>0.15824</cdr:y>
    </cdr:to>
    <cdr:sp macro="" textlink="">
      <cdr:nvSpPr>
        <cdr:cNvPr id="4" name="Straight Connector 3"/>
        <cdr:cNvSpPr/>
      </cdr:nvSpPr>
      <cdr:spPr>
        <a:xfrm xmlns:a="http://schemas.openxmlformats.org/drawingml/2006/main">
          <a:off x="55645" y="736604"/>
          <a:ext cx="6692933" cy="12690"/>
        </a:xfrm>
        <a:prstGeom xmlns:a="http://schemas.openxmlformats.org/drawingml/2006/main" prst="line">
          <a:avLst/>
        </a:prstGeom>
        <a:noFill xmlns:a="http://schemas.openxmlformats.org/drawingml/2006/main"/>
        <a:ln xmlns:a="http://schemas.openxmlformats.org/drawingml/2006/main" w="9525" cap="flat" cmpd="sng" algn="ctr">
          <a:solidFill>
            <a:srgbClr val="B9BA74">
              <a:shade val="95000"/>
              <a:satMod val="105000"/>
            </a:srgb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cdr:x>
      <cdr:y>0.63298</cdr:y>
    </cdr:from>
    <cdr:to>
      <cdr:x>0.74905</cdr:x>
      <cdr:y>0.63567</cdr:y>
    </cdr:to>
    <cdr:sp macro="" textlink="">
      <cdr:nvSpPr>
        <cdr:cNvPr id="5" name="Straight Connector 4"/>
        <cdr:cNvSpPr/>
      </cdr:nvSpPr>
      <cdr:spPr>
        <a:xfrm xmlns:a="http://schemas.openxmlformats.org/drawingml/2006/main" flipV="1">
          <a:off x="-251520" y="2997179"/>
          <a:ext cx="6489678" cy="12737"/>
        </a:xfrm>
        <a:prstGeom xmlns:a="http://schemas.openxmlformats.org/drawingml/2006/main" prst="line">
          <a:avLst/>
        </a:prstGeom>
        <a:noFill xmlns:a="http://schemas.openxmlformats.org/drawingml/2006/main"/>
        <a:ln xmlns:a="http://schemas.openxmlformats.org/drawingml/2006/main" w="9525" cap="flat" cmpd="sng" algn="ctr">
          <a:solidFill>
            <a:srgbClr val="B9BA74">
              <a:shade val="95000"/>
              <a:satMod val="105000"/>
            </a:srgb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0.67378</cdr:x>
      <cdr:y>0.02455</cdr:y>
    </cdr:from>
    <cdr:to>
      <cdr:x>0.93434</cdr:x>
      <cdr:y>0.36255</cdr:y>
    </cdr:to>
    <cdr:sp macro="" textlink="">
      <cdr:nvSpPr>
        <cdr:cNvPr id="2" name="TextBox 1"/>
        <cdr:cNvSpPr txBox="1"/>
      </cdr:nvSpPr>
      <cdr:spPr>
        <a:xfrm xmlns:a="http://schemas.openxmlformats.org/drawingml/2006/main">
          <a:off x="5837553" y="116243"/>
          <a:ext cx="2257419" cy="1600438"/>
        </a:xfrm>
        <a:prstGeom xmlns:a="http://schemas.openxmlformats.org/drawingml/2006/main" prst="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wrap="square" rtlCol="0" anchor="ctr">
          <a:spAutoFit/>
        </a:bodyPr>
        <a:lstStyle xmlns:a="http://schemas.openxmlformats.org/drawingml/2006/main"/>
        <a:p xmlns:a="http://schemas.openxmlformats.org/drawingml/2006/main">
          <a:pPr algn="ctr"/>
          <a:r>
            <a:rPr lang="en-GB" sz="1400" dirty="0" smtClean="0"/>
            <a:t>Only three percent of those for whom OSCR does not have an email address on record completed their annual return online, compared to 80% of those for whom it does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265810" y="0"/>
            <a:ext cx="4028440" cy="350520"/>
          </a:xfrm>
          <a:prstGeom prst="rect">
            <a:avLst/>
          </a:prstGeom>
        </p:spPr>
        <p:txBody>
          <a:bodyPr vert="horz" lIns="91440" tIns="45720" rIns="91440" bIns="45720" rtlCol="0"/>
          <a:lstStyle>
            <a:lvl1pPr algn="r">
              <a:defRPr sz="1200"/>
            </a:lvl1pPr>
          </a:lstStyle>
          <a:p>
            <a:fld id="{B9F02385-2628-4B07-ACDB-1DA1EDE509D7}" type="datetimeFigureOut">
              <a:rPr lang="en-US" smtClean="0"/>
              <a:pPr/>
              <a:t>6/27/2016</a:t>
            </a:fld>
            <a:endParaRPr lang="en-GB"/>
          </a:p>
        </p:txBody>
      </p:sp>
      <p:sp>
        <p:nvSpPr>
          <p:cNvPr id="4" name="Footer Placeholder 3"/>
          <p:cNvSpPr>
            <a:spLocks noGrp="1"/>
          </p:cNvSpPr>
          <p:nvPr>
            <p:ph type="ftr" sz="quarter" idx="2"/>
          </p:nvPr>
        </p:nvSpPr>
        <p:spPr>
          <a:xfrm>
            <a:off x="1" y="6658663"/>
            <a:ext cx="4028440" cy="35052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265810" y="6658663"/>
            <a:ext cx="4028440" cy="350520"/>
          </a:xfrm>
          <a:prstGeom prst="rect">
            <a:avLst/>
          </a:prstGeom>
        </p:spPr>
        <p:txBody>
          <a:bodyPr vert="horz" lIns="91440" tIns="45720" rIns="91440" bIns="45720" rtlCol="0" anchor="b"/>
          <a:lstStyle>
            <a:lvl1pPr algn="r">
              <a:defRPr sz="1200"/>
            </a:lvl1pPr>
          </a:lstStyle>
          <a:p>
            <a:fld id="{80A5860C-3032-4E8A-A585-4BCCE2B45C19}" type="slidenum">
              <a:rPr lang="en-GB" smtClean="0"/>
              <a:pPr/>
              <a:t>‹#›</a:t>
            </a:fld>
            <a:endParaRPr lang="en-GB"/>
          </a:p>
        </p:txBody>
      </p:sp>
    </p:spTree>
    <p:extLst>
      <p:ext uri="{BB962C8B-B14F-4D97-AF65-F5344CB8AC3E}">
        <p14:creationId xmlns:p14="http://schemas.microsoft.com/office/powerpoint/2010/main" xmlns="" val="316618230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265810" y="0"/>
            <a:ext cx="4028440" cy="350520"/>
          </a:xfrm>
          <a:prstGeom prst="rect">
            <a:avLst/>
          </a:prstGeom>
        </p:spPr>
        <p:txBody>
          <a:bodyPr vert="horz" lIns="91440" tIns="45720" rIns="91440" bIns="45720" rtlCol="0"/>
          <a:lstStyle>
            <a:lvl1pPr algn="r">
              <a:defRPr sz="1200"/>
            </a:lvl1pPr>
          </a:lstStyle>
          <a:p>
            <a:fld id="{2E84F73D-F9FE-4E67-849C-FE9D0DC80084}" type="datetimeFigureOut">
              <a:rPr lang="en-US" smtClean="0"/>
              <a:pPr/>
              <a:t>6/27/2016</a:t>
            </a:fld>
            <a:endParaRPr lang="en-GB"/>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29641" y="3329941"/>
            <a:ext cx="7437120" cy="31546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6658663"/>
            <a:ext cx="4028440" cy="3505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265810" y="6658663"/>
            <a:ext cx="4028440" cy="350520"/>
          </a:xfrm>
          <a:prstGeom prst="rect">
            <a:avLst/>
          </a:prstGeom>
        </p:spPr>
        <p:txBody>
          <a:bodyPr vert="horz" lIns="91440" tIns="45720" rIns="91440" bIns="45720" rtlCol="0" anchor="b"/>
          <a:lstStyle>
            <a:lvl1pPr algn="r">
              <a:defRPr sz="1200"/>
            </a:lvl1pPr>
          </a:lstStyle>
          <a:p>
            <a:fld id="{C7924C03-A55D-4FF2-8366-63C92E728F92}" type="slidenum">
              <a:rPr lang="en-GB" smtClean="0"/>
              <a:pPr/>
              <a:t>‹#›</a:t>
            </a:fld>
            <a:endParaRPr lang="en-GB"/>
          </a:p>
        </p:txBody>
      </p:sp>
    </p:spTree>
    <p:extLst>
      <p:ext uri="{BB962C8B-B14F-4D97-AF65-F5344CB8AC3E}">
        <p14:creationId xmlns:p14="http://schemas.microsoft.com/office/powerpoint/2010/main" xmlns="" val="408194091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20</a:t>
            </a:fld>
            <a:endParaRPr lang="en-GB" dirty="0"/>
          </a:p>
        </p:txBody>
      </p:sp>
    </p:spTree>
    <p:extLst>
      <p:ext uri="{BB962C8B-B14F-4D97-AF65-F5344CB8AC3E}">
        <p14:creationId xmlns:p14="http://schemas.microsoft.com/office/powerpoint/2010/main" xmlns="" val="313479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44</a:t>
            </a:fld>
            <a:endParaRPr lang="en-GB" dirty="0"/>
          </a:p>
        </p:txBody>
      </p:sp>
    </p:spTree>
    <p:extLst>
      <p:ext uri="{BB962C8B-B14F-4D97-AF65-F5344CB8AC3E}">
        <p14:creationId xmlns:p14="http://schemas.microsoft.com/office/powerpoint/2010/main" xmlns="" val="387368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46</a:t>
            </a:fld>
            <a:endParaRPr lang="en-GB" dirty="0"/>
          </a:p>
        </p:txBody>
      </p:sp>
    </p:spTree>
    <p:extLst>
      <p:ext uri="{BB962C8B-B14F-4D97-AF65-F5344CB8AC3E}">
        <p14:creationId xmlns:p14="http://schemas.microsoft.com/office/powerpoint/2010/main" xmlns="" val="2930070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C7924C03-A55D-4FF2-8366-63C92E728F92}" type="slidenum">
              <a:rPr lang="en-GB" smtClean="0"/>
              <a:pPr/>
              <a:t>49</a:t>
            </a:fld>
            <a:endParaRPr lang="en-GB"/>
          </a:p>
        </p:txBody>
      </p:sp>
    </p:spTree>
    <p:extLst>
      <p:ext uri="{BB962C8B-B14F-4D97-AF65-F5344CB8AC3E}">
        <p14:creationId xmlns:p14="http://schemas.microsoft.com/office/powerpoint/2010/main" xmlns="" val="3056128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C7924C03-A55D-4FF2-8366-63C92E728F92}" type="slidenum">
              <a:rPr lang="en-GB" smtClean="0"/>
              <a:pPr/>
              <a:t>54</a:t>
            </a:fld>
            <a:endParaRPr lang="en-GB"/>
          </a:p>
        </p:txBody>
      </p:sp>
    </p:spTree>
    <p:extLst>
      <p:ext uri="{BB962C8B-B14F-4D97-AF65-F5344CB8AC3E}">
        <p14:creationId xmlns:p14="http://schemas.microsoft.com/office/powerpoint/2010/main" xmlns="" val="2064363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56</a:t>
            </a:fld>
            <a:endParaRPr lang="en-GB" dirty="0"/>
          </a:p>
        </p:txBody>
      </p:sp>
    </p:spTree>
    <p:extLst>
      <p:ext uri="{BB962C8B-B14F-4D97-AF65-F5344CB8AC3E}">
        <p14:creationId xmlns:p14="http://schemas.microsoft.com/office/powerpoint/2010/main" xmlns="" val="207849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57</a:t>
            </a:fld>
            <a:endParaRPr lang="en-GB" dirty="0"/>
          </a:p>
        </p:txBody>
      </p:sp>
    </p:spTree>
    <p:extLst>
      <p:ext uri="{BB962C8B-B14F-4D97-AF65-F5344CB8AC3E}">
        <p14:creationId xmlns:p14="http://schemas.microsoft.com/office/powerpoint/2010/main" xmlns="" val="3597731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58</a:t>
            </a:fld>
            <a:endParaRPr lang="en-GB" dirty="0"/>
          </a:p>
        </p:txBody>
      </p:sp>
    </p:spTree>
    <p:extLst>
      <p:ext uri="{BB962C8B-B14F-4D97-AF65-F5344CB8AC3E}">
        <p14:creationId xmlns:p14="http://schemas.microsoft.com/office/powerpoint/2010/main" xmlns="" val="3418046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C7924C03-A55D-4FF2-8366-63C92E728F92}" type="slidenum">
              <a:rPr lang="en-GB" smtClean="0"/>
              <a:pPr/>
              <a:t>60</a:t>
            </a:fld>
            <a:endParaRPr lang="en-GB"/>
          </a:p>
        </p:txBody>
      </p:sp>
    </p:spTree>
    <p:extLst>
      <p:ext uri="{BB962C8B-B14F-4D97-AF65-F5344CB8AC3E}">
        <p14:creationId xmlns:p14="http://schemas.microsoft.com/office/powerpoint/2010/main" xmlns="" val="2784439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62</a:t>
            </a:fld>
            <a:endParaRPr lang="en-GB" dirty="0"/>
          </a:p>
        </p:txBody>
      </p:sp>
    </p:spTree>
    <p:extLst>
      <p:ext uri="{BB962C8B-B14F-4D97-AF65-F5344CB8AC3E}">
        <p14:creationId xmlns:p14="http://schemas.microsoft.com/office/powerpoint/2010/main" xmlns="" val="3446668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63</a:t>
            </a:fld>
            <a:endParaRPr lang="en-GB" dirty="0"/>
          </a:p>
        </p:txBody>
      </p:sp>
    </p:spTree>
    <p:extLst>
      <p:ext uri="{BB962C8B-B14F-4D97-AF65-F5344CB8AC3E}">
        <p14:creationId xmlns:p14="http://schemas.microsoft.com/office/powerpoint/2010/main" xmlns="" val="58072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21</a:t>
            </a:fld>
            <a:endParaRPr lang="en-GB" dirty="0"/>
          </a:p>
        </p:txBody>
      </p:sp>
    </p:spTree>
    <p:extLst>
      <p:ext uri="{BB962C8B-B14F-4D97-AF65-F5344CB8AC3E}">
        <p14:creationId xmlns:p14="http://schemas.microsoft.com/office/powerpoint/2010/main" xmlns="" val="1504591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64</a:t>
            </a:fld>
            <a:endParaRPr lang="en-GB" dirty="0"/>
          </a:p>
        </p:txBody>
      </p:sp>
    </p:spTree>
    <p:extLst>
      <p:ext uri="{BB962C8B-B14F-4D97-AF65-F5344CB8AC3E}">
        <p14:creationId xmlns:p14="http://schemas.microsoft.com/office/powerpoint/2010/main" xmlns="" val="1397873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65</a:t>
            </a:fld>
            <a:endParaRPr lang="en-GB" dirty="0"/>
          </a:p>
        </p:txBody>
      </p:sp>
    </p:spTree>
    <p:extLst>
      <p:ext uri="{BB962C8B-B14F-4D97-AF65-F5344CB8AC3E}">
        <p14:creationId xmlns:p14="http://schemas.microsoft.com/office/powerpoint/2010/main" xmlns="" val="2648807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66</a:t>
            </a:fld>
            <a:endParaRPr lang="en-GB" dirty="0"/>
          </a:p>
        </p:txBody>
      </p:sp>
    </p:spTree>
    <p:extLst>
      <p:ext uri="{BB962C8B-B14F-4D97-AF65-F5344CB8AC3E}">
        <p14:creationId xmlns:p14="http://schemas.microsoft.com/office/powerpoint/2010/main" xmlns="" val="473905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C7924C03-A55D-4FF2-8366-63C92E728F92}" type="slidenum">
              <a:rPr lang="en-GB" smtClean="0"/>
              <a:pPr/>
              <a:t>67</a:t>
            </a:fld>
            <a:endParaRPr lang="en-GB"/>
          </a:p>
        </p:txBody>
      </p:sp>
    </p:spTree>
    <p:extLst>
      <p:ext uri="{BB962C8B-B14F-4D97-AF65-F5344CB8AC3E}">
        <p14:creationId xmlns:p14="http://schemas.microsoft.com/office/powerpoint/2010/main" xmlns="" val="2351060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69</a:t>
            </a:fld>
            <a:endParaRPr lang="en-GB" dirty="0"/>
          </a:p>
        </p:txBody>
      </p:sp>
    </p:spTree>
    <p:extLst>
      <p:ext uri="{BB962C8B-B14F-4D97-AF65-F5344CB8AC3E}">
        <p14:creationId xmlns:p14="http://schemas.microsoft.com/office/powerpoint/2010/main" xmlns="" val="225626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70</a:t>
            </a:fld>
            <a:endParaRPr lang="en-GB" dirty="0"/>
          </a:p>
        </p:txBody>
      </p:sp>
    </p:spTree>
    <p:extLst>
      <p:ext uri="{BB962C8B-B14F-4D97-AF65-F5344CB8AC3E}">
        <p14:creationId xmlns:p14="http://schemas.microsoft.com/office/powerpoint/2010/main" xmlns="" val="1075215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C7924C03-A55D-4FF2-8366-63C92E728F92}" type="slidenum">
              <a:rPr lang="en-GB" smtClean="0"/>
              <a:pPr/>
              <a:t>74</a:t>
            </a:fld>
            <a:endParaRPr lang="en-GB"/>
          </a:p>
        </p:txBody>
      </p:sp>
    </p:spTree>
    <p:extLst>
      <p:ext uri="{BB962C8B-B14F-4D97-AF65-F5344CB8AC3E}">
        <p14:creationId xmlns:p14="http://schemas.microsoft.com/office/powerpoint/2010/main" xmlns="" val="1435507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C7924C03-A55D-4FF2-8366-63C92E728F92}" type="slidenum">
              <a:rPr lang="en-GB" smtClean="0"/>
              <a:pPr/>
              <a:t>77</a:t>
            </a:fld>
            <a:endParaRPr lang="en-GB"/>
          </a:p>
        </p:txBody>
      </p:sp>
    </p:spTree>
    <p:extLst>
      <p:ext uri="{BB962C8B-B14F-4D97-AF65-F5344CB8AC3E}">
        <p14:creationId xmlns:p14="http://schemas.microsoft.com/office/powerpoint/2010/main" xmlns="" val="3250676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C7924C03-A55D-4FF2-8366-63C92E728F92}" type="slidenum">
              <a:rPr lang="en-GB" smtClean="0"/>
              <a:pPr/>
              <a:t>78</a:t>
            </a:fld>
            <a:endParaRPr lang="en-GB"/>
          </a:p>
        </p:txBody>
      </p:sp>
    </p:spTree>
    <p:extLst>
      <p:ext uri="{BB962C8B-B14F-4D97-AF65-F5344CB8AC3E}">
        <p14:creationId xmlns:p14="http://schemas.microsoft.com/office/powerpoint/2010/main" xmlns="" val="4036726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79</a:t>
            </a:fld>
            <a:endParaRPr lang="en-GB" dirty="0"/>
          </a:p>
        </p:txBody>
      </p:sp>
    </p:spTree>
    <p:extLst>
      <p:ext uri="{BB962C8B-B14F-4D97-AF65-F5344CB8AC3E}">
        <p14:creationId xmlns:p14="http://schemas.microsoft.com/office/powerpoint/2010/main" xmlns="" val="451609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26</a:t>
            </a:fld>
            <a:endParaRPr lang="en-GB" dirty="0"/>
          </a:p>
        </p:txBody>
      </p:sp>
    </p:spTree>
    <p:extLst>
      <p:ext uri="{BB962C8B-B14F-4D97-AF65-F5344CB8AC3E}">
        <p14:creationId xmlns:p14="http://schemas.microsoft.com/office/powerpoint/2010/main" xmlns="" val="4064402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83</a:t>
            </a:fld>
            <a:endParaRPr lang="en-GB" dirty="0"/>
          </a:p>
        </p:txBody>
      </p:sp>
    </p:spTree>
    <p:extLst>
      <p:ext uri="{BB962C8B-B14F-4D97-AF65-F5344CB8AC3E}">
        <p14:creationId xmlns:p14="http://schemas.microsoft.com/office/powerpoint/2010/main" xmlns="" val="2449503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87</a:t>
            </a:fld>
            <a:endParaRPr lang="en-GB" dirty="0"/>
          </a:p>
        </p:txBody>
      </p:sp>
    </p:spTree>
    <p:extLst>
      <p:ext uri="{BB962C8B-B14F-4D97-AF65-F5344CB8AC3E}">
        <p14:creationId xmlns:p14="http://schemas.microsoft.com/office/powerpoint/2010/main" xmlns="" val="4201867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88</a:t>
            </a:fld>
            <a:endParaRPr lang="en-GB" dirty="0"/>
          </a:p>
        </p:txBody>
      </p:sp>
    </p:spTree>
    <p:extLst>
      <p:ext uri="{BB962C8B-B14F-4D97-AF65-F5344CB8AC3E}">
        <p14:creationId xmlns:p14="http://schemas.microsoft.com/office/powerpoint/2010/main" xmlns="" val="1228099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93</a:t>
            </a:fld>
            <a:endParaRPr lang="en-GB" dirty="0"/>
          </a:p>
        </p:txBody>
      </p:sp>
    </p:spTree>
    <p:extLst>
      <p:ext uri="{BB962C8B-B14F-4D97-AF65-F5344CB8AC3E}">
        <p14:creationId xmlns:p14="http://schemas.microsoft.com/office/powerpoint/2010/main" xmlns="" val="1588909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94</a:t>
            </a:fld>
            <a:endParaRPr lang="en-GB" dirty="0"/>
          </a:p>
        </p:txBody>
      </p:sp>
    </p:spTree>
    <p:extLst>
      <p:ext uri="{BB962C8B-B14F-4D97-AF65-F5344CB8AC3E}">
        <p14:creationId xmlns:p14="http://schemas.microsoft.com/office/powerpoint/2010/main" xmlns="" val="1843308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96</a:t>
            </a:fld>
            <a:endParaRPr lang="en-GB" dirty="0"/>
          </a:p>
        </p:txBody>
      </p:sp>
    </p:spTree>
    <p:extLst>
      <p:ext uri="{BB962C8B-B14F-4D97-AF65-F5344CB8AC3E}">
        <p14:creationId xmlns:p14="http://schemas.microsoft.com/office/powerpoint/2010/main" xmlns="" val="28052255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p>
            <a:pPr>
              <a:defRPr/>
            </a:pPr>
            <a:fld id="{37F356C9-65DE-4681-B447-7A489B7CE309}" type="slidenum">
              <a:rPr lang="en-GB" smtClean="0"/>
              <a:pPr>
                <a:defRPr/>
              </a:pPr>
              <a:t>98</a:t>
            </a:fld>
            <a:endParaRPr lang="en-GB" dirty="0" smtClean="0"/>
          </a:p>
        </p:txBody>
      </p:sp>
      <p:sp>
        <p:nvSpPr>
          <p:cNvPr id="243715" name="Rectangle 2"/>
          <p:cNvSpPr>
            <a:spLocks noGrp="1" noRot="1" noChangeAspect="1" noChangeArrowheads="1" noTextEdit="1"/>
          </p:cNvSpPr>
          <p:nvPr>
            <p:ph type="sldImg"/>
          </p:nvPr>
        </p:nvSpPr>
        <p:spPr>
          <a:xfrm>
            <a:off x="2900363" y="525463"/>
            <a:ext cx="3503612" cy="2628900"/>
          </a:xfrm>
          <a:ln/>
        </p:spPr>
      </p:sp>
      <p:sp>
        <p:nvSpPr>
          <p:cNvPr id="243716" name="Rectangle 3"/>
          <p:cNvSpPr>
            <a:spLocks noGrp="1" noChangeArrowheads="1"/>
          </p:cNvSpPr>
          <p:nvPr>
            <p:ph type="body" idx="1"/>
          </p:nvPr>
        </p:nvSpPr>
        <p:spPr>
          <a:xfrm>
            <a:off x="929419" y="3329885"/>
            <a:ext cx="7437564" cy="3154566"/>
          </a:xfrm>
          <a:noFill/>
          <a:ln/>
        </p:spPr>
        <p:txBody>
          <a:bodyPr/>
          <a:lstStyle/>
          <a:p>
            <a:endParaRPr lang="en-US" dirty="0" smtClean="0"/>
          </a:p>
        </p:txBody>
      </p:sp>
    </p:spTree>
    <p:extLst>
      <p:ext uri="{BB962C8B-B14F-4D97-AF65-F5344CB8AC3E}">
        <p14:creationId xmlns:p14="http://schemas.microsoft.com/office/powerpoint/2010/main" xmlns="" val="288828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C7924C03-A55D-4FF2-8366-63C92E728F92}" type="slidenum">
              <a:rPr lang="en-GB" smtClean="0"/>
              <a:pPr/>
              <a:t>29</a:t>
            </a:fld>
            <a:endParaRPr lang="en-GB"/>
          </a:p>
        </p:txBody>
      </p:sp>
    </p:spTree>
    <p:extLst>
      <p:ext uri="{BB962C8B-B14F-4D97-AF65-F5344CB8AC3E}">
        <p14:creationId xmlns:p14="http://schemas.microsoft.com/office/powerpoint/2010/main" xmlns="" val="1378292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C7924C03-A55D-4FF2-8366-63C92E728F92}" type="slidenum">
              <a:rPr lang="en-GB" smtClean="0"/>
              <a:pPr/>
              <a:t>30</a:t>
            </a:fld>
            <a:endParaRPr lang="en-GB"/>
          </a:p>
        </p:txBody>
      </p:sp>
    </p:spTree>
    <p:extLst>
      <p:ext uri="{BB962C8B-B14F-4D97-AF65-F5344CB8AC3E}">
        <p14:creationId xmlns:p14="http://schemas.microsoft.com/office/powerpoint/2010/main" xmlns="" val="969035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36</a:t>
            </a:fld>
            <a:endParaRPr lang="en-GB" dirty="0"/>
          </a:p>
        </p:txBody>
      </p:sp>
    </p:spTree>
    <p:extLst>
      <p:ext uri="{BB962C8B-B14F-4D97-AF65-F5344CB8AC3E}">
        <p14:creationId xmlns:p14="http://schemas.microsoft.com/office/powerpoint/2010/main" xmlns="" val="124548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37</a:t>
            </a:fld>
            <a:endParaRPr lang="en-GB" dirty="0"/>
          </a:p>
        </p:txBody>
      </p:sp>
    </p:spTree>
    <p:extLst>
      <p:ext uri="{BB962C8B-B14F-4D97-AF65-F5344CB8AC3E}">
        <p14:creationId xmlns:p14="http://schemas.microsoft.com/office/powerpoint/2010/main" xmlns="" val="3312983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42</a:t>
            </a:fld>
            <a:endParaRPr lang="en-GB" dirty="0"/>
          </a:p>
        </p:txBody>
      </p:sp>
    </p:spTree>
    <p:extLst>
      <p:ext uri="{BB962C8B-B14F-4D97-AF65-F5344CB8AC3E}">
        <p14:creationId xmlns:p14="http://schemas.microsoft.com/office/powerpoint/2010/main" xmlns="" val="563832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7924C03-A55D-4FF2-8366-63C92E728F92}" type="slidenum">
              <a:rPr lang="en-GB" smtClean="0"/>
              <a:pPr/>
              <a:t>43</a:t>
            </a:fld>
            <a:endParaRPr lang="en-GB" dirty="0"/>
          </a:p>
        </p:txBody>
      </p:sp>
    </p:spTree>
    <p:extLst>
      <p:ext uri="{BB962C8B-B14F-4D97-AF65-F5344CB8AC3E}">
        <p14:creationId xmlns:p14="http://schemas.microsoft.com/office/powerpoint/2010/main" xmlns="" val="639693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l">
              <a:defRPr>
                <a:latin typeface="+mj-lt"/>
              </a:defRPr>
            </a:lvl1pPr>
          </a:lstStyle>
          <a:p>
            <a:r>
              <a:rPr lang="en-US" smtClean="0"/>
              <a:t>Click to edit Master title style</a:t>
            </a:r>
            <a:endParaRPr lang="en-GB" dirty="0"/>
          </a:p>
        </p:txBody>
      </p:sp>
      <p:sp>
        <p:nvSpPr>
          <p:cNvPr id="3" name="Subtitle 2"/>
          <p:cNvSpPr>
            <a:spLocks noGrp="1"/>
          </p:cNvSpPr>
          <p:nvPr>
            <p:ph type="subTitle" idx="1"/>
          </p:nvPr>
        </p:nvSpPr>
        <p:spPr>
          <a:xfrm>
            <a:off x="2428860" y="3886200"/>
            <a:ext cx="6000792" cy="1752600"/>
          </a:xfrm>
        </p:spPr>
        <p:txBody>
          <a:bodyPr/>
          <a:lstStyle>
            <a:lvl1pPr marL="0" indent="0" algn="l">
              <a:buNone/>
              <a:defRPr>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5" name="Picture 9" descr="proglogo"/>
          <p:cNvPicPr>
            <a:picLocks noChangeAspect="1" noChangeArrowheads="1"/>
          </p:cNvPicPr>
          <p:nvPr/>
        </p:nvPicPr>
        <p:blipFill>
          <a:blip r:embed="rId2" cstate="print"/>
          <a:srcRect/>
          <a:stretch>
            <a:fillRect/>
          </a:stretch>
        </p:blipFill>
        <p:spPr bwMode="auto">
          <a:xfrm>
            <a:off x="7164388" y="141288"/>
            <a:ext cx="1871662" cy="407987"/>
          </a:xfrm>
          <a:prstGeom prst="rect">
            <a:avLst/>
          </a:prstGeom>
          <a:noFill/>
          <a:ln w="9525">
            <a:noFill/>
            <a:miter lim="800000"/>
            <a:headEnd/>
            <a:tailEnd/>
          </a:ln>
        </p:spPr>
      </p:pic>
      <p:pic>
        <p:nvPicPr>
          <p:cNvPr id="8" name="Picture 9" descr="proglogo"/>
          <p:cNvPicPr>
            <a:picLocks noChangeAspect="1" noChangeArrowheads="1"/>
          </p:cNvPicPr>
          <p:nvPr userDrawn="1"/>
        </p:nvPicPr>
        <p:blipFill>
          <a:blip r:embed="rId2" cstate="print"/>
          <a:srcRect/>
          <a:stretch>
            <a:fillRect/>
          </a:stretch>
        </p:blipFill>
        <p:spPr bwMode="auto">
          <a:xfrm>
            <a:off x="7164388" y="141288"/>
            <a:ext cx="1871662" cy="407987"/>
          </a:xfrm>
          <a:prstGeom prst="rect">
            <a:avLst/>
          </a:prstGeom>
          <a:noFill/>
          <a:ln w="9525">
            <a:noFill/>
            <a:miter lim="800000"/>
            <a:headEnd/>
            <a:tailEnd/>
          </a:ln>
        </p:spPr>
      </p:pic>
      <p:pic>
        <p:nvPicPr>
          <p:cNvPr id="9" name="Picture 8" descr="Bottom Bar.jpg"/>
          <p:cNvPicPr>
            <a:picLocks noChangeAspect="1"/>
          </p:cNvPicPr>
          <p:nvPr userDrawn="1"/>
        </p:nvPicPr>
        <p:blipFill>
          <a:blip r:embed="rId3" cstate="print"/>
          <a:stretch>
            <a:fillRect/>
          </a:stretch>
        </p:blipFill>
        <p:spPr>
          <a:xfrm>
            <a:off x="0" y="6165304"/>
            <a:ext cx="9144000" cy="69269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Gri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A49D0B1-4015-47B1-AA93-86824F055D44}" type="slidenum">
              <a:rPr lang="en-GB" smtClean="0"/>
              <a:pPr/>
              <a:t>‹#›</a:t>
            </a:fld>
            <a:endParaRPr lang="en-GB" dirty="0"/>
          </a:p>
        </p:txBody>
      </p:sp>
      <p:sp>
        <p:nvSpPr>
          <p:cNvPr id="4" name="Slide Number Placeholder 2"/>
          <p:cNvSpPr txBox="1">
            <a:spLocks/>
          </p:cNvSpPr>
          <p:nvPr userDrawn="1"/>
        </p:nvSpPr>
        <p:spPr>
          <a:xfrm>
            <a:off x="7010400" y="6592267"/>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A49D0B1-4015-47B1-AA93-86824F055D44}" type="slidenum">
              <a:rPr kumimoji="0" lang="en-GB" sz="1200" b="0" i="0" u="none" strike="noStrike" kern="1200" cap="none" spc="0" normalizeH="0" baseline="0" noProof="0" smtClean="0">
                <a:ln>
                  <a:noFill/>
                </a:ln>
                <a:solidFill>
                  <a:schemeClr val="tx1">
                    <a:tint val="75000"/>
                  </a:scheme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tint val="75000"/>
                </a:schemeClr>
              </a:solidFill>
              <a:effectLst/>
              <a:uLnTx/>
              <a:uFillTx/>
              <a:latin typeface="Century Gothic" pitchFamily="34" charset="0"/>
              <a:ea typeface="+mn-ea"/>
              <a:cs typeface="+mn-cs"/>
            </a:endParaRPr>
          </a:p>
        </p:txBody>
      </p:sp>
      <p:sp>
        <p:nvSpPr>
          <p:cNvPr id="5" name="Text Placeholder 7"/>
          <p:cNvSpPr>
            <a:spLocks noGrp="1"/>
          </p:cNvSpPr>
          <p:nvPr>
            <p:ph type="body" sz="quarter" idx="13" hasCustomPrompt="1"/>
          </p:nvPr>
        </p:nvSpPr>
        <p:spPr>
          <a:xfrm>
            <a:off x="0" y="6453336"/>
            <a:ext cx="5643563" cy="261610"/>
          </a:xfrm>
        </p:spPr>
        <p:txBody>
          <a:bodyPr>
            <a:spAutoFit/>
          </a:bodyPr>
          <a:lstStyle>
            <a:lvl1pPr>
              <a:buNone/>
              <a:defRPr sz="1100" b="1" baseline="0"/>
            </a:lvl1pPr>
          </a:lstStyle>
          <a:p>
            <a:pPr lvl="0"/>
            <a:r>
              <a:rPr lang="en-US" dirty="0" err="1" smtClean="0"/>
              <a:t>Qx</a:t>
            </a:r>
            <a:r>
              <a:rPr lang="en-US" dirty="0" smtClean="0"/>
              <a:t>: Question text to go here</a:t>
            </a:r>
          </a:p>
        </p:txBody>
      </p:sp>
      <p:sp>
        <p:nvSpPr>
          <p:cNvPr id="6" name="Text Placeholder 7"/>
          <p:cNvSpPr>
            <a:spLocks noGrp="1"/>
          </p:cNvSpPr>
          <p:nvPr>
            <p:ph type="body" sz="quarter" idx="14" hasCustomPrompt="1"/>
          </p:nvPr>
        </p:nvSpPr>
        <p:spPr>
          <a:xfrm>
            <a:off x="5643570" y="6453336"/>
            <a:ext cx="3500430" cy="261610"/>
          </a:xfrm>
        </p:spPr>
        <p:txBody>
          <a:bodyPr wrap="square">
            <a:spAutoFit/>
          </a:bodyPr>
          <a:lstStyle>
            <a:lvl1pPr algn="r">
              <a:buNone/>
              <a:defRPr sz="1100" b="1" baseline="0"/>
            </a:lvl1pPr>
          </a:lstStyle>
          <a:p>
            <a:pPr lvl="0"/>
            <a:r>
              <a:rPr lang="en-US" dirty="0" smtClean="0"/>
              <a:t>Base (State if All / Sub-sample): 9999</a:t>
            </a:r>
          </a:p>
        </p:txBody>
      </p:sp>
      <p:graphicFrame>
        <p:nvGraphicFramePr>
          <p:cNvPr id="7" name="Chart 6"/>
          <p:cNvGraphicFramePr/>
          <p:nvPr userDrawn="1"/>
        </p:nvGraphicFramePr>
        <p:xfrm>
          <a:off x="467544" y="1484784"/>
          <a:ext cx="5472608"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a:spLocks/>
          </p:cNvSpPr>
          <p:nvPr userDrawn="1"/>
        </p:nvSpPr>
        <p:spPr>
          <a:xfrm>
            <a:off x="6444208" y="1772816"/>
            <a:ext cx="2230481" cy="1231106"/>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400" dirty="0" smtClean="0"/>
              <a:t>Findings</a:t>
            </a:r>
            <a:r>
              <a:rPr lang="en-GB" sz="1400" baseline="0" dirty="0" smtClean="0"/>
              <a:t> from the table shown can be placed in a text box at the side of the chart</a:t>
            </a:r>
            <a:r>
              <a:rPr lang="en-GB" sz="1400" dirty="0" smtClean="0"/>
              <a:t> </a:t>
            </a:r>
          </a:p>
          <a:p>
            <a:pPr algn="ctr"/>
            <a:endParaRPr lang="en-US" dirty="0"/>
          </a:p>
        </p:txBody>
      </p:sp>
      <p:sp>
        <p:nvSpPr>
          <p:cNvPr id="9" name="TextBox 8"/>
          <p:cNvSpPr txBox="1"/>
          <p:nvPr userDrawn="1"/>
        </p:nvSpPr>
        <p:spPr>
          <a:xfrm>
            <a:off x="2195736" y="5733256"/>
            <a:ext cx="5090945"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GB" sz="1400" dirty="0" smtClean="0"/>
              <a:t>Different</a:t>
            </a:r>
            <a:r>
              <a:rPr lang="en-GB" sz="1400" baseline="0" dirty="0" smtClean="0"/>
              <a:t> fill colour can be used and placed at bottom for  emphasis</a:t>
            </a:r>
            <a:endParaRPr lang="en-US" sz="1400" dirty="0" smtClean="0"/>
          </a:p>
        </p:txBody>
      </p:sp>
      <p:sp>
        <p:nvSpPr>
          <p:cNvPr id="10" name="Rectangle 9"/>
          <p:cNvSpPr/>
          <p:nvPr userDrawn="1"/>
        </p:nvSpPr>
        <p:spPr>
          <a:xfrm>
            <a:off x="7366000" y="518160"/>
            <a:ext cx="1442720" cy="55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076844" y="469279"/>
            <a:ext cx="932852" cy="53949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 Two Column Gri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AA49D0B1-4015-47B1-AA93-86824F055D44}" type="slidenum">
              <a:rPr lang="en-GB" smtClean="0"/>
              <a:pPr/>
              <a:t>‹#›</a:t>
            </a:fld>
            <a:endParaRPr lang="en-GB" dirty="0"/>
          </a:p>
        </p:txBody>
      </p:sp>
      <p:sp>
        <p:nvSpPr>
          <p:cNvPr id="4" name="Slide Number Placeholder 2"/>
          <p:cNvSpPr txBox="1">
            <a:spLocks/>
          </p:cNvSpPr>
          <p:nvPr userDrawn="1"/>
        </p:nvSpPr>
        <p:spPr>
          <a:xfrm>
            <a:off x="7010400" y="6592267"/>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A49D0B1-4015-47B1-AA93-86824F055D44}" type="slidenum">
              <a:rPr kumimoji="0" lang="en-GB" sz="1200" b="0" i="0" u="none" strike="noStrike" kern="1200" cap="none" spc="0" normalizeH="0" baseline="0" noProof="0" smtClean="0">
                <a:ln>
                  <a:noFill/>
                </a:ln>
                <a:solidFill>
                  <a:schemeClr val="tx1">
                    <a:tint val="75000"/>
                  </a:scheme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tint val="75000"/>
                </a:schemeClr>
              </a:solidFill>
              <a:effectLst/>
              <a:uLnTx/>
              <a:uFillTx/>
              <a:latin typeface="Century Gothic" pitchFamily="34" charset="0"/>
              <a:ea typeface="+mn-ea"/>
              <a:cs typeface="+mn-cs"/>
            </a:endParaRPr>
          </a:p>
        </p:txBody>
      </p:sp>
      <p:sp>
        <p:nvSpPr>
          <p:cNvPr id="5" name="Text Placeholder 7"/>
          <p:cNvSpPr>
            <a:spLocks noGrp="1"/>
          </p:cNvSpPr>
          <p:nvPr>
            <p:ph type="body" sz="quarter" idx="13" hasCustomPrompt="1"/>
          </p:nvPr>
        </p:nvSpPr>
        <p:spPr>
          <a:xfrm>
            <a:off x="0" y="6453336"/>
            <a:ext cx="5643563" cy="261610"/>
          </a:xfrm>
        </p:spPr>
        <p:txBody>
          <a:bodyPr>
            <a:spAutoFit/>
          </a:bodyPr>
          <a:lstStyle>
            <a:lvl1pPr>
              <a:buNone/>
              <a:defRPr sz="1100" b="1" baseline="0"/>
            </a:lvl1pPr>
          </a:lstStyle>
          <a:p>
            <a:pPr lvl="0"/>
            <a:r>
              <a:rPr lang="en-US" dirty="0" err="1" smtClean="0"/>
              <a:t>Qx</a:t>
            </a:r>
            <a:r>
              <a:rPr lang="en-US" dirty="0" smtClean="0"/>
              <a:t>: Question text to go here</a:t>
            </a:r>
          </a:p>
        </p:txBody>
      </p:sp>
      <p:sp>
        <p:nvSpPr>
          <p:cNvPr id="6" name="Text Placeholder 7"/>
          <p:cNvSpPr>
            <a:spLocks noGrp="1"/>
          </p:cNvSpPr>
          <p:nvPr>
            <p:ph type="body" sz="quarter" idx="14" hasCustomPrompt="1"/>
          </p:nvPr>
        </p:nvSpPr>
        <p:spPr>
          <a:xfrm>
            <a:off x="5643570" y="6453336"/>
            <a:ext cx="3500430" cy="261610"/>
          </a:xfrm>
        </p:spPr>
        <p:txBody>
          <a:bodyPr wrap="square">
            <a:spAutoFit/>
          </a:bodyPr>
          <a:lstStyle>
            <a:lvl1pPr algn="r">
              <a:buNone/>
              <a:defRPr sz="1100" b="1" baseline="0"/>
            </a:lvl1pPr>
          </a:lstStyle>
          <a:p>
            <a:pPr lvl="0"/>
            <a:r>
              <a:rPr lang="en-US" dirty="0" smtClean="0"/>
              <a:t>Base (State if All / Sub-sample): 9999</a:t>
            </a:r>
          </a:p>
        </p:txBody>
      </p:sp>
      <p:graphicFrame>
        <p:nvGraphicFramePr>
          <p:cNvPr id="7" name="Chart 6"/>
          <p:cNvGraphicFramePr/>
          <p:nvPr userDrawn="1"/>
        </p:nvGraphicFramePr>
        <p:xfrm>
          <a:off x="1547664" y="1772816"/>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userDrawn="1"/>
        </p:nvSpPr>
        <p:spPr>
          <a:xfrm>
            <a:off x="7366000" y="518160"/>
            <a:ext cx="1442720" cy="55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076844" y="469279"/>
            <a:ext cx="932852" cy="53949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Grid Horizontal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AA49D0B1-4015-47B1-AA93-86824F055D44}" type="slidenum">
              <a:rPr lang="en-GB" smtClean="0"/>
              <a:pPr/>
              <a:t>‹#›</a:t>
            </a:fld>
            <a:endParaRPr lang="en-GB" dirty="0"/>
          </a:p>
        </p:txBody>
      </p:sp>
      <p:sp>
        <p:nvSpPr>
          <p:cNvPr id="4" name="Slide Number Placeholder 2"/>
          <p:cNvSpPr txBox="1">
            <a:spLocks/>
          </p:cNvSpPr>
          <p:nvPr userDrawn="1"/>
        </p:nvSpPr>
        <p:spPr>
          <a:xfrm>
            <a:off x="7010400" y="6592267"/>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A49D0B1-4015-47B1-AA93-86824F055D44}" type="slidenum">
              <a:rPr kumimoji="0" lang="en-GB" sz="1200" b="0" i="0" u="none" strike="noStrike" kern="1200" cap="none" spc="0" normalizeH="0" baseline="0" noProof="0" smtClean="0">
                <a:ln>
                  <a:noFill/>
                </a:ln>
                <a:solidFill>
                  <a:schemeClr val="tx1">
                    <a:tint val="75000"/>
                  </a:scheme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tint val="75000"/>
                </a:schemeClr>
              </a:solidFill>
              <a:effectLst/>
              <a:uLnTx/>
              <a:uFillTx/>
              <a:latin typeface="Century Gothic" pitchFamily="34" charset="0"/>
              <a:ea typeface="+mn-ea"/>
              <a:cs typeface="+mn-cs"/>
            </a:endParaRPr>
          </a:p>
        </p:txBody>
      </p:sp>
      <p:sp>
        <p:nvSpPr>
          <p:cNvPr id="5" name="Text Placeholder 7"/>
          <p:cNvSpPr>
            <a:spLocks noGrp="1"/>
          </p:cNvSpPr>
          <p:nvPr>
            <p:ph type="body" sz="quarter" idx="13" hasCustomPrompt="1"/>
          </p:nvPr>
        </p:nvSpPr>
        <p:spPr>
          <a:xfrm>
            <a:off x="0" y="6453336"/>
            <a:ext cx="5643563" cy="261610"/>
          </a:xfrm>
        </p:spPr>
        <p:txBody>
          <a:bodyPr>
            <a:spAutoFit/>
          </a:bodyPr>
          <a:lstStyle>
            <a:lvl1pPr>
              <a:buNone/>
              <a:defRPr sz="1100" b="1" baseline="0"/>
            </a:lvl1pPr>
          </a:lstStyle>
          <a:p>
            <a:pPr lvl="0"/>
            <a:r>
              <a:rPr lang="en-US" dirty="0" err="1" smtClean="0"/>
              <a:t>Qx</a:t>
            </a:r>
            <a:r>
              <a:rPr lang="en-US" dirty="0" smtClean="0"/>
              <a:t>: Question text to go here</a:t>
            </a:r>
          </a:p>
        </p:txBody>
      </p:sp>
      <p:sp>
        <p:nvSpPr>
          <p:cNvPr id="6" name="Text Placeholder 7"/>
          <p:cNvSpPr>
            <a:spLocks noGrp="1"/>
          </p:cNvSpPr>
          <p:nvPr>
            <p:ph type="body" sz="quarter" idx="14" hasCustomPrompt="1"/>
          </p:nvPr>
        </p:nvSpPr>
        <p:spPr>
          <a:xfrm>
            <a:off x="5643570" y="6453336"/>
            <a:ext cx="3500430" cy="261610"/>
          </a:xfrm>
        </p:spPr>
        <p:txBody>
          <a:bodyPr wrap="square">
            <a:spAutoFit/>
          </a:bodyPr>
          <a:lstStyle>
            <a:lvl1pPr algn="r">
              <a:buNone/>
              <a:defRPr sz="1100" b="1" baseline="0"/>
            </a:lvl1pPr>
          </a:lstStyle>
          <a:p>
            <a:pPr lvl="0"/>
            <a:r>
              <a:rPr lang="en-US" dirty="0" smtClean="0"/>
              <a:t>Base (State if All / Sub-sample): 9999</a:t>
            </a:r>
          </a:p>
        </p:txBody>
      </p:sp>
      <p:graphicFrame>
        <p:nvGraphicFramePr>
          <p:cNvPr id="7" name="Chart 6"/>
          <p:cNvGraphicFramePr/>
          <p:nvPr userDrawn="1"/>
        </p:nvGraphicFramePr>
        <p:xfrm>
          <a:off x="1547664" y="1772816"/>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userDrawn="1"/>
        </p:nvSpPr>
        <p:spPr>
          <a:xfrm>
            <a:off x="7366000" y="518160"/>
            <a:ext cx="1442720" cy="55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076844" y="469279"/>
            <a:ext cx="932852" cy="53949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AA49D0B1-4015-47B1-AA93-86824F055D44}" type="slidenum">
              <a:rPr lang="en-GB" smtClean="0"/>
              <a:pPr/>
              <a:t>‹#›</a:t>
            </a:fld>
            <a:endParaRPr lang="en-GB" dirty="0"/>
          </a:p>
        </p:txBody>
      </p:sp>
      <p:sp>
        <p:nvSpPr>
          <p:cNvPr id="4" name="Slide Number Placeholder 2"/>
          <p:cNvSpPr txBox="1">
            <a:spLocks/>
          </p:cNvSpPr>
          <p:nvPr userDrawn="1"/>
        </p:nvSpPr>
        <p:spPr>
          <a:xfrm>
            <a:off x="7010400" y="6592267"/>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A49D0B1-4015-47B1-AA93-86824F055D44}" type="slidenum">
              <a:rPr kumimoji="0" lang="en-GB" sz="1200" b="0" i="0" u="none" strike="noStrike" kern="1200" cap="none" spc="0" normalizeH="0" baseline="0" noProof="0" smtClean="0">
                <a:ln>
                  <a:noFill/>
                </a:ln>
                <a:solidFill>
                  <a:schemeClr val="tx1">
                    <a:tint val="75000"/>
                  </a:scheme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tint val="75000"/>
                </a:schemeClr>
              </a:solidFill>
              <a:effectLst/>
              <a:uLnTx/>
              <a:uFillTx/>
              <a:latin typeface="Century Gothic" pitchFamily="34" charset="0"/>
              <a:ea typeface="+mn-ea"/>
              <a:cs typeface="+mn-cs"/>
            </a:endParaRPr>
          </a:p>
        </p:txBody>
      </p:sp>
      <p:sp>
        <p:nvSpPr>
          <p:cNvPr id="5" name="Text Placeholder 7"/>
          <p:cNvSpPr>
            <a:spLocks noGrp="1"/>
          </p:cNvSpPr>
          <p:nvPr>
            <p:ph type="body" sz="quarter" idx="13" hasCustomPrompt="1"/>
          </p:nvPr>
        </p:nvSpPr>
        <p:spPr>
          <a:xfrm>
            <a:off x="0" y="6453336"/>
            <a:ext cx="5643563" cy="261610"/>
          </a:xfrm>
        </p:spPr>
        <p:txBody>
          <a:bodyPr>
            <a:spAutoFit/>
          </a:bodyPr>
          <a:lstStyle>
            <a:lvl1pPr>
              <a:buNone/>
              <a:defRPr sz="1100" b="1" baseline="0"/>
            </a:lvl1pPr>
          </a:lstStyle>
          <a:p>
            <a:pPr lvl="0"/>
            <a:r>
              <a:rPr lang="en-US" dirty="0" err="1" smtClean="0"/>
              <a:t>Qx</a:t>
            </a:r>
            <a:r>
              <a:rPr lang="en-US" dirty="0" smtClean="0"/>
              <a:t>: Question text to go here</a:t>
            </a:r>
          </a:p>
        </p:txBody>
      </p:sp>
      <p:sp>
        <p:nvSpPr>
          <p:cNvPr id="6" name="Text Placeholder 7"/>
          <p:cNvSpPr>
            <a:spLocks noGrp="1"/>
          </p:cNvSpPr>
          <p:nvPr>
            <p:ph type="body" sz="quarter" idx="14" hasCustomPrompt="1"/>
          </p:nvPr>
        </p:nvSpPr>
        <p:spPr>
          <a:xfrm>
            <a:off x="5643570" y="6453336"/>
            <a:ext cx="3500430" cy="261610"/>
          </a:xfrm>
        </p:spPr>
        <p:txBody>
          <a:bodyPr wrap="square">
            <a:spAutoFit/>
          </a:bodyPr>
          <a:lstStyle>
            <a:lvl1pPr algn="r">
              <a:buNone/>
              <a:defRPr sz="1100" b="1" baseline="0"/>
            </a:lvl1pPr>
          </a:lstStyle>
          <a:p>
            <a:pPr lvl="0"/>
            <a:r>
              <a:rPr lang="en-US" dirty="0" smtClean="0"/>
              <a:t>Base (State if All / Sub-sample): 9999</a:t>
            </a:r>
          </a:p>
        </p:txBody>
      </p:sp>
      <p:graphicFrame>
        <p:nvGraphicFramePr>
          <p:cNvPr id="7" name="Chart 6"/>
          <p:cNvGraphicFramePr/>
          <p:nvPr userDrawn="1"/>
        </p:nvGraphicFramePr>
        <p:xfrm>
          <a:off x="1547664" y="1772816"/>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userDrawn="1"/>
        </p:nvSpPr>
        <p:spPr>
          <a:xfrm>
            <a:off x="7366000" y="518160"/>
            <a:ext cx="1442720" cy="55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076844" y="469279"/>
            <a:ext cx="932852" cy="53949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500166" y="4653384"/>
            <a:ext cx="6215062" cy="1428747"/>
          </a:xfrm>
        </p:spPr>
        <p:txBody>
          <a:bodyPr>
            <a:normAutofit/>
          </a:bodyPr>
          <a:lstStyle>
            <a:lvl1pPr algn="ctr">
              <a:buNone/>
              <a:defRPr sz="2400" baseline="0">
                <a:solidFill>
                  <a:schemeClr val="tx1"/>
                </a:solidFill>
                <a:latin typeface="+mj-lt"/>
              </a:defRPr>
            </a:lvl1pPr>
          </a:lstStyle>
          <a:p>
            <a:pPr lvl="0"/>
            <a:r>
              <a:rPr lang="en-US" dirty="0" smtClean="0"/>
              <a:t>E-Mail address of exec</a:t>
            </a:r>
          </a:p>
          <a:p>
            <a:pPr lvl="0"/>
            <a:r>
              <a:rPr lang="en-US" dirty="0" smtClean="0"/>
              <a:t>E-Mail address of exec</a:t>
            </a:r>
          </a:p>
          <a:p>
            <a:pPr lvl="0"/>
            <a:r>
              <a:rPr lang="en-US" dirty="0" smtClean="0"/>
              <a:t>E-Mail address of exec</a:t>
            </a:r>
          </a:p>
        </p:txBody>
      </p:sp>
      <p:sp>
        <p:nvSpPr>
          <p:cNvPr id="4" name="TextBox 3"/>
          <p:cNvSpPr txBox="1"/>
          <p:nvPr userDrawn="1"/>
        </p:nvSpPr>
        <p:spPr>
          <a:xfrm>
            <a:off x="1357290" y="3224611"/>
            <a:ext cx="2928958" cy="1323439"/>
          </a:xfrm>
          <a:prstGeom prst="rect">
            <a:avLst/>
          </a:prstGeom>
          <a:noFill/>
        </p:spPr>
        <p:txBody>
          <a:bodyPr wrap="square" rtlCol="0">
            <a:spAutoFit/>
          </a:bodyPr>
          <a:lstStyle/>
          <a:p>
            <a:pPr algn="ctr"/>
            <a:r>
              <a:rPr lang="en-GB" sz="2000" b="0" dirty="0" smtClean="0">
                <a:solidFill>
                  <a:schemeClr val="tx1"/>
                </a:solidFill>
                <a:latin typeface="+mj-lt"/>
              </a:rPr>
              <a:t>17 </a:t>
            </a:r>
            <a:r>
              <a:rPr lang="en-GB" sz="2000" b="0" dirty="0" err="1" smtClean="0">
                <a:solidFill>
                  <a:schemeClr val="tx1"/>
                </a:solidFill>
                <a:latin typeface="+mj-lt"/>
              </a:rPr>
              <a:t>Corstorphine</a:t>
            </a:r>
            <a:r>
              <a:rPr lang="en-GB" sz="2000" b="0" dirty="0" smtClean="0">
                <a:solidFill>
                  <a:schemeClr val="tx1"/>
                </a:solidFill>
                <a:latin typeface="+mj-lt"/>
              </a:rPr>
              <a:t> Road</a:t>
            </a:r>
          </a:p>
          <a:p>
            <a:pPr algn="ctr"/>
            <a:r>
              <a:rPr lang="en-GB" sz="2000" b="0" dirty="0" smtClean="0">
                <a:solidFill>
                  <a:schemeClr val="tx1"/>
                </a:solidFill>
                <a:latin typeface="+mj-lt"/>
              </a:rPr>
              <a:t>Edinburgh</a:t>
            </a:r>
          </a:p>
          <a:p>
            <a:pPr algn="ctr"/>
            <a:r>
              <a:rPr lang="en-GB" sz="2000" b="0" dirty="0" smtClean="0">
                <a:solidFill>
                  <a:schemeClr val="tx1"/>
                </a:solidFill>
                <a:latin typeface="+mj-lt"/>
              </a:rPr>
              <a:t>EH12 6DD</a:t>
            </a:r>
          </a:p>
          <a:p>
            <a:pPr algn="ctr"/>
            <a:r>
              <a:rPr lang="en-GB" sz="2000" b="0" dirty="0" smtClean="0">
                <a:solidFill>
                  <a:schemeClr val="tx1"/>
                </a:solidFill>
                <a:latin typeface="+mj-lt"/>
              </a:rPr>
              <a:t>T:</a:t>
            </a:r>
            <a:r>
              <a:rPr lang="en-GB" sz="2000" b="0" baseline="0" dirty="0" smtClean="0">
                <a:solidFill>
                  <a:schemeClr val="tx1"/>
                </a:solidFill>
                <a:latin typeface="+mj-lt"/>
              </a:rPr>
              <a:t> 0131 316 1900</a:t>
            </a:r>
            <a:endParaRPr lang="en-GB" sz="2000" b="0" dirty="0" smtClean="0">
              <a:solidFill>
                <a:schemeClr val="tx1"/>
              </a:solidFill>
              <a:latin typeface="+mj-lt"/>
            </a:endParaRPr>
          </a:p>
        </p:txBody>
      </p:sp>
      <p:sp>
        <p:nvSpPr>
          <p:cNvPr id="5" name="TextBox 4"/>
          <p:cNvSpPr txBox="1"/>
          <p:nvPr userDrawn="1"/>
        </p:nvSpPr>
        <p:spPr>
          <a:xfrm>
            <a:off x="4643438" y="3224611"/>
            <a:ext cx="2928958" cy="1323439"/>
          </a:xfrm>
          <a:prstGeom prst="rect">
            <a:avLst/>
          </a:prstGeom>
          <a:noFill/>
        </p:spPr>
        <p:txBody>
          <a:bodyPr wrap="square" rtlCol="0">
            <a:spAutoFit/>
          </a:bodyPr>
          <a:lstStyle/>
          <a:p>
            <a:pPr algn="ctr"/>
            <a:r>
              <a:rPr lang="en-GB" sz="2000" b="0" dirty="0" smtClean="0">
                <a:solidFill>
                  <a:schemeClr val="tx1"/>
                </a:solidFill>
                <a:latin typeface="+mj-lt"/>
              </a:rPr>
              <a:t>69 St Vincent Street</a:t>
            </a:r>
          </a:p>
          <a:p>
            <a:pPr algn="ctr"/>
            <a:r>
              <a:rPr lang="en-GB" sz="2000" b="0" dirty="0" smtClean="0">
                <a:solidFill>
                  <a:schemeClr val="tx1"/>
                </a:solidFill>
                <a:latin typeface="+mj-lt"/>
              </a:rPr>
              <a:t>Glasgow</a:t>
            </a:r>
          </a:p>
          <a:p>
            <a:pPr algn="ctr"/>
            <a:r>
              <a:rPr lang="en-GB" sz="2000" b="0" dirty="0" smtClean="0">
                <a:solidFill>
                  <a:schemeClr val="tx1"/>
                </a:solidFill>
                <a:latin typeface="+mj-lt"/>
              </a:rPr>
              <a:t>G2 5TF</a:t>
            </a:r>
          </a:p>
          <a:p>
            <a:pPr algn="ctr"/>
            <a:r>
              <a:rPr lang="en-GB" sz="2000" b="0" dirty="0" smtClean="0">
                <a:solidFill>
                  <a:schemeClr val="tx1"/>
                </a:solidFill>
                <a:latin typeface="+mj-lt"/>
              </a:rPr>
              <a:t>T:</a:t>
            </a:r>
            <a:r>
              <a:rPr lang="en-GB" sz="2000" b="0" baseline="0" dirty="0" smtClean="0">
                <a:solidFill>
                  <a:schemeClr val="tx1"/>
                </a:solidFill>
                <a:latin typeface="+mj-lt"/>
              </a:rPr>
              <a:t> 0141 226 8895</a:t>
            </a:r>
            <a:endParaRPr lang="en-GB" sz="2000" b="0" dirty="0" smtClean="0">
              <a:solidFill>
                <a:schemeClr val="tx1"/>
              </a:solidFill>
              <a:latin typeface="+mj-lt"/>
            </a:endParaRPr>
          </a:p>
        </p:txBody>
      </p:sp>
      <p:pic>
        <p:nvPicPr>
          <p:cNvPr id="7" name="Picture 6" descr="progsmall.jpg"/>
          <p:cNvPicPr>
            <a:picLocks noChangeAspect="1"/>
          </p:cNvPicPr>
          <p:nvPr userDrawn="1"/>
        </p:nvPicPr>
        <p:blipFill>
          <a:blip r:embed="rId2" cstate="print"/>
          <a:stretch>
            <a:fillRect/>
          </a:stretch>
        </p:blipFill>
        <p:spPr>
          <a:xfrm>
            <a:off x="2410941" y="2276872"/>
            <a:ext cx="4105275" cy="733425"/>
          </a:xfrm>
          <a:prstGeom prst="rect">
            <a:avLst/>
          </a:prstGeom>
        </p:spPr>
      </p:pic>
      <p:pic>
        <p:nvPicPr>
          <p:cNvPr id="6" name="Picture 5" descr="Bottom Bar.jpg"/>
          <p:cNvPicPr>
            <a:picLocks noChangeAspect="1"/>
          </p:cNvPicPr>
          <p:nvPr userDrawn="1"/>
        </p:nvPicPr>
        <p:blipFill>
          <a:blip r:embed="rId3" cstate="print"/>
          <a:stretch>
            <a:fillRect/>
          </a:stretch>
        </p:blipFill>
        <p:spPr>
          <a:xfrm>
            <a:off x="0" y="6165304"/>
            <a:ext cx="9144000" cy="69269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188913"/>
            <a:ext cx="8534400" cy="5937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877050" y="6308725"/>
            <a:ext cx="2133600" cy="476250"/>
          </a:xfrm>
        </p:spPr>
        <p:txBody>
          <a:bodyPr/>
          <a:lstStyle>
            <a:lvl1pPr>
              <a:defRPr sz="1000">
                <a:latin typeface="Calibri" pitchFamily="34" charset="0"/>
                <a:cs typeface="Calibri" pitchFamily="34" charset="0"/>
              </a:defRPr>
            </a:lvl1pPr>
          </a:lstStyle>
          <a:p>
            <a:fld id="{7E0348D8-E7E4-4DAA-9C4D-39AA4F88A622}" type="slidenum">
              <a:rPr lang="en-GB" smtClean="0"/>
              <a:pPr/>
              <a:t>‹#›</a:t>
            </a:fld>
            <a:endParaRPr lang="en-GB" dirty="0"/>
          </a:p>
        </p:txBody>
      </p:sp>
      <p:sp>
        <p:nvSpPr>
          <p:cNvPr id="7" name="Rectangle 6"/>
          <p:cNvSpPr/>
          <p:nvPr userDrawn="1"/>
        </p:nvSpPr>
        <p:spPr>
          <a:xfrm>
            <a:off x="7366000" y="518160"/>
            <a:ext cx="1442720" cy="55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76844" y="469279"/>
            <a:ext cx="932852" cy="539496"/>
          </a:xfrm>
          <a:prstGeom prst="rect">
            <a:avLst/>
          </a:prstGeom>
        </p:spPr>
      </p:pic>
    </p:spTree>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2DA7C92-CB79-42D9-8BCA-2303110D1199}" type="datetimeFigureOut">
              <a:rPr lang="en-GB" smtClean="0"/>
              <a:pPr/>
              <a:t>27/06/2016</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5"/>
          <p:cNvSpPr>
            <a:spLocks noGrp="1"/>
          </p:cNvSpPr>
          <p:nvPr>
            <p:ph type="sldNum" sz="quarter" idx="12"/>
          </p:nvPr>
        </p:nvSpPr>
        <p:spPr>
          <a:xfrm>
            <a:off x="6877050" y="6308725"/>
            <a:ext cx="2133600" cy="476250"/>
          </a:xfrm>
        </p:spPr>
        <p:txBody>
          <a:bodyPr/>
          <a:lstStyle>
            <a:lvl1pPr>
              <a:defRPr sz="1000">
                <a:latin typeface="Calibri" pitchFamily="34" charset="0"/>
                <a:cs typeface="Calibri" pitchFamily="34" charset="0"/>
              </a:defRPr>
            </a:lvl1pPr>
          </a:lstStyle>
          <a:p>
            <a:fld id="{7E0348D8-E7E4-4DAA-9C4D-39AA4F88A622}" type="slidenum">
              <a:rPr lang="en-GB" smtClean="0"/>
              <a:pPr/>
              <a:t>‹#›</a:t>
            </a:fld>
            <a:endParaRPr lang="en-GB" dirty="0"/>
          </a:p>
        </p:txBody>
      </p:sp>
      <p:sp>
        <p:nvSpPr>
          <p:cNvPr id="112642" name="AutoShape 2" descr="data:image/jpeg;base64,/9j/4AAQSkZJRgABAQAAAQABAAD/2wCEAAkGBhQSEBUUEhQVFBIUFhcVFBgUFxQUFRcVFRUVFRUUFRUXGyYfFxkjGRQXHy8gIycpLC0sFR4xODAqNScrLCkBCQoKDgwOGg8PGjEiHyIsLCk1LC8pLDUqLCwsLCwpLCwsLCwqLCksLCosLCwsLCksLCwsLSwsLCksLCkpKSksKf/AABEIAH0A4AMBIgACEQEDEQH/xAAcAAEAAgMBAQEAAAAAAAAAAAAABAYCAwUHAQj/xABCEAACAQIEAwQGBwUGBwAAAAABAgMAEQQFEiEGEzEiQVFhBzJxgZGhFCNCUnKxwRZigpLRFSQzU7LCFzRDc3Sz8P/EABoBAQADAQEBAAAAAAAAAAAAAAACAwQFAQb/xAAuEQACAgEDAgMIAgMBAAAAAAAAAQIDEQQSIQUxE0GBFCIjMlFhcZEGQjPB0RX/2gAMAwEAAhEDEQA/APcaUpQClKUApSlAKUr4TQH2sS9a5JbVysdmwUdasjW5diEpqJ05MSBUObNAO+qxLnEkraYVLny7vae6pUPCsz7yyBB4Dc/GtHhQh8zKPElL5UdCTP1HfWn9o18a+x8JYceszufNv6Vu/ZvCfdPxNN9S8htsZjHn6nvqZDmqnvqBJwlhm9VmU+TH9ahz8IypvFKG8m2PxFM1S+w+JEtEeKBreHqiLmksDaZlK+BPQ+w138BnKt31GdHmiUbvJnepWiKa9bgazNYL08n2lKV4eilKUApSlAKUpQClKUApSlAKUpQHw1pmlsK2SNauBnWZhFO9WVw3MrnNRRpzjOggO9QctyJ8T9ZMSkXUDozD9BWWQZRzjz5v8Meop7/3j5VJ4t4xiwcWqQ3Y3EUYI1OR+QFxc91apSafh19yiMd3vT7HVbERYeM6dEca9WaygeZJqg576Y4EJXDo2Jb7xPLi9xIJYeYFq844i4jxGObXOToU9lFB5SEnb2t5nf2VybVrp0KfM3kk74rsXHGelzHOewIYh4Khc/zMf0qB/wARswv/AMyf5I7f6artfSvkfHfbbxratNUuMIpeqRccJ6Wcch7fJlXwZCp/mU/pVqyP0xROQMRG0BP2lPMj9+wIHurySvpQ9469PP2VGeiqlxjBX7W0fpqDHRYiMG6SxsNmUhlPwrgZpw08P1mHuydSnUj8Pj7K8X4f4gnwcmuBrX9ZG3R/xL4+Y3r2/g/jOPGR6k7LrbmRk7rfvHip8a5tuns0zyuUWwthfw+58yXPQ2xNWaCa4qr8S5Ho/vEA85FHePvDzrfkObBwN6pnFTjuiWQk4PbItAr7WuN71srGzUKUpQClKUApSlAKUpQClKUAr4a+1g7bUBEx09gapwhOLxIj+wN3t90d3vrs8Q43SprDhDC6IGlPrSnb8I2H61tXw693mZJe/PBMz3N48LAzudMUQ6DvPQKPMnYV+e87zqXFzNNMe02wA9VF7kXyHj31d/SznReZMMp7EQ1yecjeqP4Vv728qoXLrp6DT7Yb33Zh1eo97auyOhJl/MhgUOq2R3ZSSB63akNtthUX+y1sDzYwrbKx1DUR12tsBtc+ddRV+pH/AIsv+sVFxITkw6lZuzIOy4QX177FGudxXMqvti2ovjLK5NEVspKg8xljIJUBibsyi5027txv5ipuNy/mOgDoHMUYVSSCTp6XtYVvZ+dJypUKE2Cb6mR9AHa2F1YKLi1Ysv8AeYPZDXvtF0rFueJJN+hHjBhheGWbQHlhheUAxJKxDPqOlb2FkudhevmPy99UUZGl0iYOG2CaHIbUfK1dbiNb4jC/9uL/ANzVv4rF8ViR3lJreznG/wAqndqrPhz+pNwik0vIq02D0gMGDqSQCt+o3IIPQ2N63ZVmMmGlWWI2dfgR3qw7wa2Kn1DecqW9oR7/ACI+NaRHXX08nbCUZ84eDBKe1po994bzxMTCsieq43B6q32lPvquZlhfoeKsNo37SeW+6+6/zqsejLOOViGgY9iYXXykXw9q7e4V6XxBlP0qABSBIpupPiNj8RXHnD2e7a+zO5XP2ircu6NuW5gGArqI96oyYXEYUXkA0XAuDcVZ8rxusVTbWu8exfXN9pHWpXxa+1lNApSlAKUpQClKUApSlAYsagY3GBRU2U7VTeJcdp2vtcX9l6vphuZTbLCOVxDmevYd+3xq8JCI4o0H2VHyAqrcRZxg8sKfUNLNIpdOh2BAJ1MbDciuFH6XNcb86HTIdQQRm4VStl1M1rm9zsBUb9VW2o9sGrS9M1M4uyMc5KHmuM588svXmOzD8N7L8gKjBKRmwA8ABWWs9bbfL2Xrr/8Ar6WEcJ5MK/jPULHlxS/LNgma1r7aSnQeqxuR8aygxDILLa17gFQwB8Rfoa14eN5HVEBZ2NlVbXJtewv5A1q5h8awz6rpccQyb6/4lq5PErEmS48U4vY7kklrAtdupDEXFY8w6la+66QvTbT6tRia76cNxKkRnxHJeZOYl42MSqQbcyXovSs66nBtuupGiz+LwoS8e7v9Ec3EZgzsjOwLIAF2GwViw6ddzWU+byO5dnu5ZmvpXq27AbdDfpW3LeGZ501xiPSWZULyKvNZb3EV/WG3Xat+C4TeQRgyxRzTqzQwyag7heu42U+R8D4Vnn1C2xJbFwbY9A6fXzO1s5k2M1Wv0F7AAKBfrYD2Vr5/lVxyjIsMsuAuCzYlJkkVlYgyIty25IQqQRYePlUTIuDo5sOhdpUleJ2Us0SKXjBukcbduQbbt08K8Ws1SW2Dwex6f0mLzKDf5K7h8weN1dLBkIZTa+46VOxGd4vFTatbmVVJ+pJi7C7kkBgCBfvvXawOTYR/o8fJYvisIZ1kMj3SRVuFRem5610+GcMAcIsMEbQT4ZmlxBU6xK6kMDJey2NhpI7/ACrPOV1rzZLJujZotPFqinD+6O3lOPbEZHrdi7qDdjuTpbqfdXQ4UxF1FcH0XtzMmmj+7rHxUN+tT+DpdhXU03vUs+V18dmqaRfo+lZVrhO1bKzsIUpSvD0UpSgFKUoBSlKA1zDaqFxjHsav0g2qm8Wxdk1q03zGa/sVr0pqGXL5m3Q9h+66ty2O43GytWnNOE4gcRF9FjwyroXCTmYlpZXKqqlSSxBLW3qRx7DzMlw7f5bqPZcNH+tUPO8zOKxBnZdDkLbSSdJUABlbuOwPurk6hxhZLKPr+nVXajT1+HLCWf8AqLHjeB0VtAlZHE0UV5TCBIJHCM0SqxYab9GAvtWyTBQthsVBBFMvJxmHVuY4JfVJyiVe3YJUdO4FT31XsdxFNMGDcpWcqZXijWOWUp6peQb7Hfa1S5sTj8Qg5kzMki6guqJCyqCwYqgDH1DZj92q1OH9UarNPqkl41mOfqWaXLYYnilSJInw2OiicxpIi6JOwVLP/i2Zh2wAN/bVfwWHgtio5joC4xFZ9QH1XNkSwNrgXAuQdr37t4M+Axsg1SCd9lvrkFtydOxaxNwfPasl4SnJGrlLfcFnvfrqIIBuQFJN7Uc89oiuiME/Eu5f0ZIxUGHjie8cSYgxKREZTOsb8wqdDhjqYoQ1rm1hUvI+IUijhBx00axkcyBoBMjAG5WNtB0qRt12v3VAl4Y5EmHWdgFnlWMhBYrcLque4gsAfbW2XIY4Xw7SEsj4hYpEcAdlr73Hhaze6vE5p5SwTnGiUNspuWec/wCuTbi+IMJOF58EqiCWZ4VjKgMkxBKObjQbqDcf1rXhOLVUwu+GDT4YMIGWRlRVYnSrr1bTewNdDDYfCxyMZOWn1hVrtGulFePQ0calrh15hve4tvUfAYvARrpOjeyvdJZg6gxtcjfe4kAI6XFWbbH5mXfpksbZP1/Zy8PxTKiRC0ZkgleaORgdQaRi0i2BsVYk+72XrbHxLjRGpUgLGWVZFiQsobtGLWQbJ5ezepr5zAsb8iN9bA2vEAFOmIaSx6g8trkffNSs24gv2YULqykSdVXcTAL2lF7CVe77FSjp7X2z+iM9bpYte4l+WiqrjpBo+sb6pdEdjbQp6qtugrUrkLpDMEvfSGYLfx0g2vXQyrhuedxHGF1kfaawsBuSRe1WrCeh7EMLvNEo8gzfMkVmlp7k8NM666j0/blSXodD0MzXXFxfgf8AmVl/2VM4UOlivgSPgbV0ODeEEy6SR2xKuZFCkHSoGkkg9fM1FyiL+8y6d15jEEdCCb12tEnCtxkfDdWsru1LsqfDL5hztW6tGH6VvqqXcpXYUpSvD0UpSgFKUoBSlKAxcbVV+J4rqatLVx85w2pDV1MsSKrY5iUrM4+ZkUotcxvf4MCK81hy6V/Vilb2Rv8AnavVsBnZwauhiMgZtXUAdPOtU/pDmHqYdF9pP6Cq79FK+bkjqdP617DT4eMnnQ4Xxdifo0tgLkkAWA6mxN6nYHOZkiVBEhKqE1M3VV1aeyO+zsL3769lyzHJjIRIh0kizAWup7xv3ioUXo8wY6xlvxO36G1Qo01NbfiZPdf1nVamKVcY4++TyqTOsSRsYo7LoBUMSo36XNvtGwNwNtthXzHZhNPtzNKlSrLGq9q5Yk303B7bC62O5vevY4eEcInTDx+9Q353qrcM8QO2OMMgjEZMqqFQKoaN7AI49bs9b99boxoae2GcfVnDnqNZuWZpfhFDfI55jdhiJTcm7BjubAkXG19K/AVKi4ExDG/0eQnxY+P4mqxS8Rz4WWZpJHc3mWPSUeAkG6qVHaRkH63rTjONMWVX69YhaXtqsZJZVjdAdiAbMRYVcoRXywRnlqb5cStl6HMPAMsYGtIYgTYGWRFufLc1Mh4NGsxvisOjqLsou1gLE3J0jvHxrucYMJsJhpHiZppUMdwrMI1kCtK2gd50gCoGVZLIZ4l5TlBOZNbrYGFogpDX79QG3lXsbXtzwvRFc6pOWHKT9WRGybBoqM+JkZXGoGOIlQuoLqY2OkXPfVsg9GmG6lpG/it+Qrjy8NYn6J9HESka5dJ16WU67wvtsyWNyp8q9BwYKxoHILBQCfE23NVW6iaXEiynSVyfvROPgeBsLEwdFcMu4PNlHxswBHkdqg+kSd0wqohIDuFYg2NrE9R4kfOrbeq3x9DfC3+66n51nrm5WJy5Nkq4wrcYLBSMr4dMm5ufbvV3yXJBGOlauGIhoFWdEq7UW84RCivjIjFZ0tSsRrFKUoBSlKAUpSgFKUoBWmWK9bqV6mDjYnI1bqK4ua8PKFNhVyIqDj4LqavqtaZRZWmir+jzsSYhPwN7+0D+Qq7158mIkwkzOia9QtYm3fetWI48xf2Y0X23NWWVSsnuiVwsVccM9AfEqO+qJiMTgsLiTLypxIGZlBBCBn9dkBNt/KujlXHUMtlxA5UnifVJ8m7vfXdfBJIu2iRT42IqqK8N4muD2zNsfhtZKLJxThBKZVwl5GuSxK7k7E28TUDE8So2jRhYlEbF03NgxFjdRYHbxq5YngrDt1h0+aFl/I2qJ+wGH8Jf5j/St8LtKu6ZyLNNrn2kity8eYojZo1H7qD/AHE1piz7GzNpSSVj4IFHzA299XTDcEYdf+jq/GWb5E2rsQ5eka/ZjXysBSWroj/jgIdP1Mn8Wz9Mq2UcMzEhsVK7nujDsR/EQd/YKtM8seHjMkpCqo/+AHefKuPmnG8EPZhHNk/d9UHzb+lVhop8bJqmNx9lRsq+wfrWZwla90+EdOChRHbDlkrFce4mRzyEVE+zqBZreJ3sKxGJxeIGmV7oeoCqB8hViyvhtVAuK7MOWKvdXsp1x4iicYTlzJkTJcHoUV2VrBIrVsrHKW5mmKwhSlKiSFKUoBSlKAUpSgFKUoBSlKAVg6XrOlAc7EZWrdRUOTh5PAV3a+WqxWNEHBMpWZcJA9BXDOSzwG8Mjp+EkD4dK9PZK0SYVT3VdHUPzKZULyKBHxJj49iVf8S7/Ktv7b4z/Lj+dXCTKkPdWr+xY/D5VPfW/wCpHZNeZTpeKMe+wKp+Fbn51GOVYic/XSO/kSbfAbVfo8pQd1So8Go6CnjRj8qHhN92VDK+EAOoq0YPK1ToKnrGBWVqonbKRdCtRMVSs6UqktFKUoBSlKAUpSgFKUoD/9k="/>
          <p:cNvSpPr>
            <a:spLocks noChangeAspect="1" noChangeArrowheads="1"/>
          </p:cNvSpPr>
          <p:nvPr userDrawn="1"/>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8" name="Rectangle 7"/>
          <p:cNvSpPr/>
          <p:nvPr userDrawn="1"/>
        </p:nvSpPr>
        <p:spPr>
          <a:xfrm>
            <a:off x="7366000" y="518160"/>
            <a:ext cx="1442720" cy="55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76844" y="469279"/>
            <a:ext cx="932852" cy="539496"/>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Quant Title and Content (with Q &amp; ba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3" hasCustomPrompt="1"/>
          </p:nvPr>
        </p:nvSpPr>
        <p:spPr>
          <a:xfrm>
            <a:off x="0" y="6381328"/>
            <a:ext cx="5643563" cy="261610"/>
          </a:xfrm>
        </p:spPr>
        <p:txBody>
          <a:bodyPr>
            <a:spAutoFit/>
          </a:bodyPr>
          <a:lstStyle>
            <a:lvl1pPr>
              <a:buNone/>
              <a:defRPr sz="1100" b="1" baseline="0"/>
            </a:lvl1pPr>
          </a:lstStyle>
          <a:p>
            <a:pPr lvl="0"/>
            <a:r>
              <a:rPr lang="en-US" dirty="0" err="1" smtClean="0"/>
              <a:t>Qx</a:t>
            </a:r>
            <a:r>
              <a:rPr lang="en-US" dirty="0" smtClean="0"/>
              <a:t>: Question text to go here</a:t>
            </a:r>
          </a:p>
        </p:txBody>
      </p:sp>
      <p:sp>
        <p:nvSpPr>
          <p:cNvPr id="9" name="Text Placeholder 7"/>
          <p:cNvSpPr>
            <a:spLocks noGrp="1"/>
          </p:cNvSpPr>
          <p:nvPr>
            <p:ph type="body" sz="quarter" idx="14" hasCustomPrompt="1"/>
          </p:nvPr>
        </p:nvSpPr>
        <p:spPr>
          <a:xfrm>
            <a:off x="5643570" y="6381328"/>
            <a:ext cx="3500430" cy="261610"/>
          </a:xfrm>
        </p:spPr>
        <p:txBody>
          <a:bodyPr wrap="square">
            <a:spAutoFit/>
          </a:bodyPr>
          <a:lstStyle>
            <a:lvl1pPr algn="r">
              <a:buNone/>
              <a:defRPr sz="1100" b="1" baseline="0"/>
            </a:lvl1pPr>
          </a:lstStyle>
          <a:p>
            <a:pPr lvl="0"/>
            <a:r>
              <a:rPr lang="en-US" dirty="0" smtClean="0"/>
              <a:t>Base (State if All / Sub-sample): 9999</a:t>
            </a:r>
          </a:p>
        </p:txBody>
      </p:sp>
      <p:sp>
        <p:nvSpPr>
          <p:cNvPr id="11" name="Slide Number Placeholder 10"/>
          <p:cNvSpPr>
            <a:spLocks noGrp="1"/>
          </p:cNvSpPr>
          <p:nvPr>
            <p:ph type="sldNum" sz="quarter" idx="15"/>
          </p:nvPr>
        </p:nvSpPr>
        <p:spPr>
          <a:xfrm>
            <a:off x="7046912" y="6592267"/>
            <a:ext cx="2133600" cy="365125"/>
          </a:xfrm>
        </p:spPr>
        <p:txBody>
          <a:bodyPr/>
          <a:lstStyle/>
          <a:p>
            <a:fld id="{AA49D0B1-4015-47B1-AA93-86824F055D44}" type="slidenum">
              <a:rPr lang="en-GB" smtClean="0"/>
              <a:pPr/>
              <a:t>‹#›</a:t>
            </a:fld>
            <a:endParaRPr lang="en-GB" dirty="0"/>
          </a:p>
        </p:txBody>
      </p:sp>
      <p:sp>
        <p:nvSpPr>
          <p:cNvPr id="7" name="Rectangle 6"/>
          <p:cNvSpPr/>
          <p:nvPr userDrawn="1"/>
        </p:nvSpPr>
        <p:spPr>
          <a:xfrm>
            <a:off x="7366000" y="518160"/>
            <a:ext cx="1442720" cy="55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76844" y="469279"/>
            <a:ext cx="932852" cy="5394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ant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Slide Number Placeholder 10"/>
          <p:cNvSpPr>
            <a:spLocks noGrp="1"/>
          </p:cNvSpPr>
          <p:nvPr>
            <p:ph type="sldNum" sz="quarter" idx="15"/>
          </p:nvPr>
        </p:nvSpPr>
        <p:spPr>
          <a:xfrm>
            <a:off x="7046912" y="6592267"/>
            <a:ext cx="2133600" cy="365125"/>
          </a:xfrm>
        </p:spPr>
        <p:txBody>
          <a:bodyPr/>
          <a:lstStyle/>
          <a:p>
            <a:fld id="{AA49D0B1-4015-47B1-AA93-86824F055D44}" type="slidenum">
              <a:rPr lang="en-GB" smtClean="0"/>
              <a:pPr/>
              <a:t>‹#›</a:t>
            </a:fld>
            <a:endParaRPr lang="en-GB" dirty="0"/>
          </a:p>
        </p:txBody>
      </p:sp>
      <p:sp>
        <p:nvSpPr>
          <p:cNvPr id="5" name="Rectangle 4"/>
          <p:cNvSpPr/>
          <p:nvPr userDrawn="1"/>
        </p:nvSpPr>
        <p:spPr>
          <a:xfrm>
            <a:off x="7366000" y="518160"/>
            <a:ext cx="1442720" cy="55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76844" y="469279"/>
            <a:ext cx="932852" cy="5394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al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Slide Number Placeholder 10"/>
          <p:cNvSpPr>
            <a:spLocks noGrp="1"/>
          </p:cNvSpPr>
          <p:nvPr>
            <p:ph type="sldNum" sz="quarter" idx="15"/>
          </p:nvPr>
        </p:nvSpPr>
        <p:spPr/>
        <p:txBody>
          <a:bodyPr/>
          <a:lstStyle/>
          <a:p>
            <a:fld id="{AA49D0B1-4015-47B1-AA93-86824F055D44}" type="slidenum">
              <a:rPr lang="en-GB" smtClean="0"/>
              <a:pPr/>
              <a:t>‹#›</a:t>
            </a:fld>
            <a:endParaRPr lang="en-GB" dirty="0"/>
          </a:p>
        </p:txBody>
      </p:sp>
      <p:pic>
        <p:nvPicPr>
          <p:cNvPr id="5" name="Picture 4" descr="2013-07-23 revisedOSCRlogo.jpg"/>
          <p:cNvPicPr>
            <a:picLocks noChangeAspect="1"/>
          </p:cNvPicPr>
          <p:nvPr userDrawn="1"/>
        </p:nvPicPr>
        <p:blipFill>
          <a:blip r:embed="rId2" cstate="print"/>
          <a:stretch>
            <a:fillRect/>
          </a:stretch>
        </p:blipFill>
        <p:spPr>
          <a:xfrm>
            <a:off x="7514044" y="533400"/>
            <a:ext cx="1172351" cy="447676"/>
          </a:xfrm>
          <a:prstGeom prst="rect">
            <a:avLst/>
          </a:prstGeom>
        </p:spPr>
      </p:pic>
      <p:sp>
        <p:nvSpPr>
          <p:cNvPr id="6" name="Rectangle 5"/>
          <p:cNvSpPr/>
          <p:nvPr userDrawn="1"/>
        </p:nvSpPr>
        <p:spPr>
          <a:xfrm>
            <a:off x="7366000" y="518160"/>
            <a:ext cx="1442720" cy="55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076844" y="469279"/>
            <a:ext cx="932852" cy="5394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ant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48478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8478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0" y="6453360"/>
            <a:ext cx="5643563" cy="261610"/>
          </a:xfrm>
        </p:spPr>
        <p:txBody>
          <a:bodyPr>
            <a:spAutoFit/>
          </a:bodyPr>
          <a:lstStyle>
            <a:lvl1pPr>
              <a:buNone/>
              <a:defRPr sz="1100" b="1" baseline="0"/>
            </a:lvl1pPr>
          </a:lstStyle>
          <a:p>
            <a:pPr lvl="0"/>
            <a:r>
              <a:rPr lang="en-US" dirty="0" err="1" smtClean="0"/>
              <a:t>Qx</a:t>
            </a:r>
            <a:r>
              <a:rPr lang="en-US" dirty="0" smtClean="0"/>
              <a:t>: Question text to go here</a:t>
            </a:r>
          </a:p>
        </p:txBody>
      </p:sp>
      <p:sp>
        <p:nvSpPr>
          <p:cNvPr id="9" name="Text Placeholder 7"/>
          <p:cNvSpPr>
            <a:spLocks noGrp="1"/>
          </p:cNvSpPr>
          <p:nvPr>
            <p:ph type="body" sz="quarter" idx="14" hasCustomPrompt="1"/>
          </p:nvPr>
        </p:nvSpPr>
        <p:spPr>
          <a:xfrm>
            <a:off x="5643570" y="6453336"/>
            <a:ext cx="3500430" cy="261610"/>
          </a:xfrm>
        </p:spPr>
        <p:txBody>
          <a:bodyPr wrap="square">
            <a:spAutoFit/>
          </a:bodyPr>
          <a:lstStyle>
            <a:lvl1pPr algn="r">
              <a:buNone/>
              <a:defRPr sz="1100" b="1" baseline="0"/>
            </a:lvl1pPr>
          </a:lstStyle>
          <a:p>
            <a:pPr lvl="0"/>
            <a:r>
              <a:rPr lang="en-US" dirty="0" smtClean="0"/>
              <a:t>Base (State if All / Sub-sample): 9999</a:t>
            </a:r>
          </a:p>
        </p:txBody>
      </p:sp>
      <p:sp>
        <p:nvSpPr>
          <p:cNvPr id="7" name="Slide Number Placeholder 6"/>
          <p:cNvSpPr>
            <a:spLocks noGrp="1"/>
          </p:cNvSpPr>
          <p:nvPr>
            <p:ph type="sldNum" sz="quarter" idx="15"/>
          </p:nvPr>
        </p:nvSpPr>
        <p:spPr/>
        <p:txBody>
          <a:bodyPr/>
          <a:lstStyle/>
          <a:p>
            <a:fld id="{AA49D0B1-4015-47B1-AA93-86824F055D44}" type="slidenum">
              <a:rPr lang="en-GB" smtClean="0"/>
              <a:pPr/>
              <a:t>‹#›</a:t>
            </a:fld>
            <a:endParaRPr lang="en-GB" dirty="0"/>
          </a:p>
        </p:txBody>
      </p:sp>
      <p:sp>
        <p:nvSpPr>
          <p:cNvPr id="10" name="Rectangle 9"/>
          <p:cNvSpPr/>
          <p:nvPr userDrawn="1"/>
        </p:nvSpPr>
        <p:spPr>
          <a:xfrm>
            <a:off x="7366000" y="518160"/>
            <a:ext cx="1442720" cy="55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76844" y="469279"/>
            <a:ext cx="932852" cy="5394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al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48478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8478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5"/>
          </p:nvPr>
        </p:nvSpPr>
        <p:spPr/>
        <p:txBody>
          <a:bodyPr/>
          <a:lstStyle/>
          <a:p>
            <a:fld id="{AA49D0B1-4015-47B1-AA93-86824F055D44}" type="slidenum">
              <a:rPr lang="en-GB" smtClean="0"/>
              <a:pPr/>
              <a:t>‹#›</a:t>
            </a:fld>
            <a:endParaRPr lang="en-GB" dirty="0"/>
          </a:p>
        </p:txBody>
      </p:sp>
      <p:sp>
        <p:nvSpPr>
          <p:cNvPr id="6" name="Rectangle 5"/>
          <p:cNvSpPr/>
          <p:nvPr userDrawn="1"/>
        </p:nvSpPr>
        <p:spPr>
          <a:xfrm>
            <a:off x="7366000" y="518160"/>
            <a:ext cx="1442720" cy="55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76844" y="469279"/>
            <a:ext cx="932852" cy="53949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6686568" cy="1143000"/>
          </a:xfrm>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fld id="{AA49D0B1-4015-47B1-AA93-86824F055D44}" type="slidenum">
              <a:rPr lang="en-GB" smtClean="0"/>
              <a:pPr/>
              <a:t>‹#›</a:t>
            </a:fld>
            <a:endParaRPr lang="en-GB" dirty="0"/>
          </a:p>
        </p:txBody>
      </p:sp>
      <p:sp>
        <p:nvSpPr>
          <p:cNvPr id="4" name="Rectangle 3"/>
          <p:cNvSpPr/>
          <p:nvPr userDrawn="1"/>
        </p:nvSpPr>
        <p:spPr>
          <a:xfrm>
            <a:off x="7366000" y="518160"/>
            <a:ext cx="1442720" cy="55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76844" y="469279"/>
            <a:ext cx="932852" cy="53949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of Section Summary ">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A49D0B1-4015-47B1-AA93-86824F055D44}" type="slidenum">
              <a:rPr lang="en-GB" smtClean="0"/>
              <a:pPr/>
              <a:t>‹#›</a:t>
            </a:fld>
            <a:endParaRPr lang="en-GB" dirty="0"/>
          </a:p>
        </p:txBody>
      </p:sp>
      <p:sp>
        <p:nvSpPr>
          <p:cNvPr id="7" name="Text Placeholder 6"/>
          <p:cNvSpPr>
            <a:spLocks noGrp="1"/>
          </p:cNvSpPr>
          <p:nvPr>
            <p:ph type="body" sz="quarter" idx="11"/>
          </p:nvPr>
        </p:nvSpPr>
        <p:spPr>
          <a:xfrm>
            <a:off x="900113" y="2492375"/>
            <a:ext cx="7343775" cy="2376785"/>
          </a:xfrm>
          <a:prstGeom prst="flowChartAlternateProcess">
            <a:avLst/>
          </a:prstGeom>
        </p:spPr>
        <p:style>
          <a:lnRef idx="1">
            <a:schemeClr val="accent5"/>
          </a:lnRef>
          <a:fillRef idx="3">
            <a:schemeClr val="accent5"/>
          </a:fillRef>
          <a:effectRef idx="2">
            <a:schemeClr val="accent5"/>
          </a:effectRef>
          <a:fontRef idx="none"/>
        </p:style>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own Arrow 7"/>
          <p:cNvSpPr/>
          <p:nvPr userDrawn="1"/>
        </p:nvSpPr>
        <p:spPr>
          <a:xfrm>
            <a:off x="3995936" y="1196752"/>
            <a:ext cx="792088"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7366000" y="518160"/>
            <a:ext cx="1442720" cy="55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76844" y="469279"/>
            <a:ext cx="932852" cy="53949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ffic Ligh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A49D0B1-4015-47B1-AA93-86824F055D44}" type="slidenum">
              <a:rPr lang="en-GB" smtClean="0"/>
              <a:pPr/>
              <a:t>‹#›</a:t>
            </a:fld>
            <a:endParaRPr lang="en-GB" dirty="0"/>
          </a:p>
        </p:txBody>
      </p:sp>
      <p:sp>
        <p:nvSpPr>
          <p:cNvPr id="4" name="Text Placeholder 7"/>
          <p:cNvSpPr>
            <a:spLocks noGrp="1"/>
          </p:cNvSpPr>
          <p:nvPr>
            <p:ph type="body" sz="quarter" idx="13" hasCustomPrompt="1"/>
          </p:nvPr>
        </p:nvSpPr>
        <p:spPr>
          <a:xfrm>
            <a:off x="0" y="6453336"/>
            <a:ext cx="5643563" cy="261610"/>
          </a:xfrm>
        </p:spPr>
        <p:txBody>
          <a:bodyPr>
            <a:spAutoFit/>
          </a:bodyPr>
          <a:lstStyle>
            <a:lvl1pPr>
              <a:buNone/>
              <a:defRPr sz="1100" b="1" baseline="0"/>
            </a:lvl1pPr>
          </a:lstStyle>
          <a:p>
            <a:pPr lvl="0"/>
            <a:r>
              <a:rPr lang="en-US" dirty="0" err="1" smtClean="0"/>
              <a:t>Qx</a:t>
            </a:r>
            <a:r>
              <a:rPr lang="en-US" dirty="0" smtClean="0"/>
              <a:t>: Question text to go here</a:t>
            </a:r>
          </a:p>
        </p:txBody>
      </p:sp>
      <p:sp>
        <p:nvSpPr>
          <p:cNvPr id="5" name="Text Placeholder 7"/>
          <p:cNvSpPr>
            <a:spLocks noGrp="1"/>
          </p:cNvSpPr>
          <p:nvPr>
            <p:ph type="body" sz="quarter" idx="14" hasCustomPrompt="1"/>
          </p:nvPr>
        </p:nvSpPr>
        <p:spPr>
          <a:xfrm>
            <a:off x="5643570" y="6453336"/>
            <a:ext cx="3500430" cy="261610"/>
          </a:xfrm>
        </p:spPr>
        <p:txBody>
          <a:bodyPr wrap="square">
            <a:spAutoFit/>
          </a:bodyPr>
          <a:lstStyle>
            <a:lvl1pPr algn="r">
              <a:buNone/>
              <a:defRPr sz="1100" b="1" baseline="0"/>
            </a:lvl1pPr>
          </a:lstStyle>
          <a:p>
            <a:pPr lvl="0"/>
            <a:r>
              <a:rPr lang="en-US" dirty="0" smtClean="0"/>
              <a:t>Base (State if All / Sub-sample): 9999</a:t>
            </a:r>
          </a:p>
        </p:txBody>
      </p:sp>
      <p:graphicFrame>
        <p:nvGraphicFramePr>
          <p:cNvPr id="6" name="Chart 5"/>
          <p:cNvGraphicFramePr/>
          <p:nvPr userDrawn="1"/>
        </p:nvGraphicFramePr>
        <p:xfrm>
          <a:off x="755576" y="1772816"/>
          <a:ext cx="7560840"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userDrawn="1"/>
        </p:nvSpPr>
        <p:spPr>
          <a:xfrm>
            <a:off x="7366000" y="518160"/>
            <a:ext cx="1442720" cy="55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076844" y="469279"/>
            <a:ext cx="932852" cy="53949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Bottom Bar.jpg"/>
          <p:cNvPicPr>
            <a:picLocks noChangeAspect="1"/>
          </p:cNvPicPr>
          <p:nvPr/>
        </p:nvPicPr>
        <p:blipFill>
          <a:blip r:embed="rId18" cstate="print"/>
          <a:stretch>
            <a:fillRect/>
          </a:stretch>
        </p:blipFill>
        <p:spPr>
          <a:xfrm>
            <a:off x="0" y="6185624"/>
            <a:ext cx="9144000" cy="692696"/>
          </a:xfrm>
          <a:prstGeom prst="rect">
            <a:avLst/>
          </a:prstGeom>
        </p:spPr>
      </p:pic>
      <p:pic>
        <p:nvPicPr>
          <p:cNvPr id="8" name="Picture 9" descr="proglogo"/>
          <p:cNvPicPr>
            <a:picLocks noChangeAspect="1" noChangeArrowheads="1"/>
          </p:cNvPicPr>
          <p:nvPr/>
        </p:nvPicPr>
        <p:blipFill>
          <a:blip r:embed="rId19" cstate="print"/>
          <a:srcRect/>
          <a:stretch>
            <a:fillRect/>
          </a:stretch>
        </p:blipFill>
        <p:spPr bwMode="auto">
          <a:xfrm>
            <a:off x="7164388" y="141288"/>
            <a:ext cx="1871662" cy="407987"/>
          </a:xfrm>
          <a:prstGeom prst="rect">
            <a:avLst/>
          </a:prstGeom>
          <a:noFill/>
          <a:ln w="9525">
            <a:noFill/>
            <a:miter lim="800000"/>
            <a:headEnd/>
            <a:tailEnd/>
          </a:ln>
        </p:spPr>
      </p:pic>
      <p:sp>
        <p:nvSpPr>
          <p:cNvPr id="2" name="Title Placeholder 1"/>
          <p:cNvSpPr>
            <a:spLocks noGrp="1"/>
          </p:cNvSpPr>
          <p:nvPr>
            <p:ph type="title"/>
          </p:nvPr>
        </p:nvSpPr>
        <p:spPr>
          <a:xfrm>
            <a:off x="457200" y="116632"/>
            <a:ext cx="6686568"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12776"/>
            <a:ext cx="8229600" cy="45974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4"/>
          </p:nvPr>
        </p:nvSpPr>
        <p:spPr>
          <a:xfrm>
            <a:off x="7010400" y="6592267"/>
            <a:ext cx="2133600" cy="365125"/>
          </a:xfrm>
          <a:prstGeom prst="rect">
            <a:avLst/>
          </a:prstGeom>
        </p:spPr>
        <p:txBody>
          <a:bodyPr vert="horz" lIns="91440" tIns="45720" rIns="91440" bIns="45720" rtlCol="0" anchor="ctr"/>
          <a:lstStyle>
            <a:lvl1pPr algn="r">
              <a:defRPr sz="800">
                <a:solidFill>
                  <a:schemeClr val="tx1"/>
                </a:solidFill>
                <a:latin typeface="Century Gothic" pitchFamily="34" charset="0"/>
              </a:defRPr>
            </a:lvl1pPr>
          </a:lstStyle>
          <a:p>
            <a:fld id="{AA49D0B1-4015-47B1-AA93-86824F055D44}" type="slidenum">
              <a:rPr lang="en-GB" smtClean="0"/>
              <a:pPr/>
              <a:t>‹#›</a:t>
            </a:fld>
            <a:endParaRPr lang="en-GB" dirty="0"/>
          </a:p>
        </p:txBody>
      </p:sp>
      <p:pic>
        <p:nvPicPr>
          <p:cNvPr id="10" name="Picture 9" descr="proglogo"/>
          <p:cNvPicPr>
            <a:picLocks noChangeAspect="1" noChangeArrowheads="1"/>
          </p:cNvPicPr>
          <p:nvPr/>
        </p:nvPicPr>
        <p:blipFill>
          <a:blip r:embed="rId19" cstate="print"/>
          <a:srcRect/>
          <a:stretch>
            <a:fillRect/>
          </a:stretch>
        </p:blipFill>
        <p:spPr bwMode="auto">
          <a:xfrm>
            <a:off x="7164388" y="141288"/>
            <a:ext cx="1871662"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74"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57" r:id="rId14"/>
    <p:sldLayoutId id="2147483675" r:id="rId15"/>
    <p:sldLayoutId id="2147483676" r:id="rId16"/>
  </p:sldLayoutIdLst>
  <p:hf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cid:ii_1471ae6ba786c5d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chart" Target="../charts/char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15.xml"/></Relationships>
</file>

<file path=ppt/slides/_rels/slide4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17.xml"/></Relationships>
</file>

<file path=ppt/slides/_rels/slide4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chart" Target="../charts/chart23.xml"/></Relationships>
</file>

<file path=ppt/slides/_rels/slide5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chart" Target="../charts/chart25.xml"/></Relationships>
</file>

<file path=ppt/slides/_rels/slide5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chart" Target="../charts/chart29.xml"/></Relationships>
</file>

<file path=ppt/slides/_rels/slide6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chart" Target="../charts/chart31.xml"/></Relationships>
</file>

<file path=ppt/slides/_rels/slide6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chart" Target="../charts/chart34.xml"/></Relationships>
</file>

<file path=ppt/slides/_rels/slide6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chart" Target="../charts/char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mailto:diane.mcgregor@progressivepartnership.co.uk" TargetMode="External"/><Relationship Id="rId2" Type="http://schemas.openxmlformats.org/officeDocument/2006/relationships/notesSlide" Target="../notesSlides/notesSlide36.xml"/><Relationship Id="rId1" Type="http://schemas.openxmlformats.org/officeDocument/2006/relationships/slideLayout" Target="../slideLayouts/slideLayout16.xml"/><Relationship Id="rId5" Type="http://schemas.openxmlformats.org/officeDocument/2006/relationships/image" Target="../media/image9.jpeg"/><Relationship Id="rId4" Type="http://schemas.openxmlformats.org/officeDocument/2006/relationships/hyperlink" Target="mailto:alex.becher@progressivepartnership.co.uk"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ctrTitle"/>
          </p:nvPr>
        </p:nvSpPr>
        <p:spPr>
          <a:xfrm>
            <a:off x="683568" y="2132856"/>
            <a:ext cx="8001000" cy="2431435"/>
          </a:xfrm>
        </p:spPr>
        <p:txBody>
          <a:bodyPr>
            <a:spAutoFit/>
          </a:bodyPr>
          <a:lstStyle/>
          <a:p>
            <a:pPr algn="ctr"/>
            <a:r>
              <a:rPr lang="en-GB" sz="3200" dirty="0" smtClean="0"/>
              <a:t/>
            </a:r>
            <a:br>
              <a:rPr lang="en-GB" sz="3200" dirty="0" smtClean="0"/>
            </a:br>
            <a:r>
              <a:rPr lang="en-GB" sz="3200" dirty="0" smtClean="0"/>
              <a:t>Scottish Charity Surveys 2016 – Stakeholders</a:t>
            </a:r>
            <a:r>
              <a:rPr lang="en-GB" sz="3200" dirty="0"/>
              <a:t/>
            </a:r>
            <a:br>
              <a:rPr lang="en-GB" sz="3200" dirty="0"/>
            </a:br>
            <a:r>
              <a:rPr lang="en-GB" sz="3200" dirty="0"/>
              <a:t/>
            </a:r>
            <a:br>
              <a:rPr lang="en-GB" sz="3200" dirty="0"/>
            </a:br>
            <a:r>
              <a:rPr lang="en-GB" sz="3200" dirty="0" smtClean="0"/>
              <a:t>Research </a:t>
            </a:r>
            <a:r>
              <a:rPr lang="en-GB" sz="3200" dirty="0"/>
              <a:t>Findings</a:t>
            </a:r>
            <a:br>
              <a:rPr lang="en-GB" sz="3200" dirty="0"/>
            </a:br>
            <a:r>
              <a:rPr lang="en-GB" sz="2400" dirty="0" smtClean="0"/>
              <a:t>June 2016</a:t>
            </a:r>
            <a:endParaRPr lang="en-GB" sz="2400" dirty="0"/>
          </a:p>
        </p:txBody>
      </p:sp>
      <p:pic>
        <p:nvPicPr>
          <p:cNvPr id="4" name="Picture 3" descr="ISO Logo with cert number SMALL.jpg"/>
          <p:cNvPicPr>
            <a:picLocks noChangeAspect="1"/>
          </p:cNvPicPr>
          <p:nvPr/>
        </p:nvPicPr>
        <p:blipFill>
          <a:blip r:embed="rId2" cstate="print"/>
          <a:srcRect/>
          <a:stretch>
            <a:fillRect/>
          </a:stretch>
        </p:blipFill>
        <p:spPr bwMode="auto">
          <a:xfrm>
            <a:off x="142875" y="142875"/>
            <a:ext cx="1500188" cy="865188"/>
          </a:xfrm>
          <a:prstGeom prst="rect">
            <a:avLst/>
          </a:prstGeom>
          <a:noFill/>
          <a:ln w="9525">
            <a:noFill/>
            <a:miter lim="800000"/>
            <a:headEnd/>
            <a:tailEnd/>
          </a:ln>
        </p:spPr>
      </p:pic>
      <p:pic>
        <p:nvPicPr>
          <p:cNvPr id="7" name="Picture 6" descr="Inline images 3"/>
          <p:cNvPicPr/>
          <p:nvPr/>
        </p:nvPicPr>
        <p:blipFill>
          <a:blip r:embed="rId3" r:link="rId4" cstate="print"/>
          <a:srcRect/>
          <a:stretch>
            <a:fillRect/>
          </a:stretch>
        </p:blipFill>
        <p:spPr bwMode="auto">
          <a:xfrm>
            <a:off x="3430702" y="1236990"/>
            <a:ext cx="2206393" cy="127500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Summary </a:t>
            </a:r>
            <a:endParaRPr lang="en-GB" sz="2800"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10</a:t>
            </a:fld>
            <a:endParaRPr lang="en-GB" dirty="0"/>
          </a:p>
        </p:txBody>
      </p:sp>
      <p:sp>
        <p:nvSpPr>
          <p:cNvPr id="6" name="Content Placeholder 5"/>
          <p:cNvSpPr>
            <a:spLocks noGrp="1"/>
          </p:cNvSpPr>
          <p:nvPr>
            <p:ph idx="1"/>
          </p:nvPr>
        </p:nvSpPr>
        <p:spPr>
          <a:xfrm>
            <a:off x="396910" y="1241954"/>
            <a:ext cx="8229600" cy="4597401"/>
          </a:xfrm>
        </p:spPr>
        <p:txBody>
          <a:bodyPr>
            <a:normAutofit/>
          </a:bodyPr>
          <a:lstStyle/>
          <a:p>
            <a:pPr>
              <a:buNone/>
            </a:pPr>
            <a:r>
              <a:rPr lang="en-GB" sz="1500" b="1" dirty="0" smtClean="0"/>
              <a:t>Current issues </a:t>
            </a:r>
          </a:p>
          <a:p>
            <a:pPr algn="just"/>
            <a:r>
              <a:rPr lang="en-GB" sz="1500" dirty="0" smtClean="0"/>
              <a:t>Finance continues to be the main concern for most charities.</a:t>
            </a:r>
          </a:p>
          <a:p>
            <a:pPr algn="just"/>
            <a:r>
              <a:rPr lang="en-GB" sz="1500" dirty="0" smtClean="0"/>
              <a:t>It is still very difficult for charities to source donations, most have to work hard for everything they  receive.</a:t>
            </a:r>
          </a:p>
          <a:p>
            <a:pPr algn="just"/>
            <a:r>
              <a:rPr lang="en-GB" sz="1500" dirty="0" smtClean="0"/>
              <a:t>Sustaining membership levels has become more of an issue in the last five years and is now as much of an issue as recruitment.</a:t>
            </a:r>
          </a:p>
          <a:p>
            <a:pPr algn="just"/>
            <a:r>
              <a:rPr lang="en-GB" sz="1500" dirty="0" smtClean="0"/>
              <a:t>Charities were focused on fundraising, raising awareness and cost cutting. </a:t>
            </a:r>
          </a:p>
          <a:p>
            <a:pPr algn="just"/>
            <a:r>
              <a:rPr lang="en-GB" sz="1500" dirty="0" smtClean="0"/>
              <a:t>Charities with smaller turnovers found recruiting volunteers and sustaining membership levels more problematic than larger charities, whereas larger charities more often had issues regarding funding and running costs.</a:t>
            </a:r>
          </a:p>
          <a:p>
            <a:pPr algn="just"/>
            <a:r>
              <a:rPr lang="en-GB" sz="1500" dirty="0" smtClean="0"/>
              <a:t>Newly established charities and those with more employees were more likely to struggle with finance.</a:t>
            </a:r>
          </a:p>
          <a:p>
            <a:pPr algn="just"/>
            <a:r>
              <a:rPr lang="en-GB" sz="1500" dirty="0" smtClean="0"/>
              <a:t>As in 2014, charities have sought to offset financial issues through advertising, finding alternative funding sources and additional fundraising.</a:t>
            </a:r>
          </a:p>
          <a:p>
            <a:pPr algn="just"/>
            <a:r>
              <a:rPr lang="en-GB" sz="1500" dirty="0" smtClean="0"/>
              <a:t>Seven in ten charities sought advice through a third party in the last two years.</a:t>
            </a:r>
          </a:p>
          <a:p>
            <a:pPr algn="just"/>
            <a:r>
              <a:rPr lang="en-GB" sz="1500" dirty="0"/>
              <a:t>Charities with more staff and, also, those with a higher turnover were more likely to have </a:t>
            </a:r>
            <a:r>
              <a:rPr lang="en-GB" sz="1500" dirty="0" smtClean="0"/>
              <a:t>engaged with support organisations.</a:t>
            </a:r>
            <a:endParaRPr lang="en-GB" sz="1500" dirty="0"/>
          </a:p>
          <a:p>
            <a:pPr algn="just"/>
            <a:endParaRPr lang="en-GB" sz="1500" dirty="0" smtClean="0"/>
          </a:p>
          <a:p>
            <a:endParaRPr lang="en-GB" sz="15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Technical Appendix</a:t>
            </a:r>
            <a:r>
              <a:rPr lang="en-GB" dirty="0" smtClean="0"/>
              <a:t/>
            </a:r>
            <a:br>
              <a:rPr lang="en-GB" dirty="0" smtClean="0"/>
            </a:br>
            <a:r>
              <a:rPr lang="en-GB" sz="2000" dirty="0" smtClean="0"/>
              <a:t>Qualitative</a:t>
            </a:r>
            <a:endParaRPr lang="en-GB" sz="2000" dirty="0"/>
          </a:p>
        </p:txBody>
      </p:sp>
      <p:sp>
        <p:nvSpPr>
          <p:cNvPr id="3" name="Content Placeholder 2"/>
          <p:cNvSpPr>
            <a:spLocks noGrp="1"/>
          </p:cNvSpPr>
          <p:nvPr>
            <p:ph idx="1"/>
          </p:nvPr>
        </p:nvSpPr>
        <p:spPr>
          <a:xfrm>
            <a:off x="468217" y="1060236"/>
            <a:ext cx="8229600" cy="5032092"/>
          </a:xfrm>
        </p:spPr>
        <p:txBody>
          <a:bodyPr>
            <a:normAutofit/>
          </a:bodyPr>
          <a:lstStyle/>
          <a:p>
            <a:r>
              <a:rPr lang="en-GB" sz="1400" b="1" dirty="0" smtClean="0"/>
              <a:t>Method:</a:t>
            </a:r>
          </a:p>
          <a:p>
            <a:r>
              <a:rPr lang="en-GB" sz="1400" dirty="0" smtClean="0"/>
              <a:t>The data was collected by telephone in-depth interviews</a:t>
            </a:r>
            <a:endParaRPr lang="en-GB" sz="1400" i="1" dirty="0" smtClean="0"/>
          </a:p>
          <a:p>
            <a:r>
              <a:rPr lang="en-GB" sz="1400" dirty="0" smtClean="0"/>
              <a:t>The target group for this research study was charity workers with contact with OSCR</a:t>
            </a:r>
            <a:endParaRPr lang="en-GB" sz="1400" i="1" dirty="0" smtClean="0"/>
          </a:p>
          <a:p>
            <a:r>
              <a:rPr lang="en-GB" sz="1400" dirty="0" smtClean="0"/>
              <a:t>The sampling frame used for this study was OSCR’s internal database</a:t>
            </a:r>
            <a:endParaRPr lang="en-GB" sz="1400" i="1" dirty="0" smtClean="0"/>
          </a:p>
          <a:p>
            <a:r>
              <a:rPr lang="en-GB" sz="1400" dirty="0" smtClean="0"/>
              <a:t>In total, 15 depth interviews were undertaken. </a:t>
            </a:r>
          </a:p>
          <a:p>
            <a:r>
              <a:rPr lang="en-GB" sz="1400" dirty="0" smtClean="0"/>
              <a:t>Fieldwork was undertaken between </a:t>
            </a:r>
            <a:r>
              <a:rPr lang="en-US" sz="1400" dirty="0" smtClean="0"/>
              <a:t>11</a:t>
            </a:r>
            <a:r>
              <a:rPr lang="en-US" sz="1400" baseline="30000" dirty="0" smtClean="0"/>
              <a:t>th</a:t>
            </a:r>
            <a:r>
              <a:rPr lang="en-US" sz="1400" dirty="0" smtClean="0"/>
              <a:t> February to 23</a:t>
            </a:r>
            <a:r>
              <a:rPr lang="en-US" sz="1400" baseline="30000" dirty="0" smtClean="0"/>
              <a:t>rd</a:t>
            </a:r>
            <a:r>
              <a:rPr lang="en-US" sz="1400" dirty="0" smtClean="0"/>
              <a:t>   March </a:t>
            </a:r>
            <a:endParaRPr lang="en-GB" sz="1400" i="1" dirty="0" smtClean="0"/>
          </a:p>
          <a:p>
            <a:r>
              <a:rPr lang="en-GB" sz="1400" dirty="0" smtClean="0"/>
              <a:t>Respondents were recruited by telephone by Progressive’s skilled in-house team of qualitative recruiters.  These recruiters worked to predetermined quota controls to ensure that the final sample reflected the requirements of the project.  All respondents were screened to ensure that they had not participated in a group discussion or depth interview relating to a similar subject in the last 6 months prior to recruitment.</a:t>
            </a:r>
          </a:p>
          <a:p>
            <a:r>
              <a:rPr lang="en-GB" sz="1400" dirty="0" smtClean="0"/>
              <a:t>In total, four interviewers were involved in the fieldwork for this project.</a:t>
            </a:r>
          </a:p>
          <a:p>
            <a:r>
              <a:rPr lang="en-GB" sz="1400" dirty="0" smtClean="0"/>
              <a:t>Each recruiter’s work is validated as per the requirements of the international standard ISO 20252.  Therefore, all respondents were subject to validation, either between recruitment and the date of the depth interview, or on the day of the depth interview.  Validation involved respondents completing a short questionnaire asking pertinent profiling questions, and checking that they have not participated in similar research in the past 6 months.</a:t>
            </a:r>
          </a:p>
          <a:p>
            <a:r>
              <a:rPr lang="en-GB" sz="1400" dirty="0" smtClean="0"/>
              <a:t>It should be noted that, due to the small sample sizes involved and the methods of respondent selection, qualitative research findings do not provide statistically robust data.  This type of research does, however, facilitate valid and extremely valuable consumer insight and understanding.</a:t>
            </a:r>
          </a:p>
          <a:p>
            <a:r>
              <a:rPr lang="en-GB" sz="1400" dirty="0" smtClean="0"/>
              <a:t>All research projects undertaken by Progressive comply fully with the requirements of ISO 20252.</a:t>
            </a:r>
          </a:p>
          <a:p>
            <a:endParaRPr lang="en-GB" sz="1100"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100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Summary </a:t>
            </a:r>
            <a:endParaRPr lang="en-GB" sz="2800"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11</a:t>
            </a:fld>
            <a:endParaRPr lang="en-GB" dirty="0"/>
          </a:p>
        </p:txBody>
      </p:sp>
      <p:sp>
        <p:nvSpPr>
          <p:cNvPr id="6" name="Content Placeholder 5"/>
          <p:cNvSpPr>
            <a:spLocks noGrp="1"/>
          </p:cNvSpPr>
          <p:nvPr>
            <p:ph idx="1"/>
          </p:nvPr>
        </p:nvSpPr>
        <p:spPr>
          <a:xfrm>
            <a:off x="396910" y="1241954"/>
            <a:ext cx="8229600" cy="5096501"/>
          </a:xfrm>
        </p:spPr>
        <p:txBody>
          <a:bodyPr>
            <a:normAutofit/>
          </a:bodyPr>
          <a:lstStyle/>
          <a:p>
            <a:pPr>
              <a:buNone/>
            </a:pPr>
            <a:r>
              <a:rPr lang="en-GB" sz="1500" b="1" dirty="0" smtClean="0"/>
              <a:t>General public support</a:t>
            </a:r>
          </a:p>
          <a:p>
            <a:pPr algn="just"/>
            <a:r>
              <a:rPr lang="en-GB" sz="1500" dirty="0" smtClean="0"/>
              <a:t>Charities continued to perceive donations of money or goods from the public to be either static or decreasing, although there was some evidence to suggest that they may be feeling slightly more positive.</a:t>
            </a:r>
          </a:p>
          <a:p>
            <a:pPr algn="just"/>
            <a:r>
              <a:rPr lang="en-GB" sz="1500" dirty="0" smtClean="0"/>
              <a:t>Charities’ perceptions of the general public’s trust in the sector was seen to be either decreasing or static. However, three quarters of charities who believed that there is less trust in the charity sector compared to two years ago also believed that this was having no tangible effect upon their organisation.</a:t>
            </a:r>
          </a:p>
          <a:p>
            <a:pPr algn="just"/>
            <a:r>
              <a:rPr lang="en-GB" sz="1500" dirty="0" smtClean="0"/>
              <a:t>Larger charities, in terms of turnover and staff, were more likely to feel a decrease in public trust. </a:t>
            </a:r>
          </a:p>
          <a:p>
            <a:pPr algn="just"/>
            <a:endParaRPr lang="en-GB" sz="1500" dirty="0" smtClean="0"/>
          </a:p>
          <a:p>
            <a:pPr algn="just">
              <a:buNone/>
            </a:pPr>
            <a:r>
              <a:rPr lang="en-GB" sz="1500" b="1" dirty="0" smtClean="0"/>
              <a:t>Perceptions of OSCR</a:t>
            </a:r>
          </a:p>
          <a:p>
            <a:pPr algn="just"/>
            <a:r>
              <a:rPr lang="en-GB" sz="1500" dirty="0" smtClean="0"/>
              <a:t>OSCR continued to be very well thought of by the charities it regulates and there was good evidence to show that positive opinions of OSCR increased in intensity.</a:t>
            </a:r>
          </a:p>
          <a:p>
            <a:pPr algn="just"/>
            <a:r>
              <a:rPr lang="en-GB" sz="1500" dirty="0" smtClean="0"/>
              <a:t>When asked to rate the importance of OSCR’s functions, there was near universal recognition of how crucial OSCR’s role is within the sector.</a:t>
            </a:r>
          </a:p>
          <a:p>
            <a:pPr algn="just"/>
            <a:r>
              <a:rPr lang="en-GB" sz="1500" dirty="0" smtClean="0"/>
              <a:t>There continued to be very high awareness of the types of responsibilities that OSCR has, with 97% of charities being able to name at least one of OSCR’s core functions.</a:t>
            </a:r>
          </a:p>
          <a:p>
            <a:pPr algn="just"/>
            <a:endParaRPr lang="en-GB" sz="1500" dirty="0" smtClean="0">
              <a:solidFill>
                <a:srgbClr val="FF0000"/>
              </a:solidFill>
            </a:endParaRPr>
          </a:p>
          <a:p>
            <a:pPr algn="just"/>
            <a:endParaRPr lang="en-GB" sz="1500" dirty="0" smtClean="0">
              <a:solidFill>
                <a:srgbClr val="FF0000"/>
              </a:solidFill>
            </a:endParaRPr>
          </a:p>
          <a:p>
            <a:endParaRPr lang="en-GB" sz="1500" dirty="0" smtClean="0">
              <a:solidFill>
                <a:srgbClr val="FF0000"/>
              </a:solidFill>
            </a:endParaRPr>
          </a:p>
          <a:p>
            <a:endParaRPr lang="en-GB" sz="1500" dirty="0" smtClean="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Summary </a:t>
            </a:r>
            <a:endParaRPr lang="en-GB" sz="2800"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12</a:t>
            </a:fld>
            <a:endParaRPr lang="en-GB" dirty="0"/>
          </a:p>
        </p:txBody>
      </p:sp>
      <p:sp>
        <p:nvSpPr>
          <p:cNvPr id="6" name="Content Placeholder 5"/>
          <p:cNvSpPr>
            <a:spLocks noGrp="1"/>
          </p:cNvSpPr>
          <p:nvPr>
            <p:ph idx="1"/>
          </p:nvPr>
        </p:nvSpPr>
        <p:spPr>
          <a:xfrm>
            <a:off x="396910" y="1123950"/>
            <a:ext cx="8229600" cy="4933950"/>
          </a:xfrm>
        </p:spPr>
        <p:txBody>
          <a:bodyPr>
            <a:normAutofit/>
          </a:bodyPr>
          <a:lstStyle/>
          <a:p>
            <a:pPr>
              <a:buNone/>
            </a:pPr>
            <a:r>
              <a:rPr lang="en-GB" sz="1500" b="1" dirty="0" smtClean="0"/>
              <a:t>Contact with OSCR</a:t>
            </a:r>
          </a:p>
          <a:p>
            <a:r>
              <a:rPr lang="en-GB" sz="1500" dirty="0" smtClean="0"/>
              <a:t>Overall  satisfaction with OSCR’s communication has increased since 2014, which in turn was a big improvement on 2011. Two thirds of charities rated OSCR’s communication as ‘very good’ or ‘excellent’.</a:t>
            </a:r>
          </a:p>
          <a:p>
            <a:r>
              <a:rPr lang="en-GB" sz="1500" dirty="0" smtClean="0"/>
              <a:t>Filling out the annual return was the most common contact charities had with OSCR.</a:t>
            </a:r>
          </a:p>
          <a:p>
            <a:r>
              <a:rPr lang="en-GB" sz="1500" dirty="0" smtClean="0"/>
              <a:t>Larger charities were more likely to have attended workshops or consultations and, also, to receive the </a:t>
            </a:r>
            <a:r>
              <a:rPr lang="en-GB" sz="1500" dirty="0" err="1" smtClean="0"/>
              <a:t>eNewsletter</a:t>
            </a:r>
            <a:r>
              <a:rPr lang="en-GB" sz="1500" dirty="0" smtClean="0"/>
              <a:t>.</a:t>
            </a:r>
          </a:p>
          <a:p>
            <a:r>
              <a:rPr lang="en-GB" sz="1500" dirty="0" smtClean="0"/>
              <a:t>When asked to rate their contact with OSCR, in terms of the services used, the responses were positive and trends towards higher mean scores were encouraging.</a:t>
            </a:r>
          </a:p>
          <a:p>
            <a:r>
              <a:rPr lang="en-GB" sz="1500" dirty="0" smtClean="0"/>
              <a:t>The annual return and other documentation was considered easy to use, with only a small minority finding it too complex. </a:t>
            </a:r>
          </a:p>
          <a:p>
            <a:r>
              <a:rPr lang="en-GB" sz="1500" dirty="0" smtClean="0"/>
              <a:t> More and more charities were opting to complete their annual return online, with almost three quarters doing so in the year preceding the research.</a:t>
            </a:r>
          </a:p>
          <a:p>
            <a:r>
              <a:rPr lang="en-GB" sz="1500" dirty="0" smtClean="0"/>
              <a:t>Lager charities and the newest charities were more likely to complete their annual return online.</a:t>
            </a:r>
          </a:p>
          <a:p>
            <a:r>
              <a:rPr lang="en-GB" sz="1500" dirty="0" smtClean="0"/>
              <a:t>Satisfaction with OSCR’s communication remained high. There was an increase in those rating OSCR’s communications as ‘excellent’ or ‘very good’ from 60% in 2014 to 66% in 2016.</a:t>
            </a:r>
          </a:p>
          <a:p>
            <a:r>
              <a:rPr lang="en-GB" sz="1500" dirty="0" smtClean="0"/>
              <a:t>Satisfaction was highest amongst those charities with six or more staff.</a:t>
            </a:r>
          </a:p>
          <a:p>
            <a:endParaRPr lang="en-GB" sz="1500" dirty="0" smtClean="0"/>
          </a:p>
          <a:p>
            <a:endParaRPr lang="en-GB" sz="1500" dirty="0" smtClean="0"/>
          </a:p>
          <a:p>
            <a:endParaRPr lang="en-GB" sz="1500" dirty="0" smtClean="0"/>
          </a:p>
          <a:p>
            <a:endParaRPr lang="en-GB" sz="1500" dirty="0" smtClean="0"/>
          </a:p>
          <a:p>
            <a:endParaRPr lang="en-GB" sz="1500" dirty="0" smtClean="0"/>
          </a:p>
          <a:p>
            <a:endParaRPr lang="en-GB" sz="15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Summary </a:t>
            </a:r>
            <a:endParaRPr lang="en-GB" sz="2800"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13</a:t>
            </a:fld>
            <a:endParaRPr lang="en-GB" dirty="0"/>
          </a:p>
        </p:txBody>
      </p:sp>
      <p:sp>
        <p:nvSpPr>
          <p:cNvPr id="6" name="Content Placeholder 5"/>
          <p:cNvSpPr>
            <a:spLocks noGrp="1"/>
          </p:cNvSpPr>
          <p:nvPr>
            <p:ph idx="1"/>
          </p:nvPr>
        </p:nvSpPr>
        <p:spPr>
          <a:xfrm>
            <a:off x="396910" y="945221"/>
            <a:ext cx="8229600" cy="5383659"/>
          </a:xfrm>
        </p:spPr>
        <p:txBody>
          <a:bodyPr>
            <a:normAutofit lnSpcReduction="10000"/>
          </a:bodyPr>
          <a:lstStyle/>
          <a:p>
            <a:pPr algn="just">
              <a:buNone/>
            </a:pPr>
            <a:endParaRPr lang="en-GB" sz="1500" dirty="0" smtClean="0">
              <a:solidFill>
                <a:srgbClr val="FF0000"/>
              </a:solidFill>
            </a:endParaRPr>
          </a:p>
          <a:p>
            <a:pPr algn="just">
              <a:buNone/>
            </a:pPr>
            <a:r>
              <a:rPr lang="en-GB" sz="1500" b="1" dirty="0" smtClean="0"/>
              <a:t>The website</a:t>
            </a:r>
          </a:p>
          <a:p>
            <a:pPr algn="just"/>
            <a:r>
              <a:rPr lang="en-GB" sz="1500" dirty="0" smtClean="0"/>
              <a:t>Similar levels of website usage were seen in 2016 to 2014, with 77% of charities using it in the last 12 months.</a:t>
            </a:r>
          </a:p>
          <a:p>
            <a:pPr algn="just"/>
            <a:r>
              <a:rPr lang="en-GB" sz="1500" dirty="0" smtClean="0"/>
              <a:t>Larger charities, as well as the newest charities, were more likely to have used the website.</a:t>
            </a:r>
          </a:p>
          <a:p>
            <a:pPr algn="just"/>
            <a:r>
              <a:rPr lang="en-GB" sz="1500" dirty="0" smtClean="0"/>
              <a:t>The main reasons respondents gave for visiting the website were to access OSCR Online and to look at their own charity extract.</a:t>
            </a:r>
          </a:p>
          <a:p>
            <a:pPr algn="just"/>
            <a:r>
              <a:rPr lang="en-GB" sz="1500" dirty="0" smtClean="0"/>
              <a:t> Just under half (45%) of those that had used the website felt that it had improved. Only 2% felt that it had become worse than two years ago.</a:t>
            </a:r>
          </a:p>
          <a:p>
            <a:pPr algn="just"/>
            <a:endParaRPr lang="en-GB" sz="1500" dirty="0" smtClean="0"/>
          </a:p>
          <a:p>
            <a:pPr algn="just">
              <a:buNone/>
            </a:pPr>
            <a:r>
              <a:rPr lang="en-GB" sz="1500" b="1" dirty="0" smtClean="0"/>
              <a:t>Importance of charitable status</a:t>
            </a:r>
          </a:p>
          <a:p>
            <a:pPr algn="just"/>
            <a:r>
              <a:rPr lang="en-GB" sz="1500" dirty="0" smtClean="0"/>
              <a:t>Ninety-three percent of charities felt that their charity status was ‘fairly’ or ‘very’  important to their organisation, with finance and credibility being the main benefits. Larger charities consistently placed greater importance in charitable status than smaller charities and were more likely to perceive their registration as beneficial to them.</a:t>
            </a:r>
          </a:p>
          <a:p>
            <a:pPr algn="just"/>
            <a:r>
              <a:rPr lang="en-GB" sz="1500" dirty="0" smtClean="0"/>
              <a:t>Tax relief was highlighted as the most important benefit of charity status, closely followed by an increase in public trust.</a:t>
            </a:r>
          </a:p>
          <a:p>
            <a:pPr algn="just"/>
            <a:r>
              <a:rPr lang="en-GB" sz="1500" dirty="0" smtClean="0"/>
              <a:t>In 2016, the difficulty recruiting trustees overtook the financial cost of preparing accounts as the main hindrance to charities. However, the majority still do not feel that charity status has any drawbacks for them.</a:t>
            </a:r>
          </a:p>
          <a:p>
            <a:pPr algn="just"/>
            <a:r>
              <a:rPr lang="en-GB" sz="1500" dirty="0" smtClean="0"/>
              <a:t>Charity status was seen as an overwhelmingly positive thing for OSCR’s stakeholders, with 85% stating that they benefitted either ‘a little’ or ‘a lot’ from being registered.</a:t>
            </a:r>
            <a:endParaRPr lang="en-GB" sz="1500" dirty="0" smtClean="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Conclusions</a:t>
            </a:r>
            <a:endParaRPr lang="en-GB" sz="2800" dirty="0"/>
          </a:p>
        </p:txBody>
      </p:sp>
      <p:sp>
        <p:nvSpPr>
          <p:cNvPr id="3" name="Content Placeholder 2"/>
          <p:cNvSpPr>
            <a:spLocks noGrp="1"/>
          </p:cNvSpPr>
          <p:nvPr>
            <p:ph idx="1"/>
          </p:nvPr>
        </p:nvSpPr>
        <p:spPr>
          <a:xfrm>
            <a:off x="385281" y="1417825"/>
            <a:ext cx="8229600" cy="4916105"/>
          </a:xfrm>
        </p:spPr>
        <p:txBody>
          <a:bodyPr>
            <a:normAutofit/>
          </a:bodyPr>
          <a:lstStyle/>
          <a:p>
            <a:r>
              <a:rPr lang="en-GB" sz="1500" dirty="0" smtClean="0"/>
              <a:t>The results of the survey continued to reflect OSCR in a very positive light.</a:t>
            </a:r>
          </a:p>
          <a:p>
            <a:endParaRPr lang="en-GB" sz="1500" dirty="0" smtClean="0">
              <a:solidFill>
                <a:srgbClr val="FF0000"/>
              </a:solidFill>
            </a:endParaRPr>
          </a:p>
          <a:p>
            <a:r>
              <a:rPr lang="en-GB" sz="1500" dirty="0" smtClean="0"/>
              <a:t>Charities viewed OSCR as an important organisation that provides its service well. Perceptions of OSCR are increasingly positive.</a:t>
            </a:r>
          </a:p>
          <a:p>
            <a:endParaRPr lang="en-GB" sz="1500" dirty="0" smtClean="0"/>
          </a:p>
          <a:p>
            <a:r>
              <a:rPr lang="en-GB" sz="1500" dirty="0" smtClean="0"/>
              <a:t>However, there is still room to improve communications further.</a:t>
            </a:r>
          </a:p>
          <a:p>
            <a:endParaRPr lang="en-GB" sz="1500" dirty="0" smtClean="0">
              <a:solidFill>
                <a:srgbClr val="FF0000"/>
              </a:solidFill>
            </a:endParaRPr>
          </a:p>
          <a:p>
            <a:r>
              <a:rPr lang="en-GB" sz="1500" dirty="0" smtClean="0"/>
              <a:t>Qualitative research continued to show that while charities value a ‘light-touch’ regulator they would like OSCR to be more visible in the public domain. Perhaps it is time for OSCR to become more outwardly facing.</a:t>
            </a:r>
          </a:p>
          <a:p>
            <a:endParaRPr lang="en-GB" sz="1500" dirty="0" smtClean="0">
              <a:solidFill>
                <a:srgbClr val="FF0000"/>
              </a:solidFill>
            </a:endParaRPr>
          </a:p>
          <a:p>
            <a:r>
              <a:rPr lang="en-GB" sz="1500" dirty="0" smtClean="0"/>
              <a:t>While charities recognised the effects of negative publicity with public trust they have not directly suffered as a result. </a:t>
            </a:r>
          </a:p>
        </p:txBody>
      </p:sp>
      <p:sp>
        <p:nvSpPr>
          <p:cNvPr id="4" name="Slide Number Placeholder 3"/>
          <p:cNvSpPr>
            <a:spLocks noGrp="1"/>
          </p:cNvSpPr>
          <p:nvPr>
            <p:ph type="sldNum" sz="quarter" idx="15"/>
          </p:nvPr>
        </p:nvSpPr>
        <p:spPr/>
        <p:txBody>
          <a:bodyPr/>
          <a:lstStyle/>
          <a:p>
            <a:fld id="{AA49D0B1-4015-47B1-AA93-86824F055D44}" type="slidenum">
              <a:rPr lang="en-GB" smtClean="0"/>
              <a:pPr/>
              <a:t>14</a:t>
            </a:fld>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628" y="1005618"/>
            <a:ext cx="6686568" cy="1143000"/>
          </a:xfrm>
        </p:spPr>
        <p:txBody>
          <a:bodyPr/>
          <a:lstStyle/>
          <a:p>
            <a:r>
              <a:rPr lang="en-GB" dirty="0" smtClean="0"/>
              <a:t>Main Findings</a:t>
            </a:r>
            <a:endParaRPr lang="en-GB" dirty="0"/>
          </a:p>
        </p:txBody>
      </p:sp>
      <p:sp>
        <p:nvSpPr>
          <p:cNvPr id="3" name="Slide Number Placeholder 2"/>
          <p:cNvSpPr>
            <a:spLocks noGrp="1"/>
          </p:cNvSpPr>
          <p:nvPr>
            <p:ph type="sldNum" sz="quarter" idx="10"/>
          </p:nvPr>
        </p:nvSpPr>
        <p:spPr/>
        <p:txBody>
          <a:bodyPr/>
          <a:lstStyle/>
          <a:p>
            <a:fld id="{AA49D0B1-4015-47B1-AA93-86824F055D44}" type="slidenum">
              <a:rPr lang="en-GB" smtClean="0"/>
              <a:pPr/>
              <a:t>15</a:t>
            </a:fld>
            <a:endParaRPr lang="en-GB" dirty="0"/>
          </a:p>
        </p:txBody>
      </p:sp>
      <p:sp>
        <p:nvSpPr>
          <p:cNvPr id="4" name="TextBox 3"/>
          <p:cNvSpPr txBox="1"/>
          <p:nvPr/>
        </p:nvSpPr>
        <p:spPr>
          <a:xfrm>
            <a:off x="725006" y="2043940"/>
            <a:ext cx="7744861" cy="313932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buFont typeface="Arial" pitchFamily="34" charset="0"/>
              <a:buChar char="•"/>
            </a:pPr>
            <a:r>
              <a:rPr lang="en-GB" dirty="0" smtClean="0"/>
              <a:t>     Current issues</a:t>
            </a:r>
          </a:p>
          <a:p>
            <a:pPr>
              <a:buFont typeface="Arial" pitchFamily="34" charset="0"/>
              <a:buChar char="•"/>
            </a:pPr>
            <a:endParaRPr lang="en-GB" dirty="0" smtClean="0"/>
          </a:p>
          <a:p>
            <a:pPr marL="360363" indent="-360363">
              <a:buFont typeface="Arial" pitchFamily="34" charset="0"/>
              <a:buChar char="•"/>
            </a:pPr>
            <a:r>
              <a:rPr lang="en-GB" dirty="0" smtClean="0"/>
              <a:t>General public support</a:t>
            </a:r>
          </a:p>
          <a:p>
            <a:pPr>
              <a:buFont typeface="Arial" pitchFamily="34" charset="0"/>
              <a:buChar char="•"/>
            </a:pPr>
            <a:endParaRPr lang="en-GB" dirty="0" smtClean="0"/>
          </a:p>
          <a:p>
            <a:pPr>
              <a:buFont typeface="Arial" pitchFamily="34" charset="0"/>
              <a:buChar char="•"/>
            </a:pPr>
            <a:r>
              <a:rPr lang="en-GB" dirty="0" smtClean="0"/>
              <a:t>     Perception of OSCR</a:t>
            </a:r>
          </a:p>
          <a:p>
            <a:pPr>
              <a:buFont typeface="Arial" pitchFamily="34" charset="0"/>
              <a:buChar char="•"/>
            </a:pPr>
            <a:endParaRPr lang="en-GB" dirty="0" smtClean="0"/>
          </a:p>
          <a:p>
            <a:pPr>
              <a:buFont typeface="Arial" pitchFamily="34" charset="0"/>
              <a:buChar char="•"/>
            </a:pPr>
            <a:r>
              <a:rPr lang="en-GB" dirty="0" smtClean="0"/>
              <a:t>     Contact with OSCR</a:t>
            </a:r>
          </a:p>
          <a:p>
            <a:pPr>
              <a:buFont typeface="Arial" pitchFamily="34" charset="0"/>
              <a:buChar char="•"/>
            </a:pPr>
            <a:endParaRPr lang="en-GB" dirty="0" smtClean="0"/>
          </a:p>
          <a:p>
            <a:pPr>
              <a:buFont typeface="Arial" pitchFamily="34" charset="0"/>
              <a:buChar char="•"/>
            </a:pPr>
            <a:r>
              <a:rPr lang="en-GB" dirty="0" smtClean="0"/>
              <a:t>     OSCR’s website</a:t>
            </a:r>
          </a:p>
          <a:p>
            <a:pPr>
              <a:buFont typeface="Arial" pitchFamily="34" charset="0"/>
              <a:buChar char="•"/>
            </a:pPr>
            <a:endParaRPr lang="en-GB" dirty="0" smtClean="0"/>
          </a:p>
          <a:p>
            <a:pPr>
              <a:buFont typeface="Arial" pitchFamily="34" charset="0"/>
              <a:buChar char="•"/>
            </a:pPr>
            <a:r>
              <a:rPr lang="en-GB" dirty="0" smtClean="0"/>
              <a:t>     The importance of charity status and the impact of regulation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Current issues</a:t>
            </a:r>
            <a:endParaRPr lang="en-GB" dirty="0"/>
          </a:p>
        </p:txBody>
      </p:sp>
      <p:sp>
        <p:nvSpPr>
          <p:cNvPr id="3" name="Slide Number Placeholder 2"/>
          <p:cNvSpPr>
            <a:spLocks noGrp="1"/>
          </p:cNvSpPr>
          <p:nvPr>
            <p:ph type="sldNum" sz="quarter" idx="10"/>
          </p:nvPr>
        </p:nvSpPr>
        <p:spPr/>
        <p:txBody>
          <a:bodyPr/>
          <a:lstStyle/>
          <a:p>
            <a:fld id="{AA49D0B1-4015-47B1-AA93-86824F055D44}" type="slidenum">
              <a:rPr lang="en-GB" smtClean="0"/>
              <a:pPr/>
              <a:t>16</a:t>
            </a:fld>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Most important issues</a:t>
            </a:r>
            <a:endParaRPr lang="en-GB" sz="2800" dirty="0"/>
          </a:p>
        </p:txBody>
      </p:sp>
      <p:sp>
        <p:nvSpPr>
          <p:cNvPr id="3" name="Content Placeholder 2"/>
          <p:cNvSpPr>
            <a:spLocks noGrp="1"/>
          </p:cNvSpPr>
          <p:nvPr>
            <p:ph idx="1"/>
          </p:nvPr>
        </p:nvSpPr>
        <p:spPr/>
        <p:txBody>
          <a:bodyPr>
            <a:normAutofit/>
          </a:bodyPr>
          <a:lstStyle/>
          <a:p>
            <a:pPr algn="just"/>
            <a:r>
              <a:rPr lang="en-GB" sz="1500" dirty="0" smtClean="0"/>
              <a:t>Finance remained the most frequent issue for charities. The effect of local government budget cuts still persists.</a:t>
            </a:r>
          </a:p>
          <a:p>
            <a:pPr lvl="1" algn="just"/>
            <a:r>
              <a:rPr lang="en-GB" sz="1500" i="1" dirty="0" smtClean="0"/>
              <a:t>The main challenge is to remain financially stable, which comes with a moral challenge as well; how can we put up our fees?</a:t>
            </a:r>
          </a:p>
          <a:p>
            <a:pPr lvl="1" algn="just"/>
            <a:r>
              <a:rPr lang="en-GB" sz="1500" i="1" dirty="0" smtClean="0"/>
              <a:t>We need to finance the upkeep of our building</a:t>
            </a:r>
          </a:p>
          <a:p>
            <a:pPr lvl="1" algn="just"/>
            <a:r>
              <a:rPr lang="en-GB" sz="1500" i="1" dirty="0" smtClean="0"/>
              <a:t>We battle to get money from the University, so it’s all just money. How to make the resources go further</a:t>
            </a:r>
          </a:p>
          <a:p>
            <a:pPr lvl="1" algn="just"/>
            <a:r>
              <a:rPr lang="en-GB" sz="1500" i="1" dirty="0" smtClean="0"/>
              <a:t>The people we support are finding it difficult to afford our services. We’re just waiting to see if the council is going to cut our services</a:t>
            </a:r>
          </a:p>
          <a:p>
            <a:pPr lvl="1" algn="just"/>
            <a:r>
              <a:rPr lang="en-GB" sz="1500" i="1" dirty="0" smtClean="0"/>
              <a:t>We provide specialist care, which costs us more, but the local authority doesn’t pay us any extra</a:t>
            </a:r>
          </a:p>
          <a:p>
            <a:pPr lvl="1" algn="just"/>
            <a:r>
              <a:rPr lang="en-GB" sz="1500" i="1" dirty="0" smtClean="0"/>
              <a:t>Council cuts are an existential threat to us</a:t>
            </a:r>
          </a:p>
          <a:p>
            <a:pPr algn="just"/>
            <a:endParaRPr lang="en-GB" sz="1500" dirty="0" smtClean="0"/>
          </a:p>
          <a:p>
            <a:pPr algn="just"/>
            <a:r>
              <a:rPr lang="en-GB" sz="1500" dirty="0" smtClean="0"/>
              <a:t>In 2014 it was noted that charities were having to work harder for less donated money. This was also apparent in 2016:</a:t>
            </a:r>
          </a:p>
          <a:p>
            <a:pPr lvl="1" algn="just"/>
            <a:r>
              <a:rPr lang="en-GB" sz="1500" i="1" dirty="0"/>
              <a:t>We rely on our fundraising activity…it’s a tough financial time </a:t>
            </a:r>
            <a:r>
              <a:rPr lang="en-GB" sz="1500" i="1" dirty="0" smtClean="0"/>
              <a:t>and our charity isn’t a priority for some</a:t>
            </a:r>
            <a:endParaRPr lang="en-GB" sz="1500" i="1" dirty="0"/>
          </a:p>
          <a:p>
            <a:pPr lvl="1" algn="just"/>
            <a:endParaRPr lang="en-GB" sz="1500" i="1" dirty="0" smtClean="0">
              <a:solidFill>
                <a:srgbClr val="FF0000"/>
              </a:solidFill>
            </a:endParaRPr>
          </a:p>
          <a:p>
            <a:pPr marL="0" indent="0" algn="just">
              <a:buNone/>
            </a:pPr>
            <a:endParaRPr lang="en-GB" sz="1900" i="1" dirty="0" smtClean="0">
              <a:solidFill>
                <a:srgbClr val="FF0000"/>
              </a:solidFill>
            </a:endParaRPr>
          </a:p>
          <a:p>
            <a:pPr algn="just"/>
            <a:endParaRPr lang="en-GB" sz="1500" dirty="0">
              <a:solidFill>
                <a:srgbClr val="FF0000"/>
              </a:solidFill>
            </a:endParaRPr>
          </a:p>
          <a:p>
            <a:pPr marL="361950" indent="-361950" algn="just">
              <a:tabLst>
                <a:tab pos="6102350" algn="l"/>
              </a:tabLst>
            </a:pPr>
            <a:endParaRPr lang="en-GB" sz="1500" dirty="0" smtClean="0">
              <a:solidFill>
                <a:srgbClr val="FF0000"/>
              </a:solidFill>
            </a:endParaRPr>
          </a:p>
        </p:txBody>
      </p:sp>
      <p:sp>
        <p:nvSpPr>
          <p:cNvPr id="4" name="Slide Number Placeholder 3"/>
          <p:cNvSpPr>
            <a:spLocks noGrp="1"/>
          </p:cNvSpPr>
          <p:nvPr>
            <p:ph type="sldNum" sz="quarter" idx="15"/>
          </p:nvPr>
        </p:nvSpPr>
        <p:spPr/>
        <p:txBody>
          <a:bodyPr/>
          <a:lstStyle/>
          <a:p>
            <a:fld id="{AA49D0B1-4015-47B1-AA93-86824F055D44}" type="slidenum">
              <a:rPr lang="en-GB" smtClean="0"/>
              <a:pPr/>
              <a:t>17</a:t>
            </a:fld>
            <a:endParaRPr lang="en-GB" dirty="0"/>
          </a:p>
        </p:txBody>
      </p:sp>
      <p:pic>
        <p:nvPicPr>
          <p:cNvPr id="5" name="Picture 2"/>
          <p:cNvPicPr>
            <a:picLocks noChangeAspect="1" noChangeArrowheads="1"/>
          </p:cNvPicPr>
          <p:nvPr/>
        </p:nvPicPr>
        <p:blipFill>
          <a:blip r:embed="rId2" cstate="print"/>
          <a:srcRect/>
          <a:stretch>
            <a:fillRect/>
          </a:stretch>
        </p:blipFill>
        <p:spPr bwMode="auto">
          <a:xfrm>
            <a:off x="8339138" y="6153150"/>
            <a:ext cx="661251" cy="495300"/>
          </a:xfrm>
          <a:prstGeom prst="rect">
            <a:avLst/>
          </a:prstGeom>
          <a:noFill/>
          <a:ln w="9525">
            <a:noFill/>
            <a:miter lim="800000"/>
            <a:headEnd/>
            <a:tailEnd/>
          </a:ln>
        </p:spPr>
      </p:pic>
    </p:spTree>
    <p:extLst>
      <p:ext uri="{BB962C8B-B14F-4D97-AF65-F5344CB8AC3E}">
        <p14:creationId xmlns:p14="http://schemas.microsoft.com/office/powerpoint/2010/main" xmlns="" val="2097917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7139136" cy="1143000"/>
          </a:xfrm>
        </p:spPr>
        <p:txBody>
          <a:bodyPr>
            <a:noAutofit/>
          </a:bodyPr>
          <a:lstStyle/>
          <a:p>
            <a:r>
              <a:rPr lang="en-GB" sz="2800" dirty="0" smtClean="0"/>
              <a:t>Most important issues facing charities (spontaneous)</a:t>
            </a:r>
            <a:br>
              <a:rPr lang="en-GB" sz="2800" dirty="0" smtClean="0"/>
            </a:br>
            <a:endParaRPr lang="en-GB"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4224947469"/>
              </p:ext>
            </p:extLst>
          </p:nvPr>
        </p:nvGraphicFramePr>
        <p:xfrm>
          <a:off x="661951" y="1249526"/>
          <a:ext cx="7008849" cy="4405698"/>
        </p:xfrm>
        <a:graphic>
          <a:graphicData uri="http://schemas.openxmlformats.org/drawingml/2006/table">
            <a:tbl>
              <a:tblPr firstRow="1" bandRow="1">
                <a:tableStyleId>{5C22544A-7EE6-4342-B048-85BDC9FD1C3A}</a:tableStyleId>
              </a:tblPr>
              <a:tblGrid>
                <a:gridCol w="2910045"/>
                <a:gridCol w="683134"/>
                <a:gridCol w="683134"/>
                <a:gridCol w="683134"/>
                <a:gridCol w="683134"/>
                <a:gridCol w="683134"/>
                <a:gridCol w="683134"/>
              </a:tblGrid>
              <a:tr h="741834">
                <a:tc>
                  <a:txBody>
                    <a:bodyPr/>
                    <a:lstStyle/>
                    <a:p>
                      <a:endParaRPr lang="en-GB"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GB" sz="1400" b="1" dirty="0" smtClean="0"/>
                        <a:t>2016</a:t>
                      </a:r>
                    </a:p>
                    <a:p>
                      <a:pPr algn="ctr"/>
                      <a:r>
                        <a:rPr lang="en-GB" sz="1400" b="1" dirty="0" smtClean="0">
                          <a:solidFill>
                            <a:schemeClr val="bg1"/>
                          </a:solidFill>
                        </a:rPr>
                        <a:t>B: 1,215</a:t>
                      </a:r>
                    </a:p>
                    <a:p>
                      <a:pPr algn="ctr"/>
                      <a:r>
                        <a:rPr lang="en-GB" sz="1400" b="1" dirty="0" smtClean="0"/>
                        <a:t> No.         %</a:t>
                      </a:r>
                    </a:p>
                  </a:txBody>
                  <a:tcPr>
                    <a:lnT w="12700" cap="flat" cmpd="sng" algn="ctr">
                      <a:solidFill>
                        <a:schemeClr val="tx1"/>
                      </a:solidFill>
                      <a:prstDash val="solid"/>
                      <a:round/>
                      <a:headEnd type="none" w="med" len="med"/>
                      <a:tailEnd type="none" w="med" len="med"/>
                    </a:lnT>
                  </a:tcPr>
                </a:tc>
                <a:tc hMerge="1">
                  <a:txBody>
                    <a:bodyPr/>
                    <a:lstStyle/>
                    <a:p>
                      <a:endParaRPr lang="en-GB"/>
                    </a:p>
                  </a:txBody>
                  <a:tcPr/>
                </a:tc>
                <a:tc gridSpan="2">
                  <a:txBody>
                    <a:bodyPr/>
                    <a:lstStyle/>
                    <a:p>
                      <a:pPr algn="ctr"/>
                      <a:r>
                        <a:rPr lang="en-GB" sz="1400" b="1" dirty="0" smtClean="0"/>
                        <a:t>2014</a:t>
                      </a:r>
                    </a:p>
                    <a:p>
                      <a:pPr algn="ctr"/>
                      <a:r>
                        <a:rPr lang="en-GB" sz="1400" b="1" dirty="0" smtClean="0"/>
                        <a:t>B: 1,370</a:t>
                      </a:r>
                    </a:p>
                    <a:p>
                      <a:pPr algn="ctr"/>
                      <a:r>
                        <a:rPr lang="en-GB" sz="1400" b="1" dirty="0" smtClean="0"/>
                        <a:t> No.         %</a:t>
                      </a:r>
                      <a:endParaRPr lang="en-GB" sz="1400" b="1" dirty="0"/>
                    </a:p>
                  </a:txBody>
                  <a:tcPr>
                    <a:lnT w="12700" cap="flat" cmpd="sng" algn="ctr">
                      <a:solidFill>
                        <a:schemeClr val="tx1"/>
                      </a:solidFill>
                      <a:prstDash val="solid"/>
                      <a:round/>
                      <a:headEnd type="none" w="med" len="med"/>
                      <a:tailEnd type="none" w="med" len="med"/>
                    </a:lnT>
                  </a:tcPr>
                </a:tc>
                <a:tc hMerge="1">
                  <a:txBody>
                    <a:bodyPr/>
                    <a:lstStyle/>
                    <a:p>
                      <a:endParaRPr lang="en-GB"/>
                    </a:p>
                  </a:txBody>
                  <a:tcPr/>
                </a:tc>
                <a:tc gridSpan="2">
                  <a:txBody>
                    <a:bodyPr/>
                    <a:lstStyle/>
                    <a:p>
                      <a:pPr algn="ctr"/>
                      <a:r>
                        <a:rPr lang="en-GB" sz="1400" b="1" dirty="0" smtClean="0"/>
                        <a:t>2011</a:t>
                      </a:r>
                    </a:p>
                    <a:p>
                      <a:pPr algn="ctr"/>
                      <a:r>
                        <a:rPr lang="en-GB" sz="1400" b="1" dirty="0" smtClean="0"/>
                        <a:t>B: 1,139</a:t>
                      </a:r>
                    </a:p>
                    <a:p>
                      <a:pPr algn="l"/>
                      <a:r>
                        <a:rPr lang="en-GB" sz="1400" b="1" dirty="0" smtClean="0"/>
                        <a:t>  No.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GB" sz="1400" b="1" dirty="0" smtClean="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18295">
                <a:tc>
                  <a:txBody>
                    <a:bodyPr/>
                    <a:lstStyle/>
                    <a:p>
                      <a:pPr algn="l" fontAlgn="b"/>
                      <a:r>
                        <a:rPr lang="en-GB" sz="1400" b="1" i="0" u="none" strike="noStrike" dirty="0" smtClean="0">
                          <a:latin typeface="+mn-lt"/>
                        </a:rPr>
                        <a:t>Funding/running costs (net)</a:t>
                      </a:r>
                      <a:endParaRPr lang="en-US" sz="1400" b="1" i="0" u="none" strike="noStrike" dirty="0">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GB" sz="1400" b="1" i="0" u="none" strike="noStrike" dirty="0" smtClean="0">
                          <a:latin typeface="+mn-lt"/>
                        </a:rPr>
                        <a:t>678</a:t>
                      </a:r>
                    </a:p>
                  </a:txBody>
                  <a:tcPr marL="9525" marR="9525" marT="9525" marB="0" anchor="ctr"/>
                </a:tc>
                <a:tc>
                  <a:txBody>
                    <a:bodyPr/>
                    <a:lstStyle/>
                    <a:p>
                      <a:pPr algn="ctr" fontAlgn="b"/>
                      <a:r>
                        <a:rPr lang="en-GB" sz="1400" b="1" i="0" u="none" strike="noStrike" dirty="0" smtClean="0">
                          <a:latin typeface="+mn-lt"/>
                        </a:rPr>
                        <a:t>56%</a:t>
                      </a:r>
                    </a:p>
                  </a:txBody>
                  <a:tcPr marL="9525" marR="9525" marT="9525" marB="0" anchor="ctr"/>
                </a:tc>
                <a:tc>
                  <a:txBody>
                    <a:bodyPr/>
                    <a:lstStyle/>
                    <a:p>
                      <a:pPr algn="ctr"/>
                      <a:r>
                        <a:rPr lang="en-GB" sz="1400" b="1" dirty="0" smtClean="0"/>
                        <a:t>786</a:t>
                      </a:r>
                      <a:endParaRPr lang="en-GB" sz="1400" b="1" dirty="0"/>
                    </a:p>
                  </a:txBody>
                  <a:tcPr marL="9525" marR="9525" marT="9525" marB="0" anchor="ctr">
                    <a:lnR w="12700" cap="flat" cmpd="sng" algn="ctr">
                      <a:noFill/>
                      <a:prstDash val="solid"/>
                      <a:round/>
                      <a:headEnd type="none" w="med" len="med"/>
                      <a:tailEnd type="none" w="med" len="med"/>
                    </a:lnR>
                  </a:tcPr>
                </a:tc>
                <a:tc>
                  <a:txBody>
                    <a:bodyPr/>
                    <a:lstStyle/>
                    <a:p>
                      <a:pPr algn="ctr" fontAlgn="b"/>
                      <a:r>
                        <a:rPr lang="en-GB" sz="1400" b="1" i="0" u="none" strike="noStrike" dirty="0" smtClean="0">
                          <a:latin typeface="+mn-lt"/>
                        </a:rPr>
                        <a:t>57%</a:t>
                      </a:r>
                    </a:p>
                  </a:txBody>
                  <a:tcPr marL="9525" marR="9525" marT="9525" marB="0" anchor="ctr">
                    <a:lnL w="12700" cmpd="sng">
                      <a:noFill/>
                    </a:lnL>
                    <a:lnR w="12700" cap="flat" cmpd="sng" algn="ctr">
                      <a:noFill/>
                      <a:prstDash val="solid"/>
                      <a:round/>
                      <a:headEnd type="none" w="med" len="med"/>
                      <a:tailEnd type="none" w="med" len="med"/>
                    </a:lnR>
                  </a:tcPr>
                </a:tc>
                <a:tc>
                  <a:txBody>
                    <a:bodyPr/>
                    <a:lstStyle/>
                    <a:p>
                      <a:pPr algn="ctr"/>
                      <a:r>
                        <a:rPr lang="en-GB" sz="1400" b="1" dirty="0" smtClean="0"/>
                        <a:t>663</a:t>
                      </a:r>
                      <a:endParaRPr lang="en-GB" sz="1400" b="1" dirty="0"/>
                    </a:p>
                  </a:txBody>
                  <a:tcPr marL="9525" marR="9525" marT="9525" marB="0" anchor="ctr">
                    <a:lnL w="12700" cmpd="sng">
                      <a:noFill/>
                    </a:lnL>
                    <a:lnR w="12700" cap="flat" cmpd="sng" algn="ctr">
                      <a:noFill/>
                      <a:prstDash val="solid"/>
                      <a:round/>
                      <a:headEnd type="none" w="med" len="med"/>
                      <a:tailEnd type="none" w="med" len="med"/>
                    </a:lnR>
                  </a:tcPr>
                </a:tc>
                <a:tc>
                  <a:txBody>
                    <a:bodyPr/>
                    <a:lstStyle/>
                    <a:p>
                      <a:pPr algn="ctr" fontAlgn="b"/>
                      <a:r>
                        <a:rPr lang="en-GB" sz="1400" b="1" i="0" u="none" strike="noStrike" dirty="0" smtClean="0">
                          <a:latin typeface="+mn-lt"/>
                        </a:rPr>
                        <a:t>58%</a:t>
                      </a:r>
                      <a:endParaRPr lang="en-US" sz="1400" b="1" i="0" u="none" strike="noStrike" dirty="0">
                        <a:latin typeface="+mn-lt"/>
                      </a:endParaRPr>
                    </a:p>
                  </a:txBody>
                  <a:tcPr marL="9525" marR="9525" marT="9525" marB="0" anchor="ctr">
                    <a:lnL w="12700" cmpd="sng">
                      <a:noFill/>
                    </a:lnL>
                    <a:lnR w="12700" cap="flat" cmpd="sng" algn="ctr">
                      <a:solidFill>
                        <a:schemeClr val="tx1"/>
                      </a:solidFill>
                      <a:prstDash val="solid"/>
                      <a:round/>
                      <a:headEnd type="none" w="med" len="med"/>
                      <a:tailEnd type="none" w="med" len="med"/>
                    </a:lnR>
                  </a:tcPr>
                </a:tc>
              </a:tr>
              <a:tr h="291174">
                <a:tc>
                  <a:txBody>
                    <a:bodyPr/>
                    <a:lstStyle/>
                    <a:p>
                      <a:pPr algn="l" fontAlgn="b"/>
                      <a:r>
                        <a:rPr lang="en-GB" sz="1400" b="0" i="0" u="none" strike="noStrike" dirty="0" smtClean="0">
                          <a:latin typeface="+mn-lt"/>
                        </a:rPr>
                        <a:t>Income/lack</a:t>
                      </a:r>
                      <a:r>
                        <a:rPr lang="en-GB" sz="1400" b="0" i="0" u="none" strike="noStrike" baseline="0" dirty="0" smtClean="0">
                          <a:latin typeface="+mn-lt"/>
                        </a:rPr>
                        <a:t> of funding </a:t>
                      </a:r>
                      <a:endParaRPr lang="en-US" sz="1400" b="0" i="0" u="none" strike="noStrike" dirty="0">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latin typeface="+mn-lt"/>
                        </a:rPr>
                        <a:t>575</a:t>
                      </a:r>
                      <a:endParaRPr lang="en-US" sz="1400" b="0" i="0" u="none" strike="noStrike" dirty="0">
                        <a:latin typeface="+mn-lt"/>
                      </a:endParaRPr>
                    </a:p>
                  </a:txBody>
                  <a:tcPr marL="9525" marR="9525" marT="9525" marB="0" anchor="ctr"/>
                </a:tc>
                <a:tc>
                  <a:txBody>
                    <a:bodyPr/>
                    <a:lstStyle/>
                    <a:p>
                      <a:pPr algn="ctr" fontAlgn="b"/>
                      <a:r>
                        <a:rPr lang="en-US" sz="1400" b="0" i="0" u="none" strike="noStrike" dirty="0" smtClean="0">
                          <a:latin typeface="+mn-lt"/>
                        </a:rPr>
                        <a:t>47%</a:t>
                      </a:r>
                      <a:endParaRPr lang="en-US" sz="1400" b="0" i="0" u="none" strike="noStrike" dirty="0">
                        <a:latin typeface="+mn-lt"/>
                      </a:endParaRPr>
                    </a:p>
                  </a:txBody>
                  <a:tcPr marL="9525" marR="9525" marT="9525" marB="0" anchor="ctr"/>
                </a:tc>
                <a:tc>
                  <a:txBody>
                    <a:bodyPr/>
                    <a:lstStyle/>
                    <a:p>
                      <a:pPr algn="ctr"/>
                      <a:r>
                        <a:rPr lang="en-GB" sz="1400" dirty="0" smtClean="0"/>
                        <a:t>697</a:t>
                      </a:r>
                      <a:endParaRPr lang="en-GB" sz="1400" dirty="0"/>
                    </a:p>
                  </a:txBody>
                  <a:tcPr marL="9525" marR="9525" marT="9525" marB="0" anchor="ctr">
                    <a:lnR w="12700" cap="flat" cmpd="sng" algn="ctr">
                      <a:noFill/>
                      <a:prstDash val="solid"/>
                      <a:round/>
                      <a:headEnd type="none" w="med" len="med"/>
                      <a:tailEnd type="none" w="med" len="med"/>
                    </a:lnR>
                  </a:tcPr>
                </a:tc>
                <a:tc>
                  <a:txBody>
                    <a:bodyPr/>
                    <a:lstStyle/>
                    <a:p>
                      <a:pPr algn="ctr" fontAlgn="b"/>
                      <a:r>
                        <a:rPr lang="en-GB" sz="1400" b="0" i="0" u="none" strike="noStrike" dirty="0" smtClean="0">
                          <a:latin typeface="+mn-lt"/>
                        </a:rPr>
                        <a:t>51%</a:t>
                      </a:r>
                      <a:endParaRPr lang="en-US" sz="1400" b="0" i="0" u="none" strike="noStrike" dirty="0">
                        <a:latin typeface="+mn-lt"/>
                      </a:endParaRPr>
                    </a:p>
                  </a:txBody>
                  <a:tcPr marL="9525" marR="9525" marT="9525" marB="0" anchor="ctr">
                    <a:lnL w="12700" cmpd="sng">
                      <a:noFill/>
                    </a:lnL>
                    <a:lnR w="12700" cap="flat" cmpd="sng" algn="ctr">
                      <a:noFill/>
                      <a:prstDash val="solid"/>
                      <a:round/>
                      <a:headEnd type="none" w="med" len="med"/>
                      <a:tailEnd type="none" w="med" len="med"/>
                    </a:lnR>
                  </a:tcPr>
                </a:tc>
                <a:tc>
                  <a:txBody>
                    <a:bodyPr/>
                    <a:lstStyle/>
                    <a:p>
                      <a:pPr algn="ctr"/>
                      <a:r>
                        <a:rPr lang="en-GB" sz="1400" dirty="0" smtClean="0"/>
                        <a:t>455</a:t>
                      </a:r>
                      <a:endParaRPr lang="en-GB" sz="1400" dirty="0"/>
                    </a:p>
                  </a:txBody>
                  <a:tcPr marL="9525" marR="9525" marT="9525" marB="0" anchor="ctr">
                    <a:lnL w="12700" cmpd="sng">
                      <a:noFill/>
                    </a:lnL>
                    <a:lnR w="12700" cap="flat" cmpd="sng" algn="ctr">
                      <a:noFill/>
                      <a:prstDash val="solid"/>
                      <a:round/>
                      <a:headEnd type="none" w="med" len="med"/>
                      <a:tailEnd type="none" w="med" len="med"/>
                    </a:lnR>
                  </a:tcPr>
                </a:tc>
                <a:tc>
                  <a:txBody>
                    <a:bodyPr/>
                    <a:lstStyle/>
                    <a:p>
                      <a:pPr algn="ctr" fontAlgn="b"/>
                      <a:r>
                        <a:rPr lang="en-GB" sz="1400" b="0" i="0" u="none" strike="noStrike" dirty="0" smtClean="0">
                          <a:latin typeface="+mn-lt"/>
                        </a:rPr>
                        <a:t>40%</a:t>
                      </a:r>
                      <a:endParaRPr lang="en-US" sz="1400" b="0" i="0" u="none" strike="noStrike" dirty="0">
                        <a:latin typeface="+mn-lt"/>
                      </a:endParaRPr>
                    </a:p>
                  </a:txBody>
                  <a:tcPr marL="9525" marR="9525" marT="9525" marB="0" anchor="ctr">
                    <a:lnL w="12700" cmpd="sng">
                      <a:noFill/>
                    </a:lnL>
                    <a:lnR w="12700" cap="flat" cmpd="sng" algn="ctr">
                      <a:solidFill>
                        <a:schemeClr val="tx1"/>
                      </a:solidFill>
                      <a:prstDash val="solid"/>
                      <a:round/>
                      <a:headEnd type="none" w="med" len="med"/>
                      <a:tailEnd type="none" w="med" len="med"/>
                    </a:lnR>
                  </a:tcPr>
                </a:tc>
              </a:tr>
              <a:tr h="319705">
                <a:tc>
                  <a:txBody>
                    <a:bodyPr/>
                    <a:lstStyle/>
                    <a:p>
                      <a:pPr algn="l" fontAlgn="b"/>
                      <a:r>
                        <a:rPr lang="en-GB" sz="1400" b="0" i="0" u="none" strike="noStrike" dirty="0" smtClean="0">
                          <a:latin typeface="+mn-lt"/>
                        </a:rPr>
                        <a:t>Local authority cuts</a:t>
                      </a:r>
                      <a:endParaRPr lang="en-US" sz="1400" b="0" i="0" u="none" strike="noStrike" dirty="0">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latin typeface="+mn-lt"/>
                        </a:rPr>
                        <a:t>78</a:t>
                      </a:r>
                      <a:endParaRPr lang="en-US" sz="1400" b="0" i="0" u="none" strike="noStrike" dirty="0">
                        <a:latin typeface="+mn-lt"/>
                      </a:endParaRPr>
                    </a:p>
                  </a:txBody>
                  <a:tcPr marL="9525" marR="9525" marT="9525" marB="0" anchor="ctr"/>
                </a:tc>
                <a:tc>
                  <a:txBody>
                    <a:bodyPr/>
                    <a:lstStyle/>
                    <a:p>
                      <a:pPr algn="ctr" fontAlgn="b"/>
                      <a:r>
                        <a:rPr lang="en-US" sz="1400" b="0" i="0" u="none" strike="noStrike" dirty="0" smtClean="0">
                          <a:latin typeface="+mn-lt"/>
                        </a:rPr>
                        <a:t>6%</a:t>
                      </a:r>
                      <a:endParaRPr lang="en-US" sz="1400" b="0" i="0" u="none" strike="noStrike" dirty="0">
                        <a:latin typeface="+mn-lt"/>
                      </a:endParaRPr>
                    </a:p>
                  </a:txBody>
                  <a:tcPr marL="9525" marR="9525" marT="9525" marB="0" anchor="ctr"/>
                </a:tc>
                <a:tc>
                  <a:txBody>
                    <a:bodyPr/>
                    <a:lstStyle/>
                    <a:p>
                      <a:pPr algn="ctr"/>
                      <a:r>
                        <a:rPr lang="en-GB" sz="1400" dirty="0" smtClean="0"/>
                        <a:t>69</a:t>
                      </a:r>
                      <a:endParaRPr lang="en-GB" sz="1400" dirty="0"/>
                    </a:p>
                  </a:txBody>
                  <a:tcPr marL="9525" marR="9525" marT="9525" marB="0" anchor="ctr">
                    <a:lnR w="12700" cap="flat" cmpd="sng" algn="ctr">
                      <a:noFill/>
                      <a:prstDash val="solid"/>
                      <a:round/>
                      <a:headEnd type="none" w="med" len="med"/>
                      <a:tailEnd type="none" w="med" len="med"/>
                    </a:lnR>
                  </a:tcPr>
                </a:tc>
                <a:tc>
                  <a:txBody>
                    <a:bodyPr/>
                    <a:lstStyle/>
                    <a:p>
                      <a:pPr algn="ctr" fontAlgn="b"/>
                      <a:r>
                        <a:rPr lang="en-GB" sz="1400" b="0" i="0" u="none" strike="noStrike" dirty="0" smtClean="0">
                          <a:latin typeface="+mn-lt"/>
                        </a:rPr>
                        <a:t>5%</a:t>
                      </a:r>
                      <a:endParaRPr lang="en-US" sz="1400" b="0" i="0" u="none" strike="noStrike" dirty="0">
                        <a:latin typeface="+mn-lt"/>
                      </a:endParaRPr>
                    </a:p>
                  </a:txBody>
                  <a:tcPr marL="9525" marR="9525" marT="9525" marB="0" anchor="ctr">
                    <a:lnL w="12700" cmpd="sng">
                      <a:noFill/>
                    </a:lnL>
                    <a:lnR w="12700" cap="flat" cmpd="sng" algn="ctr">
                      <a:noFill/>
                      <a:prstDash val="solid"/>
                      <a:round/>
                      <a:headEnd type="none" w="med" len="med"/>
                      <a:tailEnd type="none" w="med" len="med"/>
                    </a:lnR>
                  </a:tcPr>
                </a:tc>
                <a:tc>
                  <a:txBody>
                    <a:bodyPr/>
                    <a:lstStyle/>
                    <a:p>
                      <a:pPr algn="ctr"/>
                      <a:r>
                        <a:rPr lang="en-GB" sz="1400" dirty="0" smtClean="0"/>
                        <a:t>92</a:t>
                      </a:r>
                      <a:endParaRPr lang="en-GB" sz="1400" dirty="0"/>
                    </a:p>
                  </a:txBody>
                  <a:tcPr marL="9525" marR="9525" marT="9525" marB="0" anchor="ctr">
                    <a:lnL w="12700" cmpd="sng">
                      <a:noFill/>
                    </a:lnL>
                    <a:lnR w="12700" cap="flat" cmpd="sng" algn="ctr">
                      <a:noFill/>
                      <a:prstDash val="solid"/>
                      <a:round/>
                      <a:headEnd type="none" w="med" len="med"/>
                      <a:tailEnd type="none" w="med" len="med"/>
                    </a:lnR>
                  </a:tcPr>
                </a:tc>
                <a:tc>
                  <a:txBody>
                    <a:bodyPr/>
                    <a:lstStyle/>
                    <a:p>
                      <a:pPr algn="ctr" fontAlgn="b"/>
                      <a:r>
                        <a:rPr lang="en-GB" sz="1400" b="0" i="0" u="none" strike="noStrike" dirty="0" smtClean="0">
                          <a:latin typeface="+mn-lt"/>
                        </a:rPr>
                        <a:t>8%</a:t>
                      </a:r>
                      <a:endParaRPr lang="en-US" sz="1400" b="0" i="0" u="none" strike="noStrike" dirty="0">
                        <a:latin typeface="+mn-lt"/>
                      </a:endParaRPr>
                    </a:p>
                  </a:txBody>
                  <a:tcPr marL="9525" marR="9525" marT="9525" marB="0" anchor="ctr">
                    <a:lnL w="12700" cmpd="sng">
                      <a:noFill/>
                    </a:lnL>
                    <a:lnR w="12700" cap="flat" cmpd="sng" algn="ctr">
                      <a:solidFill>
                        <a:schemeClr val="tx1"/>
                      </a:solidFill>
                      <a:prstDash val="solid"/>
                      <a:round/>
                      <a:headEnd type="none" w="med" len="med"/>
                      <a:tailEnd type="none" w="med" len="med"/>
                    </a:lnR>
                  </a:tcPr>
                </a:tc>
              </a:tr>
              <a:tr h="319705">
                <a:tc>
                  <a:txBody>
                    <a:bodyPr/>
                    <a:lstStyle/>
                    <a:p>
                      <a:pPr algn="l" fontAlgn="b"/>
                      <a:r>
                        <a:rPr lang="en-GB" sz="1400" b="0" i="0" u="none" strike="noStrike" dirty="0" smtClean="0">
                          <a:latin typeface="+mn-lt"/>
                        </a:rPr>
                        <a:t>Running costs</a:t>
                      </a:r>
                      <a:endParaRPr lang="en-US" sz="1400" b="0" i="0" u="none" strike="noStrike" dirty="0">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latin typeface="+mn-lt"/>
                        </a:rPr>
                        <a:t>103</a:t>
                      </a:r>
                      <a:endParaRPr lang="en-US" sz="1400" b="0" i="0" u="none" strike="noStrike" dirty="0">
                        <a:latin typeface="+mn-lt"/>
                      </a:endParaRPr>
                    </a:p>
                  </a:txBody>
                  <a:tcPr marL="9525" marR="9525" marT="9525" marB="0" anchor="ctr"/>
                </a:tc>
                <a:tc>
                  <a:txBody>
                    <a:bodyPr/>
                    <a:lstStyle/>
                    <a:p>
                      <a:pPr algn="ctr" fontAlgn="b"/>
                      <a:r>
                        <a:rPr lang="en-US" sz="1400" b="0" i="0" u="none" strike="noStrike" dirty="0" smtClean="0">
                          <a:latin typeface="+mn-lt"/>
                        </a:rPr>
                        <a:t>8%</a:t>
                      </a:r>
                      <a:endParaRPr lang="en-US" sz="1400" b="0" i="0" u="none" strike="noStrike" dirty="0">
                        <a:latin typeface="+mn-lt"/>
                      </a:endParaRPr>
                    </a:p>
                  </a:txBody>
                  <a:tcPr marL="9525" marR="9525" marT="9525" marB="0" anchor="ctr"/>
                </a:tc>
                <a:tc>
                  <a:txBody>
                    <a:bodyPr/>
                    <a:lstStyle/>
                    <a:p>
                      <a:pPr algn="ctr"/>
                      <a:r>
                        <a:rPr lang="en-GB" sz="1400" dirty="0" smtClean="0"/>
                        <a:t>64</a:t>
                      </a:r>
                      <a:endParaRPr lang="en-GB" sz="1400" dirty="0"/>
                    </a:p>
                  </a:txBody>
                  <a:tcPr marL="9525" marR="9525" marT="9525" marB="0" anchor="ctr">
                    <a:lnR w="12700" cap="flat" cmpd="sng" algn="ctr">
                      <a:noFill/>
                      <a:prstDash val="solid"/>
                      <a:round/>
                      <a:headEnd type="none" w="med" len="med"/>
                      <a:tailEnd type="none" w="med" len="med"/>
                    </a:lnR>
                  </a:tcPr>
                </a:tc>
                <a:tc>
                  <a:txBody>
                    <a:bodyPr/>
                    <a:lstStyle/>
                    <a:p>
                      <a:pPr algn="ctr" fontAlgn="b"/>
                      <a:r>
                        <a:rPr lang="en-GB" sz="1400" b="0" i="0" u="none" strike="noStrike" dirty="0" smtClean="0">
                          <a:latin typeface="+mn-lt"/>
                        </a:rPr>
                        <a:t>5%</a:t>
                      </a:r>
                      <a:endParaRPr lang="en-US" sz="1400" b="0" i="0" u="none" strike="noStrike" dirty="0">
                        <a:latin typeface="+mn-lt"/>
                      </a:endParaRPr>
                    </a:p>
                  </a:txBody>
                  <a:tcPr marL="9525" marR="9525" marT="9525" marB="0" anchor="ctr">
                    <a:lnL w="12700" cmpd="sng">
                      <a:noFill/>
                    </a:lnL>
                    <a:lnR w="12700" cap="flat" cmpd="sng" algn="ctr">
                      <a:noFill/>
                      <a:prstDash val="solid"/>
                      <a:round/>
                      <a:headEnd type="none" w="med" len="med"/>
                      <a:tailEnd type="none" w="med" len="med"/>
                    </a:lnR>
                  </a:tcPr>
                </a:tc>
                <a:tc>
                  <a:txBody>
                    <a:bodyPr/>
                    <a:lstStyle/>
                    <a:p>
                      <a:pPr algn="ctr"/>
                      <a:r>
                        <a:rPr lang="en-GB" sz="1400" dirty="0" smtClean="0"/>
                        <a:t>157</a:t>
                      </a:r>
                      <a:endParaRPr lang="en-GB" sz="1400" dirty="0"/>
                    </a:p>
                  </a:txBody>
                  <a:tcPr marL="9525" marR="9525" marT="9525" marB="0" anchor="ctr">
                    <a:lnL w="12700" cmpd="sng">
                      <a:noFill/>
                    </a:lnL>
                    <a:lnR w="12700" cap="flat" cmpd="sng" algn="ctr">
                      <a:noFill/>
                      <a:prstDash val="solid"/>
                      <a:round/>
                      <a:headEnd type="none" w="med" len="med"/>
                      <a:tailEnd type="none" w="med" len="med"/>
                    </a:lnR>
                  </a:tcPr>
                </a:tc>
                <a:tc>
                  <a:txBody>
                    <a:bodyPr/>
                    <a:lstStyle/>
                    <a:p>
                      <a:pPr algn="ctr" fontAlgn="b"/>
                      <a:r>
                        <a:rPr lang="en-GB" sz="1400" b="0" i="0" u="none" strike="noStrike" dirty="0" smtClean="0">
                          <a:latin typeface="+mn-lt"/>
                        </a:rPr>
                        <a:t>14%</a:t>
                      </a:r>
                      <a:endParaRPr lang="en-US" sz="1400" b="0" i="0" u="none" strike="noStrike" dirty="0">
                        <a:latin typeface="+mn-lt"/>
                      </a:endParaRPr>
                    </a:p>
                  </a:txBody>
                  <a:tcPr marL="9525" marR="9525" marT="9525" marB="0" anchor="ctr">
                    <a:lnL w="12700" cmpd="sng">
                      <a:noFill/>
                    </a:lnL>
                    <a:lnR w="12700" cap="flat" cmpd="sng" algn="ctr">
                      <a:solidFill>
                        <a:schemeClr val="tx1"/>
                      </a:solidFill>
                      <a:prstDash val="solid"/>
                      <a:round/>
                      <a:headEnd type="none" w="med" len="med"/>
                      <a:tailEnd type="none" w="med" len="med"/>
                    </a:lnR>
                  </a:tcPr>
                </a:tc>
              </a:tr>
              <a:tr h="319705">
                <a:tc>
                  <a:txBody>
                    <a:bodyPr/>
                    <a:lstStyle/>
                    <a:p>
                      <a:pPr algn="l" fontAlgn="b"/>
                      <a:r>
                        <a:rPr lang="en-GB" sz="1400" b="0" i="0" u="none" strike="noStrike" dirty="0" smtClean="0">
                          <a:latin typeface="+mn-lt"/>
                        </a:rPr>
                        <a:t>Less being donated</a:t>
                      </a:r>
                      <a:endParaRPr lang="en-US" sz="1400" b="0" i="0" u="none" strike="noStrike" dirty="0">
                        <a:latin typeface="+mn-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latin typeface="+mn-lt"/>
                        </a:rPr>
                        <a:t>15</a:t>
                      </a:r>
                      <a:endParaRPr lang="en-US" sz="1400" b="0" i="0" u="none" strike="noStrike" dirty="0">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latin typeface="+mn-lt"/>
                        </a:rPr>
                        <a:t>1%</a:t>
                      </a:r>
                      <a:endParaRPr lang="en-US" sz="1400" b="0" i="0" u="none" strike="noStrike" dirty="0">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lang="en-GB" sz="1400" dirty="0" smtClean="0"/>
                        <a:t>34</a:t>
                      </a:r>
                      <a:endParaRPr lang="en-GB" sz="1400" dirty="0"/>
                    </a:p>
                  </a:txBody>
                  <a:tcPr marL="9525" marR="9525" marT="9525" marB="0"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smtClean="0">
                          <a:latin typeface="+mn-lt"/>
                        </a:rPr>
                        <a:t>2%</a:t>
                      </a:r>
                      <a:endParaRPr lang="en-US" sz="1400" b="0" i="0" u="none" strike="noStrike" dirty="0">
                        <a:latin typeface="+mn-lt"/>
                      </a:endParaRPr>
                    </a:p>
                  </a:txBody>
                  <a:tcPr marL="9525" marR="9525" marT="9525" marB="0" anchor="ctr">
                    <a:lnL w="12700" cmpd="sng">
                      <a:noFill/>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400" dirty="0" smtClean="0"/>
                        <a:t>99</a:t>
                      </a:r>
                      <a:endParaRPr lang="en-GB" sz="1400" dirty="0"/>
                    </a:p>
                  </a:txBody>
                  <a:tcPr marL="9525" marR="9525" marT="9525" marB="0" anchor="ctr">
                    <a:lnL w="12700" cmpd="sng">
                      <a:noFill/>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smtClean="0">
                          <a:latin typeface="+mn-lt"/>
                        </a:rPr>
                        <a:t>9%</a:t>
                      </a:r>
                      <a:endParaRPr lang="en-US" sz="1400" b="0" i="0" u="none" strike="noStrike" dirty="0">
                        <a:latin typeface="+mn-lt"/>
                      </a:endParaRPr>
                    </a:p>
                  </a:txBody>
                  <a:tcPr marL="9525" marR="9525" marT="9525" marB="0" anchor="ctr">
                    <a:lnL w="12700" cmpd="sng">
                      <a:noFill/>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19705">
                <a:tc>
                  <a:txBody>
                    <a:bodyPr/>
                    <a:lstStyle/>
                    <a:p>
                      <a:pPr algn="l" fontAlgn="b"/>
                      <a:r>
                        <a:rPr lang="en-GB" sz="1400" b="1" i="0" u="none" strike="noStrike" dirty="0" smtClean="0">
                          <a:latin typeface="+mn-lt"/>
                        </a:rPr>
                        <a:t>Recruitment (net)</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400" b="1" i="0" u="none" strike="noStrike" dirty="0" smtClean="0">
                          <a:latin typeface="+mn-lt"/>
                        </a:rPr>
                        <a:t>200</a:t>
                      </a:r>
                      <a:endParaRPr lang="en-US" sz="1400" b="1" i="0" u="none" strike="noStrike" dirty="0">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400" b="1" i="0" u="none" strike="noStrike" dirty="0" smtClean="0">
                          <a:latin typeface="+mn-lt"/>
                        </a:rPr>
                        <a:t>16%</a:t>
                      </a:r>
                      <a:endParaRPr lang="en-US" sz="1400" b="1" i="0" u="none" strike="noStrike" dirty="0">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lang="en-GB" sz="1400" b="1" dirty="0" smtClean="0"/>
                        <a:t>208</a:t>
                      </a:r>
                      <a:endParaRPr lang="en-GB" sz="1400" b="1" dirty="0"/>
                    </a:p>
                  </a:txBody>
                  <a:tcPr marL="9525" marR="9525" marT="9525"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GB" sz="1400" b="1" i="0" u="none" strike="noStrike" dirty="0" smtClean="0">
                          <a:latin typeface="+mn-lt"/>
                        </a:rPr>
                        <a:t>15%</a:t>
                      </a:r>
                      <a:endParaRPr lang="en-US" sz="1400" b="1" i="0" u="none" strike="noStrike" dirty="0">
                        <a:latin typeface="+mn-lt"/>
                      </a:endParaRP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sz="1400" b="1" dirty="0" smtClean="0"/>
                        <a:t>201</a:t>
                      </a:r>
                      <a:endParaRPr lang="en-GB" sz="1400" b="1" dirty="0"/>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GB" sz="1400" b="1" i="0" u="none" strike="noStrike" dirty="0" smtClean="0">
                          <a:latin typeface="+mn-lt"/>
                        </a:rPr>
                        <a:t>18%</a:t>
                      </a:r>
                      <a:endParaRPr lang="en-US" sz="1400" b="1" i="0" u="none" strike="noStrike" dirty="0">
                        <a:latin typeface="+mn-lt"/>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19705">
                <a:tc>
                  <a:txBody>
                    <a:bodyPr/>
                    <a:lstStyle/>
                    <a:p>
                      <a:pPr algn="l" fontAlgn="b"/>
                      <a:r>
                        <a:rPr lang="en-GB" sz="1400" b="0" i="0" u="none" strike="noStrike" dirty="0" smtClean="0">
                          <a:latin typeface="+mn-lt"/>
                        </a:rPr>
                        <a:t>Recruitment of volunteers/staff</a:t>
                      </a:r>
                      <a:endParaRPr lang="en-US" sz="1400" b="0" i="0" u="none" strike="noStrike" dirty="0">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latin typeface="+mn-lt"/>
                        </a:rPr>
                        <a:t>172</a:t>
                      </a:r>
                      <a:endParaRPr lang="en-US" sz="1400" b="0" i="0" u="none" strike="noStrike" dirty="0">
                        <a:latin typeface="+mn-lt"/>
                      </a:endParaRPr>
                    </a:p>
                  </a:txBody>
                  <a:tcPr marL="9525" marR="9525" marT="9525" marB="0" anchor="ctr"/>
                </a:tc>
                <a:tc>
                  <a:txBody>
                    <a:bodyPr/>
                    <a:lstStyle/>
                    <a:p>
                      <a:pPr algn="ctr" fontAlgn="b"/>
                      <a:r>
                        <a:rPr lang="en-US" sz="1400" b="0" i="0" u="none" strike="noStrike" dirty="0" smtClean="0">
                          <a:latin typeface="+mn-lt"/>
                        </a:rPr>
                        <a:t>14%</a:t>
                      </a:r>
                      <a:endParaRPr lang="en-US" sz="1400" b="0" i="0" u="none" strike="noStrike" dirty="0">
                        <a:latin typeface="+mn-lt"/>
                      </a:endParaRPr>
                    </a:p>
                  </a:txBody>
                  <a:tcPr marL="9525" marR="9525" marT="9525" marB="0" anchor="ctr"/>
                </a:tc>
                <a:tc>
                  <a:txBody>
                    <a:bodyPr/>
                    <a:lstStyle/>
                    <a:p>
                      <a:pPr algn="ctr"/>
                      <a:r>
                        <a:rPr lang="en-GB" sz="1400" dirty="0" smtClean="0"/>
                        <a:t>163</a:t>
                      </a:r>
                      <a:endParaRPr lang="en-GB" sz="1400" dirty="0"/>
                    </a:p>
                  </a:txBody>
                  <a:tcPr marL="9525" marR="9525" marT="9525" marB="0" anchor="ctr">
                    <a:lnR w="12700" cap="flat" cmpd="sng" algn="ctr">
                      <a:noFill/>
                      <a:prstDash val="solid"/>
                      <a:round/>
                      <a:headEnd type="none" w="med" len="med"/>
                      <a:tailEnd type="none" w="med" len="med"/>
                    </a:lnR>
                  </a:tcPr>
                </a:tc>
                <a:tc>
                  <a:txBody>
                    <a:bodyPr/>
                    <a:lstStyle/>
                    <a:p>
                      <a:pPr algn="ctr" fontAlgn="b"/>
                      <a:r>
                        <a:rPr lang="en-GB" sz="1400" b="0" i="0" u="none" strike="noStrike" dirty="0" smtClean="0">
                          <a:latin typeface="+mn-lt"/>
                        </a:rPr>
                        <a:t>12%</a:t>
                      </a:r>
                      <a:endParaRPr lang="en-US" sz="1400" b="0" i="0" u="none" strike="noStrike" dirty="0">
                        <a:latin typeface="+mn-lt"/>
                      </a:endParaRPr>
                    </a:p>
                  </a:txBody>
                  <a:tcPr marL="9525" marR="9525" marT="9525" marB="0" anchor="ctr">
                    <a:lnL w="12700" cmpd="sng">
                      <a:noFill/>
                    </a:lnL>
                    <a:lnR w="12700" cap="flat" cmpd="sng" algn="ctr">
                      <a:noFill/>
                      <a:prstDash val="solid"/>
                      <a:round/>
                      <a:headEnd type="none" w="med" len="med"/>
                      <a:tailEnd type="none" w="med" len="med"/>
                    </a:lnR>
                  </a:tcPr>
                </a:tc>
                <a:tc>
                  <a:txBody>
                    <a:bodyPr/>
                    <a:lstStyle/>
                    <a:p>
                      <a:pPr algn="ctr"/>
                      <a:r>
                        <a:rPr lang="en-GB" sz="1400" dirty="0" smtClean="0"/>
                        <a:t>185</a:t>
                      </a:r>
                      <a:endParaRPr lang="en-GB" sz="1400" dirty="0"/>
                    </a:p>
                  </a:txBody>
                  <a:tcPr marL="9525" marR="9525" marT="9525" marB="0" anchor="ctr">
                    <a:lnL w="12700" cmpd="sng">
                      <a:noFill/>
                    </a:lnL>
                    <a:lnR w="12700" cap="flat" cmpd="sng" algn="ctr">
                      <a:noFill/>
                      <a:prstDash val="solid"/>
                      <a:round/>
                      <a:headEnd type="none" w="med" len="med"/>
                      <a:tailEnd type="none" w="med" len="med"/>
                    </a:lnR>
                  </a:tcPr>
                </a:tc>
                <a:tc>
                  <a:txBody>
                    <a:bodyPr/>
                    <a:lstStyle/>
                    <a:p>
                      <a:pPr algn="ctr" fontAlgn="b"/>
                      <a:r>
                        <a:rPr lang="en-GB" sz="1400" b="0" i="0" u="none" strike="noStrike" dirty="0" smtClean="0">
                          <a:latin typeface="+mn-lt"/>
                        </a:rPr>
                        <a:t>16%</a:t>
                      </a:r>
                      <a:endParaRPr lang="en-US" sz="1400" b="0" i="0" u="none" strike="noStrike" dirty="0">
                        <a:latin typeface="+mn-lt"/>
                      </a:endParaRPr>
                    </a:p>
                  </a:txBody>
                  <a:tcPr marL="9525" marR="9525" marT="9525" marB="0" anchor="ctr">
                    <a:lnL w="12700" cmpd="sng">
                      <a:noFill/>
                    </a:lnL>
                    <a:lnR w="12700" cap="flat" cmpd="sng" algn="ctr">
                      <a:solidFill>
                        <a:schemeClr val="tx1"/>
                      </a:solidFill>
                      <a:prstDash val="solid"/>
                      <a:round/>
                      <a:headEnd type="none" w="med" len="med"/>
                      <a:tailEnd type="none" w="med" len="med"/>
                    </a:lnR>
                  </a:tcPr>
                </a:tc>
              </a:tr>
              <a:tr h="291174">
                <a:tc>
                  <a:txBody>
                    <a:bodyPr/>
                    <a:lstStyle/>
                    <a:p>
                      <a:pPr algn="l" fontAlgn="b"/>
                      <a:r>
                        <a:rPr lang="en-GB" sz="1400" b="0" i="0" u="none" strike="noStrike" dirty="0" smtClean="0">
                          <a:latin typeface="+mn-lt"/>
                        </a:rPr>
                        <a:t>Recruitment of trustees</a:t>
                      </a:r>
                      <a:endParaRPr lang="en-US" sz="1400" b="0" i="0" u="none" strike="noStrike" dirty="0">
                        <a:latin typeface="+mn-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latin typeface="+mn-lt"/>
                        </a:rPr>
                        <a:t>41</a:t>
                      </a:r>
                      <a:endParaRPr lang="en-US" sz="1400" b="0" i="0" u="none" strike="noStrike" dirty="0">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latin typeface="+mn-lt"/>
                        </a:rPr>
                        <a:t>3%</a:t>
                      </a:r>
                      <a:endParaRPr lang="en-US" sz="1400" b="0" i="0" u="none" strike="noStrike" dirty="0">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lang="en-GB" sz="1400" dirty="0" smtClean="0"/>
                        <a:t>38</a:t>
                      </a:r>
                      <a:endParaRPr lang="en-GB" sz="1400" dirty="0"/>
                    </a:p>
                  </a:txBody>
                  <a:tcPr marL="9525" marR="9525" marT="9525" marB="0"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smtClean="0">
                          <a:latin typeface="+mn-lt"/>
                        </a:rPr>
                        <a:t>3%</a:t>
                      </a:r>
                      <a:endParaRPr lang="en-US" sz="1400" b="0" i="0" u="none" strike="noStrike" dirty="0">
                        <a:latin typeface="+mn-lt"/>
                      </a:endParaRPr>
                    </a:p>
                  </a:txBody>
                  <a:tcPr marL="9525" marR="9525" marT="9525" marB="0" anchor="ctr">
                    <a:lnL w="12700" cmpd="sng">
                      <a:noFill/>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400" dirty="0" smtClean="0"/>
                        <a:t>17</a:t>
                      </a:r>
                      <a:endParaRPr lang="en-GB" sz="1400" dirty="0"/>
                    </a:p>
                  </a:txBody>
                  <a:tcPr marL="9525" marR="9525" marT="9525" marB="0" anchor="ctr">
                    <a:lnL w="12700" cmpd="sng">
                      <a:noFill/>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smtClean="0">
                          <a:latin typeface="+mn-lt"/>
                        </a:rPr>
                        <a:t>1%</a:t>
                      </a:r>
                      <a:endParaRPr lang="en-US" sz="1400" b="0" i="0" u="none" strike="noStrike" dirty="0">
                        <a:latin typeface="+mn-lt"/>
                      </a:endParaRPr>
                    </a:p>
                  </a:txBody>
                  <a:tcPr marL="9525" marR="9525" marT="9525" marB="0" anchor="ctr">
                    <a:lnL w="12700" cmpd="sng">
                      <a:noFill/>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91174">
                <a:tc>
                  <a:txBody>
                    <a:bodyPr/>
                    <a:lstStyle/>
                    <a:p>
                      <a:pPr algn="l" fontAlgn="b"/>
                      <a:r>
                        <a:rPr lang="en-GB" sz="1400" b="0" i="0" u="none" strike="noStrike" dirty="0" smtClean="0">
                          <a:latin typeface="+mn-lt"/>
                        </a:rPr>
                        <a:t>Ability to continue with work</a:t>
                      </a:r>
                      <a:endParaRPr lang="en-US" sz="1400" b="0" i="0" u="none" strike="noStrike" dirty="0">
                        <a:latin typeface="+mn-lt"/>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400" b="0" i="0" u="none" strike="noStrike" dirty="0" smtClean="0">
                          <a:latin typeface="+mn-lt"/>
                        </a:rPr>
                        <a:t>32</a:t>
                      </a:r>
                      <a:endParaRPr lang="en-US" sz="1400" b="0" i="0" u="none" strike="noStrike" dirty="0">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400" b="0" i="0" u="none" strike="noStrike" dirty="0" smtClean="0">
                          <a:latin typeface="+mn-lt"/>
                        </a:rPr>
                        <a:t>3%</a:t>
                      </a:r>
                      <a:endParaRPr lang="en-US" sz="1400" b="0" i="0" u="none" strike="noStrike" dirty="0">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lang="en-GB" sz="1400" dirty="0" smtClean="0"/>
                        <a:t>192</a:t>
                      </a:r>
                      <a:endParaRPr lang="en-GB" sz="1400" dirty="0"/>
                    </a:p>
                  </a:txBody>
                  <a:tcPr marL="9525" marR="9525" marT="9525"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GB" sz="1400" b="0" i="0" u="none" strike="noStrike" dirty="0" smtClean="0">
                          <a:latin typeface="+mn-lt"/>
                        </a:rPr>
                        <a:t>14%</a:t>
                      </a:r>
                      <a:endParaRPr lang="en-US" sz="1400" b="0" i="0" u="none" strike="noStrike" dirty="0">
                        <a:latin typeface="+mn-lt"/>
                      </a:endParaRP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sz="1400" dirty="0" smtClean="0"/>
                        <a:t>89</a:t>
                      </a:r>
                      <a:endParaRPr lang="en-GB" sz="1400" dirty="0"/>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GB" sz="1400" b="0" i="0" u="none" strike="noStrike" dirty="0" smtClean="0">
                          <a:latin typeface="+mn-lt"/>
                        </a:rPr>
                        <a:t>8%</a:t>
                      </a:r>
                      <a:endParaRPr lang="en-US" sz="1400" b="0" i="0" u="none" strike="noStrike" dirty="0">
                        <a:latin typeface="+mn-lt"/>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91174">
                <a:tc>
                  <a:txBody>
                    <a:bodyPr/>
                    <a:lstStyle/>
                    <a:p>
                      <a:pPr algn="l" fontAlgn="b"/>
                      <a:r>
                        <a:rPr lang="en-GB" sz="1400" b="0" i="0" u="none" strike="noStrike" dirty="0" smtClean="0">
                          <a:latin typeface="+mn-lt"/>
                        </a:rPr>
                        <a:t>Sustaining membership levels</a:t>
                      </a:r>
                      <a:endParaRPr lang="en-US" sz="1400" b="0" i="0" u="none" strike="noStrike" dirty="0">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latin typeface="+mn-lt"/>
                        </a:rPr>
                        <a:t>228</a:t>
                      </a:r>
                      <a:endParaRPr lang="en-US" sz="1400" b="0" i="0" u="none" strike="noStrike" dirty="0">
                        <a:latin typeface="+mn-lt"/>
                      </a:endParaRPr>
                    </a:p>
                  </a:txBody>
                  <a:tcPr marL="9525" marR="9525" marT="9525" marB="0" anchor="ctr"/>
                </a:tc>
                <a:tc>
                  <a:txBody>
                    <a:bodyPr/>
                    <a:lstStyle/>
                    <a:p>
                      <a:pPr algn="ctr" fontAlgn="b"/>
                      <a:r>
                        <a:rPr lang="en-US" sz="1400" b="0" i="0" u="none" strike="noStrike" dirty="0" smtClean="0">
                          <a:latin typeface="+mn-lt"/>
                        </a:rPr>
                        <a:t>19%</a:t>
                      </a:r>
                      <a:endParaRPr lang="en-US" sz="1400" b="0" i="0" u="none" strike="noStrike" dirty="0">
                        <a:latin typeface="+mn-lt"/>
                      </a:endParaRPr>
                    </a:p>
                  </a:txBody>
                  <a:tcPr marL="9525" marR="9525" marT="9525" marB="0" anchor="ctr"/>
                </a:tc>
                <a:tc>
                  <a:txBody>
                    <a:bodyPr/>
                    <a:lstStyle/>
                    <a:p>
                      <a:pPr algn="ctr"/>
                      <a:r>
                        <a:rPr lang="en-GB" sz="1400" dirty="0" smtClean="0"/>
                        <a:t>164</a:t>
                      </a:r>
                      <a:endParaRPr lang="en-GB" sz="1400" dirty="0"/>
                    </a:p>
                  </a:txBody>
                  <a:tcPr marL="9525" marR="9525" marT="9525" marB="0" anchor="ctr">
                    <a:lnR w="12700" cap="flat" cmpd="sng" algn="ctr">
                      <a:noFill/>
                      <a:prstDash val="solid"/>
                      <a:round/>
                      <a:headEnd type="none" w="med" len="med"/>
                      <a:tailEnd type="none" w="med" len="med"/>
                    </a:lnR>
                  </a:tcPr>
                </a:tc>
                <a:tc>
                  <a:txBody>
                    <a:bodyPr/>
                    <a:lstStyle/>
                    <a:p>
                      <a:pPr algn="ctr" fontAlgn="b"/>
                      <a:r>
                        <a:rPr lang="en-GB" sz="1400" b="0" i="0" u="none" strike="noStrike" dirty="0" smtClean="0">
                          <a:latin typeface="+mn-lt"/>
                        </a:rPr>
                        <a:t>12%</a:t>
                      </a:r>
                      <a:endParaRPr lang="en-US" sz="1400" b="0" i="0" u="none" strike="noStrike" dirty="0">
                        <a:latin typeface="+mn-lt"/>
                      </a:endParaRPr>
                    </a:p>
                  </a:txBody>
                  <a:tcPr marL="9525" marR="9525" marT="9525" marB="0" anchor="ctr">
                    <a:lnL w="12700" cmpd="sng">
                      <a:noFill/>
                    </a:lnL>
                    <a:lnR w="12700" cap="flat" cmpd="sng" algn="ctr">
                      <a:noFill/>
                      <a:prstDash val="solid"/>
                      <a:round/>
                      <a:headEnd type="none" w="med" len="med"/>
                      <a:tailEnd type="none" w="med" len="med"/>
                    </a:lnR>
                  </a:tcPr>
                </a:tc>
                <a:tc>
                  <a:txBody>
                    <a:bodyPr/>
                    <a:lstStyle/>
                    <a:p>
                      <a:pPr algn="ctr"/>
                      <a:r>
                        <a:rPr lang="en-GB" sz="1400" dirty="0" smtClean="0"/>
                        <a:t>210</a:t>
                      </a:r>
                      <a:endParaRPr lang="en-GB" sz="1400" dirty="0"/>
                    </a:p>
                  </a:txBody>
                  <a:tcPr marL="9525" marR="9525" marT="9525" marB="0" anchor="ctr">
                    <a:lnL w="12700" cmpd="sng">
                      <a:noFill/>
                    </a:lnL>
                    <a:lnR w="12700" cap="flat" cmpd="sng" algn="ctr">
                      <a:noFill/>
                      <a:prstDash val="solid"/>
                      <a:round/>
                      <a:headEnd type="none" w="med" len="med"/>
                      <a:tailEnd type="none" w="med" len="med"/>
                    </a:lnR>
                  </a:tcPr>
                </a:tc>
                <a:tc>
                  <a:txBody>
                    <a:bodyPr/>
                    <a:lstStyle/>
                    <a:p>
                      <a:pPr algn="ctr" fontAlgn="b"/>
                      <a:r>
                        <a:rPr lang="en-GB" sz="1400" b="0" i="0" u="none" strike="noStrike" dirty="0" smtClean="0">
                          <a:latin typeface="+mn-lt"/>
                        </a:rPr>
                        <a:t>18%</a:t>
                      </a:r>
                      <a:endParaRPr lang="en-US" sz="1400" b="0" i="0" u="none" strike="noStrike" dirty="0">
                        <a:latin typeface="+mn-lt"/>
                      </a:endParaRPr>
                    </a:p>
                  </a:txBody>
                  <a:tcPr marL="9525" marR="9525" marT="9525" marB="0" anchor="ctr">
                    <a:lnL w="12700" cmpd="sng">
                      <a:noFill/>
                    </a:lnL>
                    <a:lnR w="12700" cap="flat" cmpd="sng" algn="ctr">
                      <a:solidFill>
                        <a:schemeClr val="tx1"/>
                      </a:solidFill>
                      <a:prstDash val="solid"/>
                      <a:round/>
                      <a:headEnd type="none" w="med" len="med"/>
                      <a:tailEnd type="none" w="med" len="med"/>
                    </a:lnR>
                  </a:tcPr>
                </a:tc>
              </a:tr>
              <a:tr h="291174">
                <a:tc>
                  <a:txBody>
                    <a:bodyPr/>
                    <a:lstStyle/>
                    <a:p>
                      <a:pPr algn="l" fontAlgn="b"/>
                      <a:r>
                        <a:rPr lang="en-GB" sz="1400" b="0" i="0" u="none" strike="noStrike" dirty="0" smtClean="0">
                          <a:latin typeface="+mn-lt"/>
                        </a:rPr>
                        <a:t>Rules/regulations</a:t>
                      </a:r>
                      <a:endParaRPr lang="en-US" sz="1400" b="0" i="0" u="none" strike="noStrike" dirty="0">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latin typeface="+mn-lt"/>
                        </a:rPr>
                        <a:t>126</a:t>
                      </a:r>
                      <a:endParaRPr lang="en-US" sz="1400" b="0" i="0" u="none" strike="noStrike" dirty="0">
                        <a:latin typeface="+mn-lt"/>
                      </a:endParaRPr>
                    </a:p>
                  </a:txBody>
                  <a:tcPr marL="9525" marR="9525" marT="9525" marB="0" anchor="ctr"/>
                </a:tc>
                <a:tc>
                  <a:txBody>
                    <a:bodyPr/>
                    <a:lstStyle/>
                    <a:p>
                      <a:pPr algn="ctr" fontAlgn="b"/>
                      <a:r>
                        <a:rPr lang="en-US" sz="1400" b="0" i="0" u="none" strike="noStrike" dirty="0" smtClean="0">
                          <a:latin typeface="+mn-lt"/>
                        </a:rPr>
                        <a:t>10%</a:t>
                      </a:r>
                      <a:endParaRPr lang="en-US" sz="1400" b="0" i="0" u="none" strike="noStrike" dirty="0">
                        <a:latin typeface="+mn-lt"/>
                      </a:endParaRPr>
                    </a:p>
                  </a:txBody>
                  <a:tcPr marL="9525" marR="9525" marT="9525" marB="0" anchor="ctr"/>
                </a:tc>
                <a:tc>
                  <a:txBody>
                    <a:bodyPr/>
                    <a:lstStyle/>
                    <a:p>
                      <a:pPr algn="ctr"/>
                      <a:r>
                        <a:rPr lang="en-GB" sz="1400" dirty="0" smtClean="0"/>
                        <a:t>54</a:t>
                      </a:r>
                      <a:endParaRPr lang="en-GB" sz="1400" dirty="0"/>
                    </a:p>
                  </a:txBody>
                  <a:tcPr marL="9525" marR="9525" marT="9525" marB="0" anchor="ctr">
                    <a:lnR w="12700" cap="flat" cmpd="sng" algn="ctr">
                      <a:noFill/>
                      <a:prstDash val="solid"/>
                      <a:round/>
                      <a:headEnd type="none" w="med" len="med"/>
                      <a:tailEnd type="none" w="med" len="med"/>
                    </a:lnR>
                  </a:tcPr>
                </a:tc>
                <a:tc>
                  <a:txBody>
                    <a:bodyPr/>
                    <a:lstStyle/>
                    <a:p>
                      <a:pPr algn="ctr" fontAlgn="b"/>
                      <a:r>
                        <a:rPr lang="en-GB" sz="1400" b="0" i="0" u="none" strike="noStrike" dirty="0" smtClean="0">
                          <a:latin typeface="+mn-lt"/>
                        </a:rPr>
                        <a:t>5%</a:t>
                      </a:r>
                      <a:endParaRPr lang="en-US" sz="1400" b="0" i="0" u="none" strike="noStrike" dirty="0">
                        <a:latin typeface="+mn-lt"/>
                      </a:endParaRPr>
                    </a:p>
                  </a:txBody>
                  <a:tcPr marL="9525" marR="9525" marT="9525" marB="0" anchor="ctr">
                    <a:lnL w="12700" cmpd="sng">
                      <a:noFill/>
                    </a:lnL>
                    <a:lnR w="12700" cap="flat" cmpd="sng" algn="ctr">
                      <a:noFill/>
                      <a:prstDash val="solid"/>
                      <a:round/>
                      <a:headEnd type="none" w="med" len="med"/>
                      <a:tailEnd type="none" w="med" len="med"/>
                    </a:lnR>
                  </a:tcPr>
                </a:tc>
                <a:tc>
                  <a:txBody>
                    <a:bodyPr/>
                    <a:lstStyle/>
                    <a:p>
                      <a:pPr algn="ctr"/>
                      <a:r>
                        <a:rPr lang="en-GB" sz="1400" dirty="0" smtClean="0"/>
                        <a:t>78</a:t>
                      </a:r>
                      <a:endParaRPr lang="en-GB" sz="1400" dirty="0"/>
                    </a:p>
                  </a:txBody>
                  <a:tcPr marL="9525" marR="9525" marT="9525" marB="0" anchor="ctr">
                    <a:lnL w="12700" cmpd="sng">
                      <a:noFill/>
                    </a:lnL>
                    <a:lnR w="12700" cap="flat" cmpd="sng" algn="ctr">
                      <a:noFill/>
                      <a:prstDash val="solid"/>
                      <a:round/>
                      <a:headEnd type="none" w="med" len="med"/>
                      <a:tailEnd type="none" w="med" len="med"/>
                    </a:lnR>
                  </a:tcPr>
                </a:tc>
                <a:tc>
                  <a:txBody>
                    <a:bodyPr/>
                    <a:lstStyle/>
                    <a:p>
                      <a:pPr algn="ctr" fontAlgn="b"/>
                      <a:r>
                        <a:rPr lang="en-GB" sz="1400" b="0" i="0" u="none" strike="noStrike" dirty="0" smtClean="0">
                          <a:latin typeface="+mn-lt"/>
                        </a:rPr>
                        <a:t>7%</a:t>
                      </a:r>
                      <a:endParaRPr lang="en-US" sz="1400" b="0" i="0" u="none" strike="noStrike" dirty="0">
                        <a:latin typeface="+mn-lt"/>
                      </a:endParaRPr>
                    </a:p>
                  </a:txBody>
                  <a:tcPr marL="9525" marR="9525" marT="9525" marB="0" anchor="ctr">
                    <a:lnL w="12700" cmpd="sng">
                      <a:noFill/>
                    </a:lnL>
                    <a:lnR w="12700" cap="flat" cmpd="sng" algn="ctr">
                      <a:solidFill>
                        <a:schemeClr val="tx1"/>
                      </a:solidFill>
                      <a:prstDash val="solid"/>
                      <a:round/>
                      <a:headEnd type="none" w="med" len="med"/>
                      <a:tailEnd type="none" w="med" len="med"/>
                    </a:lnR>
                  </a:tcPr>
                </a:tc>
              </a:tr>
              <a:tr h="291174">
                <a:tc>
                  <a:txBody>
                    <a:bodyPr/>
                    <a:lstStyle/>
                    <a:p>
                      <a:pPr algn="l" fontAlgn="b"/>
                      <a:r>
                        <a:rPr lang="en-GB" sz="1400" b="0" i="0" u="none" strike="noStrike" dirty="0" smtClean="0">
                          <a:latin typeface="+mn-lt"/>
                        </a:rPr>
                        <a:t>Awareness</a:t>
                      </a:r>
                      <a:endParaRPr lang="en-US" sz="1400" b="0" i="0" u="none" strike="noStrike" dirty="0">
                        <a:latin typeface="+mn-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GB" sz="1400" dirty="0" smtClean="0"/>
                        <a:t>59</a:t>
                      </a:r>
                      <a:endParaRPr lang="en-GB" sz="1400" dirty="0"/>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smtClean="0">
                          <a:latin typeface="+mn-lt"/>
                        </a:rPr>
                        <a:t>5%</a:t>
                      </a:r>
                      <a:endParaRPr lang="en-US" sz="1400" b="0" i="0" u="none" strike="noStrike" dirty="0">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lang="en-GB" sz="1400" dirty="0" smtClean="0"/>
                        <a:t>45</a:t>
                      </a:r>
                      <a:endParaRPr lang="en-GB" sz="1400" dirty="0"/>
                    </a:p>
                  </a:txBody>
                  <a:tcPr marL="9525" marR="9525" marT="9525" marB="0"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smtClean="0">
                          <a:latin typeface="+mn-lt"/>
                        </a:rPr>
                        <a:t>3%</a:t>
                      </a:r>
                      <a:endParaRPr lang="en-US" sz="1400" b="0" i="0" u="none" strike="noStrike" dirty="0">
                        <a:latin typeface="+mn-lt"/>
                      </a:endParaRPr>
                    </a:p>
                  </a:txBody>
                  <a:tcPr marL="9525" marR="9525" marT="9525" marB="0" anchor="ctr">
                    <a:lnL w="12700" cmpd="sng">
                      <a:noFill/>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smtClean="0">
                          <a:latin typeface="+mn-lt"/>
                        </a:rPr>
                        <a:t>59</a:t>
                      </a:r>
                      <a:endParaRPr lang="en-US" sz="1400" b="0" i="0" u="none" strike="noStrike" dirty="0">
                        <a:latin typeface="+mn-lt"/>
                      </a:endParaRPr>
                    </a:p>
                  </a:txBody>
                  <a:tcPr marL="9525" marR="9525" marT="9525" marB="0" anchor="ctr">
                    <a:lnL w="12700" cmpd="sng">
                      <a:noFill/>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smtClean="0">
                          <a:latin typeface="+mn-lt"/>
                        </a:rPr>
                        <a:t>5%</a:t>
                      </a:r>
                      <a:endParaRPr lang="en-US" sz="1400" b="0" i="0" u="none" strike="noStrike" dirty="0">
                        <a:latin typeface="+mn-lt"/>
                      </a:endParaRPr>
                    </a:p>
                  </a:txBody>
                  <a:tcPr marL="9525" marR="9525" marT="9525" marB="0" anchor="ctr">
                    <a:lnL w="12700" cmpd="sng">
                      <a:noFill/>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5"/>
          </p:nvPr>
        </p:nvSpPr>
        <p:spPr/>
        <p:txBody>
          <a:bodyPr/>
          <a:lstStyle/>
          <a:p>
            <a:fld id="{AA49D0B1-4015-47B1-AA93-86824F055D44}" type="slidenum">
              <a:rPr lang="en-GB" smtClean="0"/>
              <a:pPr/>
              <a:t>18</a:t>
            </a:fld>
            <a:endParaRPr lang="en-GB"/>
          </a:p>
        </p:txBody>
      </p:sp>
      <p:sp>
        <p:nvSpPr>
          <p:cNvPr id="5" name="Text Box 4"/>
          <p:cNvSpPr txBox="1">
            <a:spLocks noChangeArrowheads="1"/>
          </p:cNvSpPr>
          <p:nvPr/>
        </p:nvSpPr>
        <p:spPr bwMode="auto">
          <a:xfrm>
            <a:off x="0" y="6189123"/>
            <a:ext cx="6479754" cy="276999"/>
          </a:xfrm>
          <a:prstGeom prst="rect">
            <a:avLst/>
          </a:prstGeom>
          <a:noFill/>
          <a:ln w="9525">
            <a:noFill/>
            <a:miter lim="800000"/>
            <a:headEnd/>
            <a:tailEnd/>
          </a:ln>
          <a:effectLst/>
        </p:spPr>
        <p:txBody>
          <a:bodyPr wrap="square">
            <a:spAutoFit/>
          </a:bodyPr>
          <a:lstStyle/>
          <a:p>
            <a:r>
              <a:rPr lang="en-GB" sz="1200" dirty="0" smtClean="0"/>
              <a:t>Q5. What is the single most important issue currently facing your charity today? </a:t>
            </a:r>
            <a:endParaRPr lang="en-US" sz="1200" dirty="0"/>
          </a:p>
        </p:txBody>
      </p:sp>
      <p:sp>
        <p:nvSpPr>
          <p:cNvPr id="8" name="Text Box 7"/>
          <p:cNvSpPr txBox="1">
            <a:spLocks noChangeArrowheads="1"/>
          </p:cNvSpPr>
          <p:nvPr/>
        </p:nvSpPr>
        <p:spPr bwMode="auto">
          <a:xfrm>
            <a:off x="1366837" y="6207160"/>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sp>
        <p:nvSpPr>
          <p:cNvPr id="9" name="Right Brace 8"/>
          <p:cNvSpPr/>
          <p:nvPr/>
        </p:nvSpPr>
        <p:spPr>
          <a:xfrm>
            <a:off x="7878541" y="2134458"/>
            <a:ext cx="180228" cy="1351131"/>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Right Brace 9"/>
          <p:cNvSpPr/>
          <p:nvPr/>
        </p:nvSpPr>
        <p:spPr>
          <a:xfrm>
            <a:off x="7854817" y="3668396"/>
            <a:ext cx="230328" cy="780976"/>
          </a:xfrm>
          <a:prstGeom prst="rightBrace">
            <a:avLst>
              <a:gd name="adj1" fmla="val 8333"/>
              <a:gd name="adj2" fmla="val 525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Rounded Rectangle 10"/>
          <p:cNvSpPr/>
          <p:nvPr/>
        </p:nvSpPr>
        <p:spPr>
          <a:xfrm>
            <a:off x="297711" y="5750548"/>
            <a:ext cx="8506047" cy="340519"/>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Finance continues to be the most pressing issue for charities.</a:t>
            </a:r>
            <a:endParaRPr lang="en-GB" sz="1400" dirty="0">
              <a:solidFill>
                <a:schemeClr val="tx1"/>
              </a:solidFill>
            </a:endParaRPr>
          </a:p>
        </p:txBody>
      </p:sp>
      <p:sp>
        <p:nvSpPr>
          <p:cNvPr id="3" name="TextBox 2"/>
          <p:cNvSpPr txBox="1"/>
          <p:nvPr/>
        </p:nvSpPr>
        <p:spPr>
          <a:xfrm>
            <a:off x="8016240" y="2629803"/>
            <a:ext cx="970398"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600" b="1" dirty="0" smtClean="0">
                <a:solidFill>
                  <a:srgbClr val="B9BA74"/>
                </a:solidFill>
              </a:rPr>
              <a:t>Finance</a:t>
            </a:r>
            <a:endParaRPr lang="en-US" sz="1600" b="1" dirty="0" smtClean="0">
              <a:solidFill>
                <a:srgbClr val="B9BA74"/>
              </a:solidFill>
            </a:endParaRPr>
          </a:p>
        </p:txBody>
      </p:sp>
      <p:sp>
        <p:nvSpPr>
          <p:cNvPr id="13" name="TextBox 12"/>
          <p:cNvSpPr txBox="1"/>
          <p:nvPr/>
        </p:nvSpPr>
        <p:spPr>
          <a:xfrm>
            <a:off x="7985760" y="3788043"/>
            <a:ext cx="970398"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600" b="1" dirty="0" smtClean="0">
                <a:solidFill>
                  <a:srgbClr val="B9BA74"/>
                </a:solidFill>
              </a:rPr>
              <a:t>People</a:t>
            </a:r>
            <a:endParaRPr lang="en-US" sz="1600" b="1" dirty="0" smtClean="0">
              <a:solidFill>
                <a:srgbClr val="B9BA74"/>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Most important issues facing charities(comments)</a:t>
            </a:r>
            <a:endParaRPr lang="en-GB" sz="2800"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19</a:t>
            </a:fld>
            <a:endParaRPr lang="en-GB" dirty="0"/>
          </a:p>
        </p:txBody>
      </p:sp>
      <p:sp>
        <p:nvSpPr>
          <p:cNvPr id="8" name="Rounded Rectangular Callout 7"/>
          <p:cNvSpPr/>
          <p:nvPr/>
        </p:nvSpPr>
        <p:spPr>
          <a:xfrm>
            <a:off x="5812065" y="1057275"/>
            <a:ext cx="2906486" cy="1422400"/>
          </a:xfrm>
          <a:prstGeom prst="wedgeRoundRectCallout">
            <a:avLst>
              <a:gd name="adj1" fmla="val -61500"/>
              <a:gd name="adj2" fmla="val -5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We have recently changed from being a trust to a company limited by guarantee. We have also just updated our trust deed. Both have involved a lot of extra work which has been very time consuming</a:t>
            </a:r>
            <a:endParaRPr lang="en-GB" sz="1400" dirty="0">
              <a:solidFill>
                <a:schemeClr val="tx1"/>
              </a:solidFill>
            </a:endParaRPr>
          </a:p>
        </p:txBody>
      </p:sp>
      <p:sp>
        <p:nvSpPr>
          <p:cNvPr id="10" name="Rounded Rectangular Callout 9"/>
          <p:cNvSpPr/>
          <p:nvPr/>
        </p:nvSpPr>
        <p:spPr>
          <a:xfrm>
            <a:off x="311716" y="2345832"/>
            <a:ext cx="2401004" cy="1625600"/>
          </a:xfrm>
          <a:prstGeom prst="wedgeRoundRectCallout">
            <a:avLst>
              <a:gd name="adj1" fmla="val 65934"/>
              <a:gd name="adj2" fmla="val 371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Lack of available people within the community able to commit to help running a charity such as [ours] through lack of time or knowledge.</a:t>
            </a:r>
            <a:endParaRPr lang="en-GB" sz="1400" dirty="0">
              <a:solidFill>
                <a:schemeClr val="tx1"/>
              </a:solidFill>
            </a:endParaRPr>
          </a:p>
        </p:txBody>
      </p:sp>
      <p:sp>
        <p:nvSpPr>
          <p:cNvPr id="11" name="Rounded Rectangular Callout 10"/>
          <p:cNvSpPr/>
          <p:nvPr/>
        </p:nvSpPr>
        <p:spPr>
          <a:xfrm>
            <a:off x="3721100" y="4222751"/>
            <a:ext cx="2952750" cy="1638299"/>
          </a:xfrm>
          <a:prstGeom prst="wedgeRoundRectCallout">
            <a:avLst>
              <a:gd name="adj1" fmla="val 49145"/>
              <a:gd name="adj2" fmla="val 666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Our membership has been dwindling over the years and we have difficulty in attracting new members, especially younger people.</a:t>
            </a:r>
            <a:endParaRPr lang="en-GB" sz="1400" dirty="0">
              <a:solidFill>
                <a:schemeClr val="tx1"/>
              </a:solidFill>
            </a:endParaRPr>
          </a:p>
        </p:txBody>
      </p:sp>
      <p:sp>
        <p:nvSpPr>
          <p:cNvPr id="12" name="Rounded Rectangular Callout 11"/>
          <p:cNvSpPr/>
          <p:nvPr/>
        </p:nvSpPr>
        <p:spPr>
          <a:xfrm>
            <a:off x="6753225" y="2562226"/>
            <a:ext cx="2152650" cy="1425574"/>
          </a:xfrm>
          <a:prstGeom prst="wedgeRoundRectCallout">
            <a:avLst>
              <a:gd name="adj1" fmla="val -61500"/>
              <a:gd name="adj2" fmla="val -5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Fundraising..as a family run charity we find it hard sometimes to fit fundraising in ..but we manage</a:t>
            </a:r>
            <a:endParaRPr lang="en-GB" sz="1400" dirty="0">
              <a:solidFill>
                <a:schemeClr val="tx1"/>
              </a:solidFill>
            </a:endParaRPr>
          </a:p>
        </p:txBody>
      </p:sp>
      <p:sp>
        <p:nvSpPr>
          <p:cNvPr id="13" name="Rounded Rectangular Callout 12"/>
          <p:cNvSpPr/>
          <p:nvPr/>
        </p:nvSpPr>
        <p:spPr>
          <a:xfrm>
            <a:off x="3359503" y="2503311"/>
            <a:ext cx="2679700" cy="1511300"/>
          </a:xfrm>
          <a:prstGeom prst="wedgeRoundRectCallout">
            <a:avLst>
              <a:gd name="adj1" fmla="val -67128"/>
              <a:gd name="adj2" fmla="val -3392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Uncertainties about future funding represent the biggest issue facing our charity, particularly the availability of central and local government funding in a tough spending environment.</a:t>
            </a:r>
            <a:endParaRPr lang="en-GB" sz="1400" dirty="0">
              <a:solidFill>
                <a:schemeClr val="tx1"/>
              </a:solidFill>
            </a:endParaRPr>
          </a:p>
        </p:txBody>
      </p:sp>
      <p:sp>
        <p:nvSpPr>
          <p:cNvPr id="14" name="Rounded Rectangular Callout 13"/>
          <p:cNvSpPr/>
          <p:nvPr/>
        </p:nvSpPr>
        <p:spPr>
          <a:xfrm>
            <a:off x="750429" y="4358640"/>
            <a:ext cx="2819400" cy="1653822"/>
          </a:xfrm>
          <a:prstGeom prst="wedgeRoundRectCallout">
            <a:avLst>
              <a:gd name="adj1" fmla="val -61500"/>
              <a:gd name="adj2" fmla="val -5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Battling for funding/grants against the large national business companies claiming charity status</a:t>
            </a:r>
            <a:endParaRPr lang="en-GB" sz="1400" dirty="0">
              <a:solidFill>
                <a:schemeClr val="tx1"/>
              </a:solidFill>
            </a:endParaRPr>
          </a:p>
        </p:txBody>
      </p:sp>
      <p:sp>
        <p:nvSpPr>
          <p:cNvPr id="15" name="Rounded Rectangular Callout 14"/>
          <p:cNvSpPr/>
          <p:nvPr/>
        </p:nvSpPr>
        <p:spPr>
          <a:xfrm>
            <a:off x="1035585" y="1263472"/>
            <a:ext cx="4166280" cy="708548"/>
          </a:xfrm>
          <a:prstGeom prst="wedgeRoundRectCallout">
            <a:avLst>
              <a:gd name="adj1" fmla="val 57646"/>
              <a:gd name="adj2" fmla="val 4635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Finding people with the necessary skills and time to commit to being Trustees</a:t>
            </a:r>
          </a:p>
        </p:txBody>
      </p:sp>
      <p:sp>
        <p:nvSpPr>
          <p:cNvPr id="17" name="Rounded Rectangular Callout 16"/>
          <p:cNvSpPr/>
          <p:nvPr/>
        </p:nvSpPr>
        <p:spPr>
          <a:xfrm>
            <a:off x="6916561" y="4223456"/>
            <a:ext cx="2057400" cy="1691922"/>
          </a:xfrm>
          <a:prstGeom prst="wedgeRoundRectCallout">
            <a:avLst>
              <a:gd name="adj1" fmla="val -36989"/>
              <a:gd name="adj2" fmla="val 6398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Continuing challenges of fundraising against a backdrop of negative media … maintaining public trust is a priority for the sector</a:t>
            </a:r>
            <a:endParaRPr lang="en-GB" sz="1400" dirty="0">
              <a:solidFill>
                <a:schemeClr val="tx1"/>
              </a:solidFill>
            </a:endParaRPr>
          </a:p>
        </p:txBody>
      </p:sp>
      <p:sp>
        <p:nvSpPr>
          <p:cNvPr id="26" name="Text Box 4"/>
          <p:cNvSpPr txBox="1">
            <a:spLocks noChangeArrowheads="1"/>
          </p:cNvSpPr>
          <p:nvPr/>
        </p:nvSpPr>
        <p:spPr bwMode="auto">
          <a:xfrm>
            <a:off x="0" y="6174609"/>
            <a:ext cx="6479754" cy="276999"/>
          </a:xfrm>
          <a:prstGeom prst="rect">
            <a:avLst/>
          </a:prstGeom>
          <a:noFill/>
          <a:ln w="9525">
            <a:noFill/>
            <a:miter lim="800000"/>
            <a:headEnd/>
            <a:tailEnd/>
          </a:ln>
          <a:effectLst/>
        </p:spPr>
        <p:txBody>
          <a:bodyPr wrap="square">
            <a:spAutoFit/>
          </a:bodyPr>
          <a:lstStyle/>
          <a:p>
            <a:r>
              <a:rPr lang="en-GB" sz="1200" dirty="0" smtClean="0"/>
              <a:t>Q5. What is the single most important issue currently facing your charity today? </a:t>
            </a:r>
            <a:endParaRPr 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Background</a:t>
            </a:r>
            <a:endParaRPr lang="en-GB" sz="2800" dirty="0"/>
          </a:p>
        </p:txBody>
      </p:sp>
      <p:sp>
        <p:nvSpPr>
          <p:cNvPr id="3" name="Content Placeholder 2"/>
          <p:cNvSpPr>
            <a:spLocks noGrp="1"/>
          </p:cNvSpPr>
          <p:nvPr>
            <p:ph idx="1"/>
          </p:nvPr>
        </p:nvSpPr>
        <p:spPr>
          <a:xfrm>
            <a:off x="457200" y="1424351"/>
            <a:ext cx="8229600" cy="4597401"/>
          </a:xfrm>
        </p:spPr>
        <p:txBody>
          <a:bodyPr>
            <a:normAutofit/>
          </a:bodyPr>
          <a:lstStyle/>
          <a:p>
            <a:pPr algn="just"/>
            <a:r>
              <a:rPr lang="en-GB" sz="1700" dirty="0" smtClean="0"/>
              <a:t>OSCR provides regulatory, administrative and advisory services to Scotland’s 24,000 registered charities. OSCR states its vision for the Scottish charity sector as being “</a:t>
            </a:r>
            <a:r>
              <a:rPr lang="en-GB" sz="1700" i="1" dirty="0" smtClean="0"/>
              <a:t>for charities you can trust and that provide public benefit, underpinned by the effective delivery of our regulatory role</a:t>
            </a:r>
            <a:r>
              <a:rPr lang="en-GB" sz="1700" dirty="0" smtClean="0"/>
              <a:t>”.</a:t>
            </a:r>
          </a:p>
          <a:p>
            <a:endParaRPr lang="en-US" sz="1700" dirty="0" smtClean="0"/>
          </a:p>
          <a:p>
            <a:pPr algn="just"/>
            <a:r>
              <a:rPr lang="en-GB" sz="1700" dirty="0" smtClean="0"/>
              <a:t>Since 2007, OSCR has commissioned external stakeholder surveys to collect the attitudes of certain target audiences, the results of which were used to draw attention to attitudinal changes and to flag to OSCR existing and developing issues and concerns. </a:t>
            </a:r>
          </a:p>
          <a:p>
            <a:endParaRPr lang="en-US" sz="1700" dirty="0" smtClean="0"/>
          </a:p>
          <a:p>
            <a:pPr algn="just"/>
            <a:r>
              <a:rPr lang="en-GB" sz="1700" i="1" dirty="0" smtClean="0"/>
              <a:t>The Scottish Charity Surveys 2016</a:t>
            </a:r>
            <a:r>
              <a:rPr lang="en-GB" sz="1700" dirty="0" smtClean="0"/>
              <a:t> tracks changes in stakeholder attitudes since the last wave in 2014, provides feedback on emerging themes and establishes a future baseline in new areas of interest. Ultimately, the findings from this research will allow </a:t>
            </a:r>
            <a:r>
              <a:rPr lang="en-GB" sz="1700" dirty="0" err="1" smtClean="0"/>
              <a:t>OSCR</a:t>
            </a:r>
            <a:r>
              <a:rPr lang="en-GB" sz="1700" dirty="0" smtClean="0"/>
              <a:t> to more effectively deliver its regulatory functions and engagement priorities. </a:t>
            </a:r>
            <a:endParaRPr lang="en-US" sz="1700" dirty="0" smtClean="0"/>
          </a:p>
          <a:p>
            <a:pPr>
              <a:buNone/>
            </a:pPr>
            <a:endParaRPr lang="en-GB" dirty="0"/>
          </a:p>
        </p:txBody>
      </p:sp>
      <p:sp>
        <p:nvSpPr>
          <p:cNvPr id="4" name="Slide Number Placeholder 3"/>
          <p:cNvSpPr>
            <a:spLocks noGrp="1"/>
          </p:cNvSpPr>
          <p:nvPr>
            <p:ph type="sldNum" sz="quarter" idx="15"/>
          </p:nvPr>
        </p:nvSpPr>
        <p:spPr>
          <a:xfrm>
            <a:off x="4591050" y="6335092"/>
            <a:ext cx="2133600" cy="365125"/>
          </a:xfrm>
        </p:spPr>
        <p:txBody>
          <a:bodyPr/>
          <a:lstStyle/>
          <a:p>
            <a:fld id="{AA49D0B1-4015-47B1-AA93-86824F055D44}" type="slidenum">
              <a:rPr lang="en-GB" smtClean="0"/>
              <a:pPr/>
              <a:t>2</a:t>
            </a:fld>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20</a:t>
            </a:fld>
            <a:endParaRPr lang="en-GB" sz="900" dirty="0"/>
          </a:p>
        </p:txBody>
      </p:sp>
      <p:sp>
        <p:nvSpPr>
          <p:cNvPr id="455682" name="Rectangle 2"/>
          <p:cNvSpPr>
            <a:spLocks noChangeArrowheads="1"/>
          </p:cNvSpPr>
          <p:nvPr/>
        </p:nvSpPr>
        <p:spPr bwMode="auto">
          <a:xfrm>
            <a:off x="57150" y="3162300"/>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Most important issue facing charities (prompted)</a:t>
            </a:r>
            <a:endParaRPr lang="en-GB" sz="2800" i="1" dirty="0"/>
          </a:p>
        </p:txBody>
      </p:sp>
      <p:sp>
        <p:nvSpPr>
          <p:cNvPr id="455684" name="Text Box 4"/>
          <p:cNvSpPr txBox="1">
            <a:spLocks noChangeArrowheads="1"/>
          </p:cNvSpPr>
          <p:nvPr/>
        </p:nvSpPr>
        <p:spPr bwMode="auto">
          <a:xfrm>
            <a:off x="0" y="6179016"/>
            <a:ext cx="6479754" cy="461665"/>
          </a:xfrm>
          <a:prstGeom prst="rect">
            <a:avLst/>
          </a:prstGeom>
          <a:noFill/>
          <a:ln w="9525">
            <a:noFill/>
            <a:miter lim="800000"/>
            <a:headEnd/>
            <a:tailEnd/>
          </a:ln>
          <a:effectLst/>
        </p:spPr>
        <p:txBody>
          <a:bodyPr wrap="square">
            <a:spAutoFit/>
          </a:bodyPr>
          <a:lstStyle/>
          <a:p>
            <a:r>
              <a:rPr lang="en-GB" sz="1200" dirty="0" smtClean="0"/>
              <a:t>Q6a. </a:t>
            </a:r>
            <a:r>
              <a:rPr lang="en-US" sz="1200" dirty="0" smtClean="0"/>
              <a:t>Here we have a list of potential issues facing charities today. Which of these would you say is the most important issue facing your charity?</a:t>
            </a:r>
            <a:endParaRPr lang="en-US" sz="1200" dirty="0"/>
          </a:p>
        </p:txBody>
      </p:sp>
      <p:graphicFrame>
        <p:nvGraphicFramePr>
          <p:cNvPr id="15" name="Object 2"/>
          <p:cNvGraphicFramePr>
            <a:graphicFrameLocks noGrp="1" noChangeAspect="1"/>
          </p:cNvGraphicFramePr>
          <p:nvPr>
            <p:ph/>
            <p:extLst>
              <p:ext uri="{D42A27DB-BD31-4B8C-83A1-F6EECF244321}">
                <p14:modId xmlns:p14="http://schemas.microsoft.com/office/powerpoint/2010/main" xmlns="" val="2581883577"/>
              </p:ext>
            </p:extLst>
          </p:nvPr>
        </p:nvGraphicFramePr>
        <p:xfrm>
          <a:off x="-572017" y="0"/>
          <a:ext cx="8775865" cy="526724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Box 7"/>
          <p:cNvSpPr txBox="1">
            <a:spLocks noChangeArrowheads="1"/>
          </p:cNvSpPr>
          <p:nvPr/>
        </p:nvSpPr>
        <p:spPr bwMode="auto">
          <a:xfrm>
            <a:off x="1346901" y="6191803"/>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sp>
        <p:nvSpPr>
          <p:cNvPr id="22" name="Rounded Rectangle 21"/>
          <p:cNvSpPr/>
          <p:nvPr/>
        </p:nvSpPr>
        <p:spPr>
          <a:xfrm>
            <a:off x="452450" y="5185715"/>
            <a:ext cx="8183985" cy="1055608"/>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In 2016, respondents were a little less likely to state a financial issue (including running costs and need for more fundraising) as the most important issue facing their charity, than in 2014. A greater proportion of charities selected retaining membership levels as their most pressing concern. Recruitment of trustees saw a very small increase.</a:t>
            </a:r>
            <a:endParaRPr lang="en-GB" sz="1400" dirty="0">
              <a:solidFill>
                <a:schemeClr val="tx1"/>
              </a:solidFill>
            </a:endParaRPr>
          </a:p>
        </p:txBody>
      </p:sp>
      <p:sp>
        <p:nvSpPr>
          <p:cNvPr id="23" name="Down Arrow 22"/>
          <p:cNvSpPr/>
          <p:nvPr/>
        </p:nvSpPr>
        <p:spPr>
          <a:xfrm>
            <a:off x="4749519" y="1698702"/>
            <a:ext cx="86360" cy="1845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Down Arrow 23"/>
          <p:cNvSpPr/>
          <p:nvPr/>
        </p:nvSpPr>
        <p:spPr>
          <a:xfrm>
            <a:off x="6401406" y="1358088"/>
            <a:ext cx="86360" cy="1845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own Arrow 24"/>
          <p:cNvSpPr/>
          <p:nvPr/>
        </p:nvSpPr>
        <p:spPr>
          <a:xfrm>
            <a:off x="4570379" y="2064074"/>
            <a:ext cx="86360" cy="1845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Table 11"/>
          <p:cNvGraphicFramePr>
            <a:graphicFrameLocks noGrp="1"/>
          </p:cNvGraphicFramePr>
          <p:nvPr>
            <p:extLst>
              <p:ext uri="{D42A27DB-BD31-4B8C-83A1-F6EECF244321}">
                <p14:modId xmlns:p14="http://schemas.microsoft.com/office/powerpoint/2010/main" xmlns="" val="2861285672"/>
              </p:ext>
            </p:extLst>
          </p:nvPr>
        </p:nvGraphicFramePr>
        <p:xfrm>
          <a:off x="6668135" y="917244"/>
          <a:ext cx="1390650" cy="4207511"/>
        </p:xfrm>
        <a:graphic>
          <a:graphicData uri="http://schemas.openxmlformats.org/drawingml/2006/table">
            <a:tbl>
              <a:tblPr firstRow="1" bandRow="1">
                <a:tableStyleId>{5C22544A-7EE6-4342-B048-85BDC9FD1C3A}</a:tableStyleId>
              </a:tblPr>
              <a:tblGrid>
                <a:gridCol w="695325"/>
                <a:gridCol w="695325"/>
              </a:tblGrid>
              <a:tr h="401874">
                <a:tc>
                  <a:txBody>
                    <a:bodyPr/>
                    <a:lstStyle/>
                    <a:p>
                      <a:pPr algn="ctr"/>
                      <a:r>
                        <a:rPr lang="en-GB" sz="1400" b="1" dirty="0" smtClean="0"/>
                        <a:t>2014</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smtClean="0"/>
                        <a:t>2011</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45967">
                <a:tc>
                  <a:txBody>
                    <a:bodyPr/>
                    <a:lstStyle/>
                    <a:p>
                      <a:pPr algn="ctr"/>
                      <a:r>
                        <a:rPr lang="en-GB" sz="1400" dirty="0" smtClean="0"/>
                        <a:t>52%</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smtClean="0">
                          <a:latin typeface="+mn-lt"/>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45967">
                <a:tc>
                  <a:txBody>
                    <a:bodyPr/>
                    <a:lstStyle/>
                    <a:p>
                      <a:pPr algn="ctr"/>
                      <a:r>
                        <a:rPr lang="en-GB" sz="1400" dirty="0" smtClean="0"/>
                        <a:t>21%</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17%</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45967">
                <a:tc>
                  <a:txBody>
                    <a:bodyPr/>
                    <a:lstStyle/>
                    <a:p>
                      <a:pPr algn="ctr"/>
                      <a:r>
                        <a:rPr lang="en-GB" sz="1400" dirty="0" smtClean="0"/>
                        <a:t>15%</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13%</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45967">
                <a:tc>
                  <a:txBody>
                    <a:bodyPr/>
                    <a:lstStyle/>
                    <a:p>
                      <a:pPr algn="ctr"/>
                      <a:r>
                        <a:rPr lang="en-GB" sz="1400" dirty="0" smtClean="0"/>
                        <a:t>10%</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11%</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45967">
                <a:tc>
                  <a:txBody>
                    <a:bodyPr/>
                    <a:lstStyle/>
                    <a:p>
                      <a:pPr algn="ctr"/>
                      <a:r>
                        <a:rPr lang="en-GB" sz="1400" dirty="0" smtClean="0"/>
                        <a:t>5%</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7%</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45967">
                <a:tc>
                  <a:txBody>
                    <a:bodyPr/>
                    <a:lstStyle/>
                    <a:p>
                      <a:pPr algn="ctr"/>
                      <a:r>
                        <a:rPr lang="en-GB" sz="1400" dirty="0" smtClean="0"/>
                        <a:t>19%</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20%</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45967">
                <a:tc>
                  <a:txBody>
                    <a:bodyPr/>
                    <a:lstStyle/>
                    <a:p>
                      <a:pPr algn="ctr"/>
                      <a:r>
                        <a:rPr lang="en-GB" sz="1400" dirty="0" smtClean="0"/>
                        <a:t>13%</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16%</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45967">
                <a:tc>
                  <a:txBody>
                    <a:bodyPr/>
                    <a:lstStyle/>
                    <a:p>
                      <a:pPr algn="ctr"/>
                      <a:r>
                        <a:rPr lang="en-GB" sz="1400" dirty="0" smtClean="0"/>
                        <a:t>6%</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4%</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45967">
                <a:tc>
                  <a:txBody>
                    <a:bodyPr/>
                    <a:lstStyle/>
                    <a:p>
                      <a:pPr algn="ctr"/>
                      <a:r>
                        <a:rPr lang="en-GB" sz="1400" dirty="0" smtClean="0"/>
                        <a:t>15%</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10%</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45967">
                <a:tc>
                  <a:txBody>
                    <a:bodyPr/>
                    <a:lstStyle/>
                    <a:p>
                      <a:pPr algn="ctr"/>
                      <a:r>
                        <a:rPr lang="en-GB" sz="1400" dirty="0" smtClean="0"/>
                        <a:t>7%</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9%</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45967">
                <a:tc>
                  <a:txBody>
                    <a:bodyPr/>
                    <a:lstStyle/>
                    <a:p>
                      <a:pPr algn="ctr"/>
                      <a:r>
                        <a:rPr lang="en-GB" sz="1400" dirty="0" smtClean="0"/>
                        <a:t>6%</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5%</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Up Arrow 12"/>
          <p:cNvSpPr/>
          <p:nvPr/>
        </p:nvSpPr>
        <p:spPr>
          <a:xfrm>
            <a:off x="4366881" y="3763532"/>
            <a:ext cx="101600" cy="2032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Up Arrow 13"/>
          <p:cNvSpPr/>
          <p:nvPr/>
        </p:nvSpPr>
        <p:spPr>
          <a:xfrm>
            <a:off x="4976210" y="4125433"/>
            <a:ext cx="101600" cy="2032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8" name="Straight Connector 17"/>
          <p:cNvCxnSpPr/>
          <p:nvPr/>
        </p:nvCxnSpPr>
        <p:spPr>
          <a:xfrm flipV="1">
            <a:off x="831850" y="2947670"/>
            <a:ext cx="5532120" cy="22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868680" y="3992880"/>
            <a:ext cx="5532120" cy="2286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21</a:t>
            </a:fld>
            <a:endParaRPr lang="en-GB" sz="900" dirty="0"/>
          </a:p>
        </p:txBody>
      </p:sp>
      <p:sp>
        <p:nvSpPr>
          <p:cNvPr id="455682" name="Rectangle 2"/>
          <p:cNvSpPr>
            <a:spLocks noChangeArrowheads="1"/>
          </p:cNvSpPr>
          <p:nvPr/>
        </p:nvSpPr>
        <p:spPr bwMode="auto">
          <a:xfrm>
            <a:off x="57150" y="3162300"/>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31490"/>
            <a:ext cx="7272808" cy="1079501"/>
          </a:xfrm>
          <a:prstGeom prst="rect">
            <a:avLst/>
          </a:prstGeom>
          <a:noFill/>
          <a:ln w="9525">
            <a:noFill/>
            <a:miter lim="800000"/>
            <a:headEnd/>
            <a:tailEnd/>
          </a:ln>
          <a:effectLst/>
        </p:spPr>
        <p:txBody>
          <a:bodyPr anchor="ctr"/>
          <a:lstStyle/>
          <a:p>
            <a:r>
              <a:rPr lang="en-GB" sz="2800" dirty="0" smtClean="0"/>
              <a:t>First or second most important issue facing charities (prompted)</a:t>
            </a:r>
            <a:endParaRPr lang="en-GB" sz="2800" i="1" dirty="0"/>
          </a:p>
        </p:txBody>
      </p:sp>
      <p:sp>
        <p:nvSpPr>
          <p:cNvPr id="455684" name="Text Box 4"/>
          <p:cNvSpPr txBox="1">
            <a:spLocks noChangeArrowheads="1"/>
          </p:cNvSpPr>
          <p:nvPr/>
        </p:nvSpPr>
        <p:spPr bwMode="auto">
          <a:xfrm>
            <a:off x="0" y="6277804"/>
            <a:ext cx="6479754" cy="461665"/>
          </a:xfrm>
          <a:prstGeom prst="rect">
            <a:avLst/>
          </a:prstGeom>
          <a:noFill/>
          <a:ln w="9525">
            <a:noFill/>
            <a:miter lim="800000"/>
            <a:headEnd/>
            <a:tailEnd/>
          </a:ln>
          <a:effectLst/>
        </p:spPr>
        <p:txBody>
          <a:bodyPr wrap="square">
            <a:spAutoFit/>
          </a:bodyPr>
          <a:lstStyle/>
          <a:p>
            <a:r>
              <a:rPr lang="en-GB" sz="1200" dirty="0" smtClean="0"/>
              <a:t>Q6a/7. </a:t>
            </a:r>
            <a:r>
              <a:rPr lang="en-US" sz="1200" dirty="0" smtClean="0"/>
              <a:t>Here we have a list of potential issues facing charities today. Which of these would you say is the most/second most important issue facing your charity?</a:t>
            </a:r>
            <a:endParaRPr lang="en-US" sz="1200" dirty="0"/>
          </a:p>
        </p:txBody>
      </p:sp>
      <p:graphicFrame>
        <p:nvGraphicFramePr>
          <p:cNvPr id="15" name="Object 2"/>
          <p:cNvGraphicFramePr>
            <a:graphicFrameLocks noGrp="1" noChangeAspect="1"/>
          </p:cNvGraphicFramePr>
          <p:nvPr>
            <p:ph/>
            <p:extLst>
              <p:ext uri="{D42A27DB-BD31-4B8C-83A1-F6EECF244321}">
                <p14:modId xmlns:p14="http://schemas.microsoft.com/office/powerpoint/2010/main" xmlns="" val="4087206299"/>
              </p:ext>
            </p:extLst>
          </p:nvPr>
        </p:nvGraphicFramePr>
        <p:xfrm>
          <a:off x="-428264" y="1102747"/>
          <a:ext cx="8720667" cy="5017779"/>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Box 7"/>
          <p:cNvSpPr txBox="1">
            <a:spLocks noChangeArrowheads="1"/>
          </p:cNvSpPr>
          <p:nvPr/>
        </p:nvSpPr>
        <p:spPr bwMode="auto">
          <a:xfrm>
            <a:off x="1366837" y="6279730"/>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 1,215</a:t>
            </a:r>
            <a:endParaRPr lang="en-GB" sz="1200" dirty="0"/>
          </a:p>
        </p:txBody>
      </p:sp>
      <p:sp>
        <p:nvSpPr>
          <p:cNvPr id="25" name="Rounded Rectangle 24"/>
          <p:cNvSpPr/>
          <p:nvPr/>
        </p:nvSpPr>
        <p:spPr>
          <a:xfrm>
            <a:off x="262349" y="5851127"/>
            <a:ext cx="8506047" cy="340519"/>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Once charities’ first and second most important issues were combined they ranked in much the same order.</a:t>
            </a:r>
            <a:endParaRPr lang="en-GB" sz="1400" dirty="0">
              <a:solidFill>
                <a:schemeClr val="tx1"/>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xmlns="" val="2428631545"/>
              </p:ext>
            </p:extLst>
          </p:nvPr>
        </p:nvGraphicFramePr>
        <p:xfrm>
          <a:off x="6685875" y="947667"/>
          <a:ext cx="1390650" cy="4822180"/>
        </p:xfrm>
        <a:graphic>
          <a:graphicData uri="http://schemas.openxmlformats.org/drawingml/2006/table">
            <a:tbl>
              <a:tblPr firstRow="1" bandRow="1">
                <a:tableStyleId>{5C22544A-7EE6-4342-B048-85BDC9FD1C3A}</a:tableStyleId>
              </a:tblPr>
              <a:tblGrid>
                <a:gridCol w="695325"/>
                <a:gridCol w="695325"/>
              </a:tblGrid>
              <a:tr h="326678">
                <a:tc>
                  <a:txBody>
                    <a:bodyPr/>
                    <a:lstStyle/>
                    <a:p>
                      <a:pPr algn="ctr"/>
                      <a:r>
                        <a:rPr lang="en-GB" sz="1400" b="1" dirty="0" smtClean="0"/>
                        <a:t>2014</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smtClean="0"/>
                        <a:t>2011</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08682">
                <a:tc>
                  <a:txBody>
                    <a:bodyPr/>
                    <a:lstStyle/>
                    <a:p>
                      <a:pPr algn="ctr"/>
                      <a:r>
                        <a:rPr lang="en-GB" sz="1400" dirty="0" smtClean="0"/>
                        <a:t>74%</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smtClean="0">
                          <a:latin typeface="+mn-lt"/>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08682">
                <a:tc>
                  <a:txBody>
                    <a:bodyPr/>
                    <a:lstStyle/>
                    <a:p>
                      <a:pPr algn="ctr"/>
                      <a:r>
                        <a:rPr lang="en-GB" sz="1400" dirty="0" smtClean="0"/>
                        <a:t>42%</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38%</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08682">
                <a:tc>
                  <a:txBody>
                    <a:bodyPr/>
                    <a:lstStyle/>
                    <a:p>
                      <a:pPr algn="ctr"/>
                      <a:r>
                        <a:rPr lang="en-GB" sz="1400" dirty="0" smtClean="0"/>
                        <a:t>29%</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27%</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08682">
                <a:tc>
                  <a:txBody>
                    <a:bodyPr/>
                    <a:lstStyle/>
                    <a:p>
                      <a:pPr algn="ctr"/>
                      <a:r>
                        <a:rPr lang="en-GB" sz="1400" dirty="0" smtClean="0"/>
                        <a:t>15%</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15%</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08682">
                <a:tc>
                  <a:txBody>
                    <a:bodyPr/>
                    <a:lstStyle/>
                    <a:p>
                      <a:pPr algn="ctr"/>
                      <a:r>
                        <a:rPr lang="en-GB" sz="1400" dirty="0" smtClean="0"/>
                        <a:t>9%</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14%</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08682">
                <a:tc>
                  <a:txBody>
                    <a:bodyPr/>
                    <a:lstStyle/>
                    <a:p>
                      <a:pPr algn="ctr"/>
                      <a:r>
                        <a:rPr lang="en-GB" sz="1400" dirty="0" smtClean="0"/>
                        <a:t>34%</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33%</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08682">
                <a:tc>
                  <a:txBody>
                    <a:bodyPr/>
                    <a:lstStyle/>
                    <a:p>
                      <a:pPr algn="ctr"/>
                      <a:r>
                        <a:rPr lang="en-GB" sz="1400" dirty="0" smtClean="0"/>
                        <a:t>23%</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24%</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08682">
                <a:tc>
                  <a:txBody>
                    <a:bodyPr/>
                    <a:lstStyle/>
                    <a:p>
                      <a:pPr algn="ctr"/>
                      <a:r>
                        <a:rPr lang="en-GB" sz="1400" dirty="0" smtClean="0"/>
                        <a:t>13%</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11%</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08682">
                <a:tc>
                  <a:txBody>
                    <a:bodyPr/>
                    <a:lstStyle/>
                    <a:p>
                      <a:pPr algn="ctr"/>
                      <a:r>
                        <a:rPr lang="en-GB" sz="1400" dirty="0" smtClean="0"/>
                        <a:t>26%</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30%</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08682">
                <a:tc>
                  <a:txBody>
                    <a:bodyPr/>
                    <a:lstStyle/>
                    <a:p>
                      <a:pPr algn="ctr"/>
                      <a:r>
                        <a:rPr lang="en-GB" sz="1400" dirty="0" smtClean="0"/>
                        <a:t>16%</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20%</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08682">
                <a:tc>
                  <a:txBody>
                    <a:bodyPr/>
                    <a:lstStyle/>
                    <a:p>
                      <a:pPr algn="ctr"/>
                      <a:r>
                        <a:rPr lang="en-GB" sz="1400" dirty="0" smtClean="0"/>
                        <a:t>16%</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5%</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1" name="Down Arrow 20"/>
          <p:cNvSpPr/>
          <p:nvPr/>
        </p:nvSpPr>
        <p:spPr>
          <a:xfrm>
            <a:off x="6505100" y="1285344"/>
            <a:ext cx="86360" cy="1845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Down Arrow 21"/>
          <p:cNvSpPr/>
          <p:nvPr/>
        </p:nvSpPr>
        <p:spPr>
          <a:xfrm>
            <a:off x="4657838" y="1713005"/>
            <a:ext cx="86360" cy="1845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Down Arrow 22"/>
          <p:cNvSpPr/>
          <p:nvPr/>
        </p:nvSpPr>
        <p:spPr>
          <a:xfrm>
            <a:off x="4016753" y="2157599"/>
            <a:ext cx="86360" cy="1845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Up Arrow 23"/>
          <p:cNvSpPr/>
          <p:nvPr/>
        </p:nvSpPr>
        <p:spPr>
          <a:xfrm>
            <a:off x="3814126" y="4230678"/>
            <a:ext cx="101600" cy="2032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Connector 16"/>
          <p:cNvCxnSpPr/>
          <p:nvPr/>
        </p:nvCxnSpPr>
        <p:spPr>
          <a:xfrm flipV="1">
            <a:off x="230202" y="3211575"/>
            <a:ext cx="5532120" cy="22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56872" y="4479605"/>
            <a:ext cx="5532120" cy="2286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7139136" cy="1143000"/>
          </a:xfrm>
        </p:spPr>
        <p:txBody>
          <a:bodyPr>
            <a:noAutofit/>
          </a:bodyPr>
          <a:lstStyle/>
          <a:p>
            <a:r>
              <a:rPr lang="en-GB" sz="2800" dirty="0" smtClean="0"/>
              <a:t>What charities have done to address their main issue (spontaneous)</a:t>
            </a:r>
            <a:br>
              <a:rPr lang="en-GB" sz="2800" dirty="0" smtClean="0"/>
            </a:br>
            <a:endParaRPr lang="en-GB" sz="2800" dirty="0"/>
          </a:p>
        </p:txBody>
      </p:sp>
      <p:graphicFrame>
        <p:nvGraphicFramePr>
          <p:cNvPr id="7" name="Content Placeholder 6"/>
          <p:cNvGraphicFramePr>
            <a:graphicFrameLocks noGrp="1"/>
          </p:cNvGraphicFramePr>
          <p:nvPr>
            <p:ph idx="1"/>
          </p:nvPr>
        </p:nvGraphicFramePr>
        <p:xfrm>
          <a:off x="1841655" y="1516355"/>
          <a:ext cx="4720676" cy="3911077"/>
        </p:xfrm>
        <a:graphic>
          <a:graphicData uri="http://schemas.openxmlformats.org/drawingml/2006/table">
            <a:tbl>
              <a:tblPr firstRow="1" bandRow="1">
                <a:tableStyleId>{5C22544A-7EE6-4342-B048-85BDC9FD1C3A}</a:tableStyleId>
              </a:tblPr>
              <a:tblGrid>
                <a:gridCol w="3659244"/>
                <a:gridCol w="530716"/>
                <a:gridCol w="530716"/>
              </a:tblGrid>
              <a:tr h="421117">
                <a:tc>
                  <a:txBody>
                    <a:bodyPr/>
                    <a:lstStyle/>
                    <a:p>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1400" b="1" dirty="0" smtClean="0"/>
                        <a:t>No.         %</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r>
              <a:tr h="4362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latin typeface="+mn-lt"/>
                        </a:rPr>
                        <a:t>Advertising/Publicity/awareness raising</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t>280</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25%</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6245">
                <a:tc>
                  <a:txBody>
                    <a:bodyPr/>
                    <a:lstStyle/>
                    <a:p>
                      <a:pPr algn="l" fontAlgn="b"/>
                      <a:r>
                        <a:rPr lang="en-US" sz="1400" b="0" i="0" u="none" strike="noStrike" dirty="0" smtClean="0">
                          <a:latin typeface="+mn-lt"/>
                        </a:rPr>
                        <a:t>Looked for other funding/donations</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t>215</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19%</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6245">
                <a:tc>
                  <a:txBody>
                    <a:bodyPr/>
                    <a:lstStyle/>
                    <a:p>
                      <a:pPr algn="l" fontAlgn="b"/>
                      <a:r>
                        <a:rPr lang="en-US" sz="1400" b="0" i="0" u="none" strike="noStrike" dirty="0" smtClean="0">
                          <a:latin typeface="+mn-lt"/>
                        </a:rPr>
                        <a:t>Fundraising/events</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t>197</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smtClean="0">
                          <a:latin typeface="+mn-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62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latin typeface="+mn-lt"/>
                        </a:rPr>
                        <a:t>Encouraged new members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t>170</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15%</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6245">
                <a:tc>
                  <a:txBody>
                    <a:bodyPr/>
                    <a:lstStyle/>
                    <a:p>
                      <a:pPr algn="l" fontAlgn="b"/>
                      <a:r>
                        <a:rPr lang="en-US" sz="1400" b="0" i="0" u="none" strike="noStrike" dirty="0" smtClean="0">
                          <a:latin typeface="+mn-lt"/>
                        </a:rPr>
                        <a:t>Cost cutting</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t>135</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12%</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6245">
                <a:tc>
                  <a:txBody>
                    <a:bodyPr/>
                    <a:lstStyle/>
                    <a:p>
                      <a:pPr algn="l" fontAlgn="b"/>
                      <a:r>
                        <a:rPr lang="en-US" sz="1400" b="0" i="0" u="none" strike="noStrike" dirty="0" smtClean="0">
                          <a:latin typeface="+mn-lt"/>
                        </a:rPr>
                        <a:t>Keep up-to-date</a:t>
                      </a:r>
                      <a:r>
                        <a:rPr lang="en-US" sz="1400" b="0" i="0" u="none" strike="noStrike" baseline="0" dirty="0" smtClean="0">
                          <a:latin typeface="+mn-lt"/>
                        </a:rPr>
                        <a:t> with new regulations</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t>41</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4%</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6245">
                <a:tc>
                  <a:txBody>
                    <a:bodyPr/>
                    <a:lstStyle/>
                    <a:p>
                      <a:pPr algn="l" fontAlgn="b"/>
                      <a:r>
                        <a:rPr lang="en-US" sz="1400" b="0" i="0" u="none" strike="noStrike" dirty="0" smtClean="0">
                          <a:latin typeface="+mn-lt"/>
                        </a:rPr>
                        <a:t>Looking for volunteers</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t>37</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3%</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6245">
                <a:tc>
                  <a:txBody>
                    <a:bodyPr/>
                    <a:lstStyle/>
                    <a:p>
                      <a:pPr algn="l" fontAlgn="b"/>
                      <a:r>
                        <a:rPr lang="en-GB" sz="1400" b="0" i="0" u="none" strike="noStrike" dirty="0" smtClean="0">
                          <a:latin typeface="+mn-lt"/>
                        </a:rPr>
                        <a:t>Approached members/friends or families of members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dirty="0" smtClean="0"/>
                        <a:t>34</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3%</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Slide Number Placeholder 5"/>
          <p:cNvSpPr>
            <a:spLocks noGrp="1"/>
          </p:cNvSpPr>
          <p:nvPr>
            <p:ph type="sldNum" sz="quarter" idx="15"/>
          </p:nvPr>
        </p:nvSpPr>
        <p:spPr/>
        <p:txBody>
          <a:bodyPr/>
          <a:lstStyle/>
          <a:p>
            <a:fld id="{AA49D0B1-4015-47B1-AA93-86824F055D44}" type="slidenum">
              <a:rPr lang="en-GB" smtClean="0"/>
              <a:pPr/>
              <a:t>22</a:t>
            </a:fld>
            <a:endParaRPr lang="en-GB"/>
          </a:p>
        </p:txBody>
      </p:sp>
      <p:sp>
        <p:nvSpPr>
          <p:cNvPr id="5" name="Text Box 4"/>
          <p:cNvSpPr txBox="1">
            <a:spLocks noChangeArrowheads="1"/>
          </p:cNvSpPr>
          <p:nvPr/>
        </p:nvSpPr>
        <p:spPr bwMode="auto">
          <a:xfrm>
            <a:off x="0" y="6160095"/>
            <a:ext cx="6479754" cy="276999"/>
          </a:xfrm>
          <a:prstGeom prst="rect">
            <a:avLst/>
          </a:prstGeom>
          <a:noFill/>
          <a:ln w="9525">
            <a:noFill/>
            <a:miter lim="800000"/>
            <a:headEnd/>
            <a:tailEnd/>
          </a:ln>
          <a:effectLst/>
        </p:spPr>
        <p:txBody>
          <a:bodyPr wrap="square">
            <a:spAutoFit/>
          </a:bodyPr>
          <a:lstStyle/>
          <a:p>
            <a:r>
              <a:rPr lang="en-GB" sz="1200" dirty="0" smtClean="0"/>
              <a:t>Q6b - What have you done to address this issue? </a:t>
            </a:r>
            <a:endParaRPr lang="en-US" sz="1200" dirty="0"/>
          </a:p>
        </p:txBody>
      </p:sp>
      <p:sp>
        <p:nvSpPr>
          <p:cNvPr id="8" name="Text Box 7"/>
          <p:cNvSpPr txBox="1">
            <a:spLocks noChangeArrowheads="1"/>
          </p:cNvSpPr>
          <p:nvPr/>
        </p:nvSpPr>
        <p:spPr bwMode="auto">
          <a:xfrm>
            <a:off x="1366837" y="6178132"/>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with an issue): 1,113</a:t>
            </a:r>
            <a:endParaRPr lang="en-GB"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Issues facing charities</a:t>
            </a:r>
            <a:endParaRPr lang="en-GB" sz="2800"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23</a:t>
            </a:fld>
            <a:endParaRPr lang="en-GB" dirty="0"/>
          </a:p>
        </p:txBody>
      </p:sp>
      <p:sp>
        <p:nvSpPr>
          <p:cNvPr id="8" name="Rounded Rectangular Callout 7"/>
          <p:cNvSpPr/>
          <p:nvPr/>
        </p:nvSpPr>
        <p:spPr>
          <a:xfrm>
            <a:off x="6404122" y="1486786"/>
            <a:ext cx="2441576" cy="1422400"/>
          </a:xfrm>
          <a:prstGeom prst="wedgeRoundRectCallout">
            <a:avLst>
              <a:gd name="adj1" fmla="val -61500"/>
              <a:gd name="adj2" fmla="val -5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We hold fundraising events, have applied for grants where applicable and try to do as much of the maintenance work ourselves</a:t>
            </a:r>
            <a:endParaRPr lang="en-GB" sz="1400" dirty="0">
              <a:solidFill>
                <a:schemeClr val="tx1"/>
              </a:solidFill>
            </a:endParaRPr>
          </a:p>
        </p:txBody>
      </p:sp>
      <p:sp>
        <p:nvSpPr>
          <p:cNvPr id="10" name="Rounded Rectangular Callout 9"/>
          <p:cNvSpPr/>
          <p:nvPr/>
        </p:nvSpPr>
        <p:spPr>
          <a:xfrm>
            <a:off x="687637" y="2315352"/>
            <a:ext cx="1842203" cy="1535288"/>
          </a:xfrm>
          <a:prstGeom prst="wedgeRoundRectCallout">
            <a:avLst>
              <a:gd name="adj1" fmla="val 65934"/>
              <a:gd name="adj2" fmla="val 371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Advertising at local events, approaching parents whose children are members to ask if they could help.</a:t>
            </a:r>
            <a:endParaRPr lang="en-GB" sz="1400" dirty="0">
              <a:solidFill>
                <a:schemeClr val="tx1"/>
              </a:solidFill>
            </a:endParaRPr>
          </a:p>
        </p:txBody>
      </p:sp>
      <p:sp>
        <p:nvSpPr>
          <p:cNvPr id="11" name="Rounded Rectangular Callout 10"/>
          <p:cNvSpPr/>
          <p:nvPr/>
        </p:nvSpPr>
        <p:spPr>
          <a:xfrm>
            <a:off x="3721100" y="4222751"/>
            <a:ext cx="2952750" cy="1638299"/>
          </a:xfrm>
          <a:prstGeom prst="wedgeRoundRectCallout">
            <a:avLst>
              <a:gd name="adj1" fmla="val 49145"/>
              <a:gd name="adj2" fmla="val 666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We are moving away from grant funding to try and become more self-sustaining.  We are currently looking into establishing a subsidiary company, the profits of which will be invested back into the charity.</a:t>
            </a:r>
            <a:endParaRPr lang="en-GB" sz="1400" dirty="0">
              <a:solidFill>
                <a:schemeClr val="tx1"/>
              </a:solidFill>
            </a:endParaRPr>
          </a:p>
        </p:txBody>
      </p:sp>
      <p:sp>
        <p:nvSpPr>
          <p:cNvPr id="12" name="Rounded Rectangular Callout 11"/>
          <p:cNvSpPr/>
          <p:nvPr/>
        </p:nvSpPr>
        <p:spPr>
          <a:xfrm>
            <a:off x="6742592" y="3106850"/>
            <a:ext cx="1821815" cy="1064894"/>
          </a:xfrm>
          <a:prstGeom prst="wedgeRoundRectCallout">
            <a:avLst>
              <a:gd name="adj1" fmla="val -61500"/>
              <a:gd name="adj2" fmla="val -5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Looking at novel fundraising events that will catch the eye of the public</a:t>
            </a:r>
            <a:endParaRPr lang="en-GB" sz="1400" dirty="0">
              <a:solidFill>
                <a:schemeClr val="tx1"/>
              </a:solidFill>
            </a:endParaRPr>
          </a:p>
        </p:txBody>
      </p:sp>
      <p:sp>
        <p:nvSpPr>
          <p:cNvPr id="13" name="Rounded Rectangular Callout 12"/>
          <p:cNvSpPr/>
          <p:nvPr/>
        </p:nvSpPr>
        <p:spPr>
          <a:xfrm>
            <a:off x="3260993" y="2312811"/>
            <a:ext cx="2997285" cy="1511300"/>
          </a:xfrm>
          <a:prstGeom prst="wedgeRoundRectCallout">
            <a:avLst>
              <a:gd name="adj1" fmla="val -61615"/>
              <a:gd name="adj2" fmla="val -3392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We have reviewed our overheads and made proposals to the Trustees in order to have a more cost-efficient operation.</a:t>
            </a:r>
            <a:endParaRPr lang="en-GB" sz="1400" dirty="0">
              <a:solidFill>
                <a:schemeClr val="tx1"/>
              </a:solidFill>
            </a:endParaRPr>
          </a:p>
        </p:txBody>
      </p:sp>
      <p:sp>
        <p:nvSpPr>
          <p:cNvPr id="14" name="Rounded Rectangular Callout 13"/>
          <p:cNvSpPr/>
          <p:nvPr/>
        </p:nvSpPr>
        <p:spPr>
          <a:xfrm>
            <a:off x="557389" y="4236720"/>
            <a:ext cx="2819400" cy="1653822"/>
          </a:xfrm>
          <a:prstGeom prst="wedgeRoundRectCallout">
            <a:avLst>
              <a:gd name="adj1" fmla="val -61500"/>
              <a:gd name="adj2" fmla="val -5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Advertising mainly. However we outreach as much as possible at events. Put posters out to the community.</a:t>
            </a:r>
            <a:endParaRPr lang="en-GB" sz="1400" dirty="0">
              <a:solidFill>
                <a:schemeClr val="tx1"/>
              </a:solidFill>
            </a:endParaRPr>
          </a:p>
        </p:txBody>
      </p:sp>
      <p:sp>
        <p:nvSpPr>
          <p:cNvPr id="15" name="Rounded Rectangular Callout 14"/>
          <p:cNvSpPr/>
          <p:nvPr/>
        </p:nvSpPr>
        <p:spPr>
          <a:xfrm>
            <a:off x="666044" y="999067"/>
            <a:ext cx="4899378" cy="920044"/>
          </a:xfrm>
          <a:prstGeom prst="wedgeRoundRectCallout">
            <a:avLst>
              <a:gd name="adj1" fmla="val 57646"/>
              <a:gd name="adj2" fmla="val 4635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We are completing a large grant application at the moment to reduce energy consumptions in the building which will in turn reduce our running costs considerably</a:t>
            </a:r>
            <a:endParaRPr lang="en-GB" sz="1400" dirty="0">
              <a:solidFill>
                <a:schemeClr val="tx1"/>
              </a:solidFill>
            </a:endParaRPr>
          </a:p>
        </p:txBody>
      </p:sp>
      <p:sp>
        <p:nvSpPr>
          <p:cNvPr id="17" name="Rounded Rectangular Callout 16"/>
          <p:cNvSpPr/>
          <p:nvPr/>
        </p:nvSpPr>
        <p:spPr>
          <a:xfrm>
            <a:off x="6916561" y="4223456"/>
            <a:ext cx="2057400" cy="1691922"/>
          </a:xfrm>
          <a:prstGeom prst="wedgeRoundRectCallout">
            <a:avLst>
              <a:gd name="adj1" fmla="val -36989"/>
              <a:gd name="adj2" fmla="val 6398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Invested in fundraising staff and also reduced what we do if they are not funded</a:t>
            </a:r>
            <a:endParaRPr lang="en-GB" sz="14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Issues facing charities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24</a:t>
            </a:fld>
            <a:endParaRPr lang="en-GB"/>
          </a:p>
        </p:txBody>
      </p:sp>
      <p:sp>
        <p:nvSpPr>
          <p:cNvPr id="18" name="Content Placeholder 2"/>
          <p:cNvSpPr>
            <a:spLocks noGrp="1"/>
          </p:cNvSpPr>
          <p:nvPr>
            <p:ph idx="1"/>
          </p:nvPr>
        </p:nvSpPr>
        <p:spPr>
          <a:xfrm>
            <a:off x="457200" y="1028700"/>
            <a:ext cx="8229600" cy="5105400"/>
          </a:xfrm>
        </p:spPr>
        <p:txBody>
          <a:bodyPr>
            <a:normAutofit/>
          </a:bodyPr>
          <a:lstStyle/>
          <a:p>
            <a:pPr algn="just">
              <a:buNone/>
            </a:pPr>
            <a:r>
              <a:rPr lang="en-GB" sz="1500" b="1" dirty="0" smtClean="0"/>
              <a:t>Size of charity (Employees)</a:t>
            </a:r>
          </a:p>
          <a:p>
            <a:pPr algn="just"/>
            <a:r>
              <a:rPr lang="en-GB" sz="1500" dirty="0" smtClean="0"/>
              <a:t>Charities with no staff (16%) were more likely than those with staff (1-5 emp. 6%, 6+ emp. 4%) to report recruitment of volunteers as an issue. They were also more likely to report recruitment of trustees as an issue than those with six or more staff members (no emp. 10%, 6+ emp. 5%).</a:t>
            </a:r>
          </a:p>
          <a:p>
            <a:pPr algn="just"/>
            <a:r>
              <a:rPr lang="en-GB" sz="1500" dirty="0" smtClean="0"/>
              <a:t>Sustaining membership was more of an issue for charities with fewer employees (no emp. 19%, 1-5 emp. 25% vs 6+ emp. 7%).</a:t>
            </a:r>
          </a:p>
          <a:p>
            <a:pPr algn="just"/>
            <a:r>
              <a:rPr lang="en-GB" sz="1500" dirty="0" smtClean="0"/>
              <a:t>Financial issues were more pressing for charities with more staff members:</a:t>
            </a:r>
          </a:p>
          <a:p>
            <a:pPr lvl="1" algn="just"/>
            <a:r>
              <a:rPr lang="en-GB" sz="1500" dirty="0" smtClean="0"/>
              <a:t>Local authority cuts (no emp. 4% vs 1-5 emp. 10% vs 6+ emp. 33%)</a:t>
            </a:r>
          </a:p>
          <a:p>
            <a:pPr lvl="1" algn="just"/>
            <a:r>
              <a:rPr lang="en-GB" sz="1500" dirty="0" smtClean="0"/>
              <a:t>Increased need for fundraising (no emp. 9% vs 6+ emp. 16%)</a:t>
            </a:r>
          </a:p>
          <a:p>
            <a:pPr lvl="1" algn="just"/>
            <a:r>
              <a:rPr lang="en-GB" sz="1500" dirty="0" smtClean="0"/>
              <a:t>Running costs (no emp. 12% vs 6+ emp. 18%)</a:t>
            </a:r>
          </a:p>
          <a:p>
            <a:pPr marL="457200" lvl="1" indent="0" algn="just">
              <a:buNone/>
            </a:pPr>
            <a:endParaRPr lang="en-GB" sz="1500" dirty="0"/>
          </a:p>
          <a:p>
            <a:pPr marL="0" indent="0" algn="just">
              <a:buNone/>
            </a:pPr>
            <a:r>
              <a:rPr lang="en-GB" sz="1500" b="1" dirty="0"/>
              <a:t>Size of charity </a:t>
            </a:r>
            <a:r>
              <a:rPr lang="en-GB" sz="1500" b="1" dirty="0" smtClean="0"/>
              <a:t>(Turnover)</a:t>
            </a:r>
            <a:endParaRPr lang="en-GB" sz="1500" b="1" dirty="0"/>
          </a:p>
          <a:p>
            <a:pPr algn="just"/>
            <a:r>
              <a:rPr lang="en-GB" sz="1500" dirty="0" smtClean="0"/>
              <a:t>Smaller charities (under £25k) were more likely than those with a larger turnover to cite:</a:t>
            </a:r>
          </a:p>
          <a:p>
            <a:pPr lvl="1" algn="just"/>
            <a:r>
              <a:rPr lang="en-GB" sz="1500" dirty="0"/>
              <a:t>Recruitment of volunteers (&lt;£25k 27% vs £25k+ 13%)</a:t>
            </a:r>
          </a:p>
          <a:p>
            <a:pPr lvl="1" algn="just"/>
            <a:r>
              <a:rPr lang="en-GB" sz="1500" dirty="0"/>
              <a:t>Sustaining membership levels (&lt;£25k 31% vs £25k+ 25%)</a:t>
            </a:r>
          </a:p>
          <a:p>
            <a:pPr lvl="1" algn="just"/>
            <a:r>
              <a:rPr lang="en-GB" sz="1500" dirty="0"/>
              <a:t>Methods of fundraising (&lt;£25k 13% vs £25k+ 9%)</a:t>
            </a:r>
          </a:p>
          <a:p>
            <a:pPr lvl="1" algn="just"/>
            <a:endParaRPr lang="en-GB" sz="1400" dirty="0"/>
          </a:p>
          <a:p>
            <a:pPr lvl="1" algn="just"/>
            <a:endParaRPr lang="en-GB" sz="1400" dirty="0" smtClean="0"/>
          </a:p>
          <a:p>
            <a:pPr marL="0" indent="0" algn="just">
              <a:buNone/>
            </a:pPr>
            <a:endParaRPr lang="en-GB" sz="1500" dirty="0"/>
          </a:p>
          <a:p>
            <a:pPr marL="0" indent="0" algn="just">
              <a:buNone/>
            </a:pPr>
            <a:endParaRPr lang="en-GB" sz="1500" dirty="0" smtClean="0"/>
          </a:p>
        </p:txBody>
      </p:sp>
      <p:sp>
        <p:nvSpPr>
          <p:cNvPr id="8" name="Text Box 4"/>
          <p:cNvSpPr txBox="1">
            <a:spLocks noChangeArrowheads="1"/>
          </p:cNvSpPr>
          <p:nvPr/>
        </p:nvSpPr>
        <p:spPr bwMode="auto">
          <a:xfrm>
            <a:off x="0" y="6179016"/>
            <a:ext cx="6479754" cy="461665"/>
          </a:xfrm>
          <a:prstGeom prst="rect">
            <a:avLst/>
          </a:prstGeom>
          <a:noFill/>
          <a:ln w="9525">
            <a:noFill/>
            <a:miter lim="800000"/>
            <a:headEnd/>
            <a:tailEnd/>
          </a:ln>
          <a:effectLst/>
        </p:spPr>
        <p:txBody>
          <a:bodyPr wrap="square">
            <a:spAutoFit/>
          </a:bodyPr>
          <a:lstStyle/>
          <a:p>
            <a:r>
              <a:rPr lang="en-GB" sz="1200" dirty="0" smtClean="0"/>
              <a:t>Q6a. </a:t>
            </a:r>
            <a:r>
              <a:rPr lang="en-US" sz="1200" dirty="0" smtClean="0"/>
              <a:t>Here we have a list of potential issues facing charities today. Which of these would you say is the most important issue facing your charity?</a:t>
            </a:r>
            <a:endParaRPr lang="en-US" sz="1200" dirty="0"/>
          </a:p>
        </p:txBody>
      </p:sp>
    </p:spTree>
    <p:extLst>
      <p:ext uri="{BB962C8B-B14F-4D97-AF65-F5344CB8AC3E}">
        <p14:creationId xmlns:p14="http://schemas.microsoft.com/office/powerpoint/2010/main" xmlns="" val="3255986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Issues facing charities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25</a:t>
            </a:fld>
            <a:endParaRPr lang="en-GB"/>
          </a:p>
        </p:txBody>
      </p:sp>
      <p:sp>
        <p:nvSpPr>
          <p:cNvPr id="18" name="Content Placeholder 2"/>
          <p:cNvSpPr>
            <a:spLocks noGrp="1"/>
          </p:cNvSpPr>
          <p:nvPr>
            <p:ph idx="1"/>
          </p:nvPr>
        </p:nvSpPr>
        <p:spPr>
          <a:xfrm>
            <a:off x="457200" y="1028700"/>
            <a:ext cx="8229600" cy="5105400"/>
          </a:xfrm>
        </p:spPr>
        <p:txBody>
          <a:bodyPr>
            <a:normAutofit/>
          </a:bodyPr>
          <a:lstStyle/>
          <a:p>
            <a:pPr marL="0" indent="0" algn="just">
              <a:buNone/>
            </a:pPr>
            <a:r>
              <a:rPr lang="en-GB" sz="1500" b="1" dirty="0"/>
              <a:t>Size of charity (Turnover</a:t>
            </a:r>
            <a:r>
              <a:rPr lang="en-GB" sz="1500" b="1" dirty="0" smtClean="0"/>
              <a:t>) continued…</a:t>
            </a:r>
            <a:endParaRPr lang="en-GB" sz="1500" b="1" dirty="0"/>
          </a:p>
          <a:p>
            <a:pPr algn="just"/>
            <a:r>
              <a:rPr lang="en-GB" sz="1500" dirty="0" smtClean="0"/>
              <a:t>Larger </a:t>
            </a:r>
            <a:r>
              <a:rPr lang="en-GB" sz="1500" dirty="0"/>
              <a:t>charities </a:t>
            </a:r>
            <a:r>
              <a:rPr lang="en-GB" sz="1500" dirty="0" smtClean="0"/>
              <a:t>(£25k+) </a:t>
            </a:r>
            <a:r>
              <a:rPr lang="en-GB" sz="1500" dirty="0"/>
              <a:t>were more likely than those with a </a:t>
            </a:r>
            <a:r>
              <a:rPr lang="en-GB" sz="1500" dirty="0" smtClean="0"/>
              <a:t>smaller turnover </a:t>
            </a:r>
            <a:r>
              <a:rPr lang="en-GB" sz="1500" dirty="0"/>
              <a:t>to cite</a:t>
            </a:r>
            <a:r>
              <a:rPr lang="en-GB" sz="1500" dirty="0" smtClean="0"/>
              <a:t>:</a:t>
            </a:r>
          </a:p>
          <a:p>
            <a:pPr lvl="1" algn="just"/>
            <a:r>
              <a:rPr lang="en-GB" sz="1500" dirty="0" smtClean="0"/>
              <a:t>Local authority cuts </a:t>
            </a:r>
            <a:r>
              <a:rPr lang="en-GB" sz="1500" dirty="0"/>
              <a:t>(&lt;£25k 9</a:t>
            </a:r>
            <a:r>
              <a:rPr lang="en-GB" sz="1500" dirty="0" smtClean="0"/>
              <a:t>% </a:t>
            </a:r>
            <a:r>
              <a:rPr lang="en-GB" sz="1500" dirty="0"/>
              <a:t>vs £25k+ </a:t>
            </a:r>
            <a:r>
              <a:rPr lang="en-GB" sz="1500" dirty="0" smtClean="0"/>
              <a:t>23%)</a:t>
            </a:r>
            <a:endParaRPr lang="en-GB" sz="1500" dirty="0"/>
          </a:p>
          <a:p>
            <a:pPr lvl="1" algn="just"/>
            <a:r>
              <a:rPr lang="en-GB" sz="1500" dirty="0" smtClean="0"/>
              <a:t>Public donating less </a:t>
            </a:r>
            <a:r>
              <a:rPr lang="en-GB" sz="1500" dirty="0"/>
              <a:t>(&lt;£25k 5</a:t>
            </a:r>
            <a:r>
              <a:rPr lang="en-GB" sz="1500" dirty="0" smtClean="0"/>
              <a:t>% </a:t>
            </a:r>
            <a:r>
              <a:rPr lang="en-GB" sz="1500" dirty="0"/>
              <a:t>vs £25k+ </a:t>
            </a:r>
            <a:r>
              <a:rPr lang="en-GB" sz="1500" dirty="0" smtClean="0"/>
              <a:t>10%)</a:t>
            </a:r>
          </a:p>
          <a:p>
            <a:pPr lvl="1" algn="just"/>
            <a:r>
              <a:rPr lang="en-GB" sz="1500" dirty="0" smtClean="0"/>
              <a:t>Increased need for fundraising </a:t>
            </a:r>
            <a:r>
              <a:rPr lang="en-GB" sz="1500" dirty="0"/>
              <a:t>(&lt;£25k </a:t>
            </a:r>
            <a:r>
              <a:rPr lang="en-GB" sz="1500" dirty="0" smtClean="0"/>
              <a:t>18% </a:t>
            </a:r>
            <a:r>
              <a:rPr lang="en-GB" sz="1500" dirty="0"/>
              <a:t>vs £25k+ </a:t>
            </a:r>
            <a:r>
              <a:rPr lang="en-GB" sz="1500" dirty="0" smtClean="0"/>
              <a:t>26%)</a:t>
            </a:r>
          </a:p>
          <a:p>
            <a:pPr lvl="1" algn="just"/>
            <a:r>
              <a:rPr lang="en-GB" sz="1500" dirty="0" smtClean="0"/>
              <a:t>Running costs </a:t>
            </a:r>
            <a:r>
              <a:rPr lang="en-GB" sz="1500" dirty="0"/>
              <a:t>(&lt;£25k </a:t>
            </a:r>
            <a:r>
              <a:rPr lang="en-GB" sz="1500" dirty="0" smtClean="0"/>
              <a:t>27% </a:t>
            </a:r>
            <a:r>
              <a:rPr lang="en-GB" sz="1500" dirty="0"/>
              <a:t>vs £25k+ </a:t>
            </a:r>
            <a:r>
              <a:rPr lang="en-GB" sz="1500" dirty="0" smtClean="0"/>
              <a:t>41%)</a:t>
            </a:r>
          </a:p>
          <a:p>
            <a:pPr marL="0" indent="0" algn="just">
              <a:buNone/>
            </a:pPr>
            <a:endParaRPr lang="en-GB" sz="1500" b="1" dirty="0" smtClean="0"/>
          </a:p>
          <a:p>
            <a:pPr marL="0" indent="0" algn="just">
              <a:buNone/>
            </a:pPr>
            <a:r>
              <a:rPr lang="en-GB" sz="1500" b="1" dirty="0" smtClean="0"/>
              <a:t>Years Established</a:t>
            </a:r>
          </a:p>
          <a:p>
            <a:pPr algn="just"/>
            <a:r>
              <a:rPr lang="en-GB" sz="1500" dirty="0" smtClean="0"/>
              <a:t>The oldest charities (50+ years) were the most likely to report issues regarding sustaining membership (50+ 35% vs &lt;4 11%, 4-10 13%, 11-25 9%, 26-50 15%).</a:t>
            </a:r>
          </a:p>
          <a:p>
            <a:pPr algn="just"/>
            <a:r>
              <a:rPr lang="en-GB" sz="1500" dirty="0" smtClean="0"/>
              <a:t>The most recently established charities were more likely than older ones to report issues regarding:</a:t>
            </a:r>
          </a:p>
          <a:p>
            <a:pPr lvl="1" algn="just"/>
            <a:r>
              <a:rPr lang="en-GB" sz="1500" dirty="0" smtClean="0"/>
              <a:t>Methods of fundraising (&lt;4 17% vs 11-25 3%, 26-50 4%, 50+ 3%)</a:t>
            </a:r>
          </a:p>
          <a:p>
            <a:pPr lvl="1" algn="just"/>
            <a:r>
              <a:rPr lang="en-GB" sz="1500" dirty="0" smtClean="0"/>
              <a:t>Local authority cuts (&lt;4 14% vs 50+ 3%)</a:t>
            </a:r>
          </a:p>
          <a:p>
            <a:pPr lvl="1" algn="just"/>
            <a:r>
              <a:rPr lang="en-GB" sz="1500" dirty="0" smtClean="0"/>
              <a:t>Increased need to do fundraising (&lt;4 17%, 4-10 13% vs 50+ 7%)</a:t>
            </a:r>
          </a:p>
          <a:p>
            <a:pPr algn="just"/>
            <a:r>
              <a:rPr lang="en-GB" sz="1500" dirty="0"/>
              <a:t>Charities </a:t>
            </a:r>
            <a:r>
              <a:rPr lang="en-GB" sz="1500" dirty="0" smtClean="0"/>
              <a:t>that have been established for between 10 and 50 years also showed some difference with the oldest charities:</a:t>
            </a:r>
          </a:p>
          <a:p>
            <a:pPr lvl="1" algn="just"/>
            <a:r>
              <a:rPr lang="en-GB" sz="1500" dirty="0" smtClean="0"/>
              <a:t>Local authority cuts (11-25 17%, 26-50 17% vs 50+ 3%)</a:t>
            </a:r>
            <a:endParaRPr lang="en-GB" sz="1500" dirty="0"/>
          </a:p>
          <a:p>
            <a:pPr marL="0" indent="0" algn="just">
              <a:buNone/>
            </a:pPr>
            <a:endParaRPr lang="en-GB" sz="1500" dirty="0" smtClean="0"/>
          </a:p>
        </p:txBody>
      </p:sp>
      <p:sp>
        <p:nvSpPr>
          <p:cNvPr id="8" name="Text Box 4"/>
          <p:cNvSpPr txBox="1">
            <a:spLocks noChangeArrowheads="1"/>
          </p:cNvSpPr>
          <p:nvPr/>
        </p:nvSpPr>
        <p:spPr bwMode="auto">
          <a:xfrm>
            <a:off x="0" y="6179016"/>
            <a:ext cx="6479754" cy="461665"/>
          </a:xfrm>
          <a:prstGeom prst="rect">
            <a:avLst/>
          </a:prstGeom>
          <a:noFill/>
          <a:ln w="9525">
            <a:noFill/>
            <a:miter lim="800000"/>
            <a:headEnd/>
            <a:tailEnd/>
          </a:ln>
          <a:effectLst/>
        </p:spPr>
        <p:txBody>
          <a:bodyPr wrap="square">
            <a:spAutoFit/>
          </a:bodyPr>
          <a:lstStyle/>
          <a:p>
            <a:r>
              <a:rPr lang="en-GB" sz="1200" dirty="0" smtClean="0"/>
              <a:t>Q6a. </a:t>
            </a:r>
            <a:r>
              <a:rPr lang="en-US" sz="1200" dirty="0" smtClean="0"/>
              <a:t>Here we have a list of potential issues facing charities today. Which of these would you say is the most important issue facing your charity?</a:t>
            </a:r>
            <a:endParaRPr lang="en-US" sz="1200" dirty="0"/>
          </a:p>
        </p:txBody>
      </p:sp>
    </p:spTree>
    <p:extLst>
      <p:ext uri="{BB962C8B-B14F-4D97-AF65-F5344CB8AC3E}">
        <p14:creationId xmlns:p14="http://schemas.microsoft.com/office/powerpoint/2010/main" xmlns="" val="1123834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26</a:t>
            </a:fld>
            <a:endParaRPr lang="en-GB" sz="900" dirty="0"/>
          </a:p>
        </p:txBody>
      </p:sp>
      <p:sp>
        <p:nvSpPr>
          <p:cNvPr id="455682" name="Rectangle 2"/>
          <p:cNvSpPr>
            <a:spLocks noChangeArrowheads="1"/>
          </p:cNvSpPr>
          <p:nvPr/>
        </p:nvSpPr>
        <p:spPr bwMode="auto">
          <a:xfrm>
            <a:off x="57150" y="3162300"/>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How charities recruit trustees</a:t>
            </a:r>
            <a:endParaRPr lang="en-GB" sz="2800" i="1" dirty="0"/>
          </a:p>
        </p:txBody>
      </p:sp>
      <p:sp>
        <p:nvSpPr>
          <p:cNvPr id="455684" name="Text Box 4"/>
          <p:cNvSpPr txBox="1">
            <a:spLocks noChangeArrowheads="1"/>
          </p:cNvSpPr>
          <p:nvPr/>
        </p:nvSpPr>
        <p:spPr bwMode="auto">
          <a:xfrm>
            <a:off x="0" y="6162388"/>
            <a:ext cx="6479754" cy="461665"/>
          </a:xfrm>
          <a:prstGeom prst="rect">
            <a:avLst/>
          </a:prstGeom>
          <a:noFill/>
          <a:ln w="9525">
            <a:noFill/>
            <a:miter lim="800000"/>
            <a:headEnd/>
            <a:tailEnd/>
          </a:ln>
          <a:effectLst/>
        </p:spPr>
        <p:txBody>
          <a:bodyPr wrap="square">
            <a:spAutoFit/>
          </a:bodyPr>
          <a:lstStyle/>
          <a:p>
            <a:r>
              <a:rPr lang="en-GB" sz="1200" dirty="0" smtClean="0"/>
              <a:t>Q8. </a:t>
            </a:r>
            <a:r>
              <a:rPr lang="en-US" sz="1200" dirty="0" smtClean="0"/>
              <a:t>Recruitment of trustees may or may not be an issue for your charity, how do you recruit trustees when you need them?</a:t>
            </a:r>
            <a:endParaRPr lang="en-US" sz="1200" dirty="0"/>
          </a:p>
        </p:txBody>
      </p:sp>
      <p:graphicFrame>
        <p:nvGraphicFramePr>
          <p:cNvPr id="15" name="Object 2"/>
          <p:cNvGraphicFramePr>
            <a:graphicFrameLocks noGrp="1" noChangeAspect="1"/>
          </p:cNvGraphicFramePr>
          <p:nvPr>
            <p:ph/>
            <p:extLst>
              <p:ext uri="{D42A27DB-BD31-4B8C-83A1-F6EECF244321}">
                <p14:modId xmlns:p14="http://schemas.microsoft.com/office/powerpoint/2010/main" xmlns="" val="578000041"/>
              </p:ext>
            </p:extLst>
          </p:nvPr>
        </p:nvGraphicFramePr>
        <p:xfrm>
          <a:off x="225630" y="1268760"/>
          <a:ext cx="8775865" cy="4159583"/>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Box 7"/>
          <p:cNvSpPr txBox="1">
            <a:spLocks noChangeArrowheads="1"/>
          </p:cNvSpPr>
          <p:nvPr/>
        </p:nvSpPr>
        <p:spPr bwMode="auto">
          <a:xfrm>
            <a:off x="1366837" y="63813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 1,215</a:t>
            </a:r>
            <a:endParaRPr lang="en-GB" sz="1200" dirty="0"/>
          </a:p>
        </p:txBody>
      </p:sp>
      <p:sp>
        <p:nvSpPr>
          <p:cNvPr id="24" name="Rounded Rectangle 23"/>
          <p:cNvSpPr/>
          <p:nvPr/>
        </p:nvSpPr>
        <p:spPr>
          <a:xfrm>
            <a:off x="244559" y="5481422"/>
            <a:ext cx="8665535" cy="340519"/>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Asking other trustees was the most common method of sourcing new trustees</a:t>
            </a:r>
            <a:endParaRPr lang="en-GB" sz="1400"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Sourcing trustees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27</a:t>
            </a:fld>
            <a:endParaRPr lang="en-GB"/>
          </a:p>
        </p:txBody>
      </p:sp>
      <p:sp>
        <p:nvSpPr>
          <p:cNvPr id="18" name="Content Placeholder 2"/>
          <p:cNvSpPr>
            <a:spLocks noGrp="1"/>
          </p:cNvSpPr>
          <p:nvPr>
            <p:ph idx="1"/>
          </p:nvPr>
        </p:nvSpPr>
        <p:spPr>
          <a:xfrm>
            <a:off x="457200" y="1028700"/>
            <a:ext cx="8229600" cy="5105400"/>
          </a:xfrm>
        </p:spPr>
        <p:txBody>
          <a:bodyPr>
            <a:normAutofit/>
          </a:bodyPr>
          <a:lstStyle/>
          <a:p>
            <a:pPr algn="just">
              <a:buNone/>
            </a:pPr>
            <a:r>
              <a:rPr lang="en-GB" sz="1500" b="1" dirty="0" smtClean="0"/>
              <a:t>Size of charity (Employees)</a:t>
            </a:r>
          </a:p>
          <a:p>
            <a:pPr algn="just"/>
            <a:r>
              <a:rPr lang="en-GB" sz="1500" dirty="0" smtClean="0"/>
              <a:t>Charities with more staff members (6+) were more likely than those with fewer to source trustees in the following ways:</a:t>
            </a:r>
          </a:p>
          <a:p>
            <a:pPr lvl="1" algn="just"/>
            <a:r>
              <a:rPr lang="en-GB" sz="1500" dirty="0" smtClean="0"/>
              <a:t>Ask other trustees (6+ emp. 60% vs no emp. 46%)</a:t>
            </a:r>
          </a:p>
          <a:p>
            <a:pPr lvl="1" algn="just"/>
            <a:r>
              <a:rPr lang="en-GB" sz="1500" dirty="0" smtClean="0"/>
              <a:t>Advertise in local paper </a:t>
            </a:r>
            <a:r>
              <a:rPr lang="en-GB" sz="1500" dirty="0"/>
              <a:t>(6+ emp. </a:t>
            </a:r>
            <a:r>
              <a:rPr lang="en-GB" sz="1500" dirty="0" smtClean="0"/>
              <a:t>22% </a:t>
            </a:r>
            <a:r>
              <a:rPr lang="en-GB" sz="1500" dirty="0"/>
              <a:t>vs no emp. 5</a:t>
            </a:r>
            <a:r>
              <a:rPr lang="en-GB" sz="1500" dirty="0" smtClean="0"/>
              <a:t>%, 1-5 emp. 6%)</a:t>
            </a:r>
          </a:p>
          <a:p>
            <a:pPr lvl="1" algn="just"/>
            <a:r>
              <a:rPr lang="en-GB" sz="1500" dirty="0" smtClean="0"/>
              <a:t>Advertise on their website </a:t>
            </a:r>
            <a:r>
              <a:rPr lang="en-GB" sz="1500" dirty="0"/>
              <a:t>(6+ emp. </a:t>
            </a:r>
            <a:r>
              <a:rPr lang="en-GB" sz="1500" dirty="0" smtClean="0"/>
              <a:t>33% </a:t>
            </a:r>
            <a:r>
              <a:rPr lang="en-GB" sz="1500" dirty="0"/>
              <a:t>vs no emp. </a:t>
            </a:r>
            <a:r>
              <a:rPr lang="en-GB" sz="1500" dirty="0" smtClean="0"/>
              <a:t>6%, </a:t>
            </a:r>
            <a:r>
              <a:rPr lang="en-GB" sz="1500" dirty="0"/>
              <a:t>1-5 emp. </a:t>
            </a:r>
            <a:r>
              <a:rPr lang="en-GB" sz="1500" dirty="0" smtClean="0"/>
              <a:t>15%)</a:t>
            </a:r>
            <a:endParaRPr lang="en-GB" sz="1500" dirty="0"/>
          </a:p>
          <a:p>
            <a:pPr lvl="1" algn="just"/>
            <a:r>
              <a:rPr lang="en-GB" sz="1500" dirty="0"/>
              <a:t>Email members (6+ emp. </a:t>
            </a:r>
            <a:r>
              <a:rPr lang="en-GB" sz="1500" dirty="0" smtClean="0"/>
              <a:t>26% </a:t>
            </a:r>
            <a:r>
              <a:rPr lang="en-GB" sz="1500" dirty="0"/>
              <a:t>vs </a:t>
            </a:r>
            <a:r>
              <a:rPr lang="en-GB" sz="1500" dirty="0" smtClean="0"/>
              <a:t>1-5 </a:t>
            </a:r>
            <a:r>
              <a:rPr lang="en-GB" sz="1500" dirty="0"/>
              <a:t>emp. </a:t>
            </a:r>
            <a:r>
              <a:rPr lang="en-GB" sz="1500" dirty="0" smtClean="0"/>
              <a:t>16%)</a:t>
            </a:r>
          </a:p>
          <a:p>
            <a:pPr lvl="1" algn="just"/>
            <a:r>
              <a:rPr lang="en-GB" sz="1500" dirty="0" smtClean="0"/>
              <a:t>Work with 3</a:t>
            </a:r>
            <a:r>
              <a:rPr lang="en-GB" sz="1500" baseline="30000" dirty="0" smtClean="0"/>
              <a:t>rd</a:t>
            </a:r>
            <a:r>
              <a:rPr lang="en-GB" sz="1500" dirty="0" smtClean="0"/>
              <a:t> sector support (6</a:t>
            </a:r>
            <a:r>
              <a:rPr lang="en-GB" sz="1500" dirty="0"/>
              <a:t>+ emp. </a:t>
            </a:r>
            <a:r>
              <a:rPr lang="en-GB" sz="1500" dirty="0" smtClean="0"/>
              <a:t>23% </a:t>
            </a:r>
            <a:r>
              <a:rPr lang="en-GB" sz="1500" dirty="0"/>
              <a:t>vs no emp. </a:t>
            </a:r>
            <a:r>
              <a:rPr lang="en-GB" sz="1500" dirty="0" smtClean="0"/>
              <a:t>3%, </a:t>
            </a:r>
            <a:r>
              <a:rPr lang="en-GB" sz="1500" dirty="0"/>
              <a:t>1-5 emp. </a:t>
            </a:r>
            <a:r>
              <a:rPr lang="en-GB" sz="1500" dirty="0" smtClean="0"/>
              <a:t>12%)</a:t>
            </a:r>
          </a:p>
          <a:p>
            <a:pPr lvl="1" algn="just"/>
            <a:r>
              <a:rPr lang="en-GB" sz="1500" dirty="0" smtClean="0"/>
              <a:t>Work with </a:t>
            </a:r>
            <a:r>
              <a:rPr lang="en-GB" sz="1500" dirty="0"/>
              <a:t>parent/umbrella body (6+ emp. </a:t>
            </a:r>
            <a:r>
              <a:rPr lang="en-GB" sz="1500" dirty="0" smtClean="0"/>
              <a:t>14% </a:t>
            </a:r>
            <a:r>
              <a:rPr lang="en-GB" sz="1500" dirty="0"/>
              <a:t>vs no emp. </a:t>
            </a:r>
            <a:r>
              <a:rPr lang="en-GB" sz="1500" dirty="0" smtClean="0"/>
              <a:t>8%, </a:t>
            </a:r>
            <a:r>
              <a:rPr lang="en-GB" sz="1500" dirty="0"/>
              <a:t>1-5 emp. </a:t>
            </a:r>
            <a:r>
              <a:rPr lang="en-GB" sz="1500" dirty="0" smtClean="0"/>
              <a:t>7%)</a:t>
            </a:r>
          </a:p>
          <a:p>
            <a:pPr marL="0" indent="0" algn="just">
              <a:buNone/>
            </a:pPr>
            <a:endParaRPr lang="en-GB" sz="1500" b="1" dirty="0"/>
          </a:p>
          <a:p>
            <a:pPr marL="0" indent="0" algn="just">
              <a:buNone/>
            </a:pPr>
            <a:r>
              <a:rPr lang="en-GB" sz="1500" b="1" dirty="0" smtClean="0"/>
              <a:t>Size </a:t>
            </a:r>
            <a:r>
              <a:rPr lang="en-GB" sz="1500" b="1" dirty="0"/>
              <a:t>of charity </a:t>
            </a:r>
            <a:r>
              <a:rPr lang="en-GB" sz="1500" b="1" dirty="0" smtClean="0"/>
              <a:t>(Turnover)</a:t>
            </a:r>
            <a:endParaRPr lang="en-GB" sz="1500" b="1" dirty="0"/>
          </a:p>
          <a:p>
            <a:pPr algn="just"/>
            <a:r>
              <a:rPr lang="en-GB" sz="1500" dirty="0" smtClean="0"/>
              <a:t>Charities with the largest turnover (£100k+) were more likely than those with a smaller income to source trustees in the following ways:</a:t>
            </a:r>
          </a:p>
          <a:p>
            <a:pPr lvl="1" algn="just"/>
            <a:r>
              <a:rPr lang="en-GB" sz="1500" dirty="0" smtClean="0"/>
              <a:t>Ask other trustees (£100k+ 57% vs &lt;£25k 46%)</a:t>
            </a:r>
          </a:p>
          <a:p>
            <a:pPr lvl="1" algn="just"/>
            <a:r>
              <a:rPr lang="en-GB" sz="1500" dirty="0" smtClean="0"/>
              <a:t>Advertise in a local newspaper (</a:t>
            </a:r>
            <a:r>
              <a:rPr lang="en-GB" sz="1500" dirty="0"/>
              <a:t>£100k+ </a:t>
            </a:r>
            <a:r>
              <a:rPr lang="en-GB" sz="1500" dirty="0" smtClean="0"/>
              <a:t>18% </a:t>
            </a:r>
            <a:r>
              <a:rPr lang="en-GB" sz="1500" dirty="0"/>
              <a:t>vs &lt;£25k 4</a:t>
            </a:r>
            <a:r>
              <a:rPr lang="en-GB" sz="1500" dirty="0" smtClean="0"/>
              <a:t>%, £25k-£100k 5%)</a:t>
            </a:r>
          </a:p>
          <a:p>
            <a:pPr lvl="1" algn="just"/>
            <a:r>
              <a:rPr lang="en-GB" sz="1500" dirty="0" smtClean="0"/>
              <a:t>Advertise on their website </a:t>
            </a:r>
            <a:r>
              <a:rPr lang="en-GB" sz="1500" dirty="0"/>
              <a:t>(£100k+ </a:t>
            </a:r>
            <a:r>
              <a:rPr lang="en-GB" sz="1500" dirty="0" smtClean="0"/>
              <a:t>30% </a:t>
            </a:r>
            <a:r>
              <a:rPr lang="en-GB" sz="1500" dirty="0"/>
              <a:t>vs &lt;£25k </a:t>
            </a:r>
            <a:r>
              <a:rPr lang="en-GB" sz="1500" dirty="0" smtClean="0"/>
              <a:t>7%, </a:t>
            </a:r>
            <a:r>
              <a:rPr lang="en-GB" sz="1500" dirty="0"/>
              <a:t>£25k-£100k </a:t>
            </a:r>
            <a:r>
              <a:rPr lang="en-GB" sz="1500" dirty="0" smtClean="0"/>
              <a:t>12%)</a:t>
            </a:r>
          </a:p>
          <a:p>
            <a:pPr lvl="1" algn="just"/>
            <a:r>
              <a:rPr lang="en-GB" sz="1500" dirty="0" smtClean="0"/>
              <a:t>Work with 3</a:t>
            </a:r>
            <a:r>
              <a:rPr lang="en-GB" sz="1500" baseline="30000" dirty="0" smtClean="0"/>
              <a:t>rd</a:t>
            </a:r>
            <a:r>
              <a:rPr lang="en-GB" sz="1500" dirty="0" smtClean="0"/>
              <a:t> sector support </a:t>
            </a:r>
            <a:r>
              <a:rPr lang="en-GB" sz="1500" dirty="0"/>
              <a:t>(£100k+ </a:t>
            </a:r>
            <a:r>
              <a:rPr lang="en-GB" sz="1500" dirty="0" smtClean="0"/>
              <a:t>19% </a:t>
            </a:r>
            <a:r>
              <a:rPr lang="en-GB" sz="1500" dirty="0"/>
              <a:t>vs &lt;£25k 4%, £25k-£100k </a:t>
            </a:r>
            <a:r>
              <a:rPr lang="en-GB" sz="1500" dirty="0" smtClean="0"/>
              <a:t>11%)</a:t>
            </a:r>
            <a:endParaRPr lang="en-GB" sz="1500" dirty="0"/>
          </a:p>
          <a:p>
            <a:pPr lvl="1" algn="just"/>
            <a:endParaRPr lang="en-GB" sz="1500" dirty="0"/>
          </a:p>
          <a:p>
            <a:pPr lvl="1" algn="just"/>
            <a:endParaRPr lang="en-GB" sz="1500" dirty="0"/>
          </a:p>
          <a:p>
            <a:pPr lvl="1" algn="just"/>
            <a:endParaRPr lang="en-GB" sz="1500" dirty="0" smtClean="0"/>
          </a:p>
          <a:p>
            <a:pPr lvl="1" algn="just"/>
            <a:endParaRPr lang="en-GB" sz="1400" dirty="0" smtClean="0"/>
          </a:p>
          <a:p>
            <a:pPr marL="0" indent="0" algn="just">
              <a:buNone/>
            </a:pPr>
            <a:endParaRPr lang="en-GB" sz="1500" dirty="0" smtClean="0"/>
          </a:p>
          <a:p>
            <a:pPr marL="0" indent="0" algn="just">
              <a:buNone/>
            </a:pPr>
            <a:endParaRPr lang="en-GB" sz="1500" dirty="0" smtClean="0"/>
          </a:p>
        </p:txBody>
      </p:sp>
      <p:sp>
        <p:nvSpPr>
          <p:cNvPr id="7" name="Text Box 4"/>
          <p:cNvSpPr txBox="1">
            <a:spLocks noChangeArrowheads="1"/>
          </p:cNvSpPr>
          <p:nvPr/>
        </p:nvSpPr>
        <p:spPr bwMode="auto">
          <a:xfrm>
            <a:off x="0" y="6162388"/>
            <a:ext cx="6479754" cy="461665"/>
          </a:xfrm>
          <a:prstGeom prst="rect">
            <a:avLst/>
          </a:prstGeom>
          <a:noFill/>
          <a:ln w="9525">
            <a:noFill/>
            <a:miter lim="800000"/>
            <a:headEnd/>
            <a:tailEnd/>
          </a:ln>
          <a:effectLst/>
        </p:spPr>
        <p:txBody>
          <a:bodyPr wrap="square">
            <a:spAutoFit/>
          </a:bodyPr>
          <a:lstStyle/>
          <a:p>
            <a:r>
              <a:rPr lang="en-GB" sz="1200" dirty="0" smtClean="0"/>
              <a:t>Q8. </a:t>
            </a:r>
            <a:r>
              <a:rPr lang="en-US" sz="1200" dirty="0" smtClean="0"/>
              <a:t>Recruitment of trustees may or may not be an issue for your charity, how do you recruit trustees when you need them?</a:t>
            </a:r>
            <a:endParaRPr lang="en-US" sz="1200" dirty="0"/>
          </a:p>
        </p:txBody>
      </p:sp>
    </p:spTree>
    <p:extLst>
      <p:ext uri="{BB962C8B-B14F-4D97-AF65-F5344CB8AC3E}">
        <p14:creationId xmlns:p14="http://schemas.microsoft.com/office/powerpoint/2010/main" xmlns="" val="419834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Sourcing trustees </a:t>
            </a:r>
            <a:r>
              <a:rPr lang="en-GB" sz="2800" dirty="0" smtClean="0"/>
              <a:t>–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28</a:t>
            </a:fld>
            <a:endParaRPr lang="en-GB"/>
          </a:p>
        </p:txBody>
      </p:sp>
      <p:sp>
        <p:nvSpPr>
          <p:cNvPr id="18" name="Content Placeholder 2"/>
          <p:cNvSpPr>
            <a:spLocks noGrp="1"/>
          </p:cNvSpPr>
          <p:nvPr>
            <p:ph idx="1"/>
          </p:nvPr>
        </p:nvSpPr>
        <p:spPr>
          <a:xfrm>
            <a:off x="457200" y="1028700"/>
            <a:ext cx="8229600" cy="5105400"/>
          </a:xfrm>
        </p:spPr>
        <p:txBody>
          <a:bodyPr>
            <a:normAutofit/>
          </a:bodyPr>
          <a:lstStyle/>
          <a:p>
            <a:pPr marL="0" indent="0" algn="just">
              <a:buNone/>
            </a:pPr>
            <a:r>
              <a:rPr lang="en-GB" sz="1500" b="1" dirty="0" smtClean="0"/>
              <a:t>Years Established</a:t>
            </a:r>
          </a:p>
          <a:p>
            <a:pPr algn="just"/>
            <a:r>
              <a:rPr lang="en-GB" sz="1500" dirty="0" smtClean="0"/>
              <a:t>Charities that have been established for over 50 years were less likely than those newer than them to source trustees in the following ways:</a:t>
            </a:r>
          </a:p>
          <a:p>
            <a:pPr lvl="1" algn="just"/>
            <a:r>
              <a:rPr lang="en-GB" sz="1500" dirty="0" smtClean="0"/>
              <a:t>Advertise on their website (50+ 8% vs &lt;4 23%, 4-10 16%, 11-25 18%)</a:t>
            </a:r>
          </a:p>
          <a:p>
            <a:pPr lvl="1" algn="just"/>
            <a:r>
              <a:rPr lang="en-GB" sz="1500" dirty="0" smtClean="0"/>
              <a:t>Email to members </a:t>
            </a:r>
            <a:r>
              <a:rPr lang="en-GB" sz="1500" dirty="0"/>
              <a:t>(50+ </a:t>
            </a:r>
            <a:r>
              <a:rPr lang="en-GB" sz="1500" dirty="0" smtClean="0"/>
              <a:t>13% </a:t>
            </a:r>
            <a:r>
              <a:rPr lang="en-GB" sz="1500" dirty="0"/>
              <a:t>vs &lt;4 </a:t>
            </a:r>
            <a:r>
              <a:rPr lang="en-GB" sz="1500" dirty="0" smtClean="0"/>
              <a:t>27%, </a:t>
            </a:r>
            <a:r>
              <a:rPr lang="en-GB" sz="1500" dirty="0"/>
              <a:t>4-10 </a:t>
            </a:r>
            <a:r>
              <a:rPr lang="en-GB" sz="1500" dirty="0" smtClean="0"/>
              <a:t>21%, 11-25 26%)</a:t>
            </a:r>
            <a:endParaRPr lang="en-GB" sz="1500" dirty="0"/>
          </a:p>
          <a:p>
            <a:pPr lvl="1" algn="just"/>
            <a:r>
              <a:rPr lang="en-GB" sz="1500" dirty="0" smtClean="0"/>
              <a:t>Work with 3</a:t>
            </a:r>
            <a:r>
              <a:rPr lang="en-GB" sz="1500" baseline="30000" dirty="0" smtClean="0"/>
              <a:t>rd</a:t>
            </a:r>
            <a:r>
              <a:rPr lang="en-GB" sz="1500" dirty="0" smtClean="0"/>
              <a:t> sector support </a:t>
            </a:r>
            <a:r>
              <a:rPr lang="en-GB" sz="1500" dirty="0"/>
              <a:t>(50+ 2</a:t>
            </a:r>
            <a:r>
              <a:rPr lang="en-GB" sz="1500" dirty="0" smtClean="0"/>
              <a:t>% </a:t>
            </a:r>
            <a:r>
              <a:rPr lang="en-GB" sz="1500" dirty="0"/>
              <a:t>vs &lt;4 </a:t>
            </a:r>
            <a:r>
              <a:rPr lang="en-GB" sz="1500" dirty="0" smtClean="0"/>
              <a:t>15%, </a:t>
            </a:r>
            <a:r>
              <a:rPr lang="en-GB" sz="1500" dirty="0"/>
              <a:t>4-10 </a:t>
            </a:r>
            <a:r>
              <a:rPr lang="en-GB" sz="1500" dirty="0" smtClean="0"/>
              <a:t>12%, </a:t>
            </a:r>
            <a:r>
              <a:rPr lang="en-GB" sz="1500" dirty="0"/>
              <a:t>11-25 </a:t>
            </a:r>
            <a:r>
              <a:rPr lang="en-GB" sz="1500" dirty="0" smtClean="0"/>
              <a:t>14%, 26-50 11%)</a:t>
            </a:r>
            <a:endParaRPr lang="en-GB" sz="1500" dirty="0"/>
          </a:p>
          <a:p>
            <a:pPr marL="342900" lvl="1" indent="-342900" algn="just">
              <a:buFont typeface="Arial" pitchFamily="34" charset="0"/>
              <a:buChar char="•"/>
            </a:pPr>
            <a:r>
              <a:rPr lang="en-GB" sz="1500" dirty="0" smtClean="0"/>
              <a:t>The newest charities, under 4 years (18%), were more likely than those who had been established </a:t>
            </a:r>
            <a:r>
              <a:rPr lang="en-GB" sz="1500" dirty="0"/>
              <a:t>longer (4-10 7</a:t>
            </a:r>
            <a:r>
              <a:rPr lang="en-GB" sz="1500" dirty="0" smtClean="0"/>
              <a:t>%, </a:t>
            </a:r>
            <a:r>
              <a:rPr lang="en-GB" sz="1500" dirty="0"/>
              <a:t>11-25 7</a:t>
            </a:r>
            <a:r>
              <a:rPr lang="en-GB" sz="1500" dirty="0" smtClean="0"/>
              <a:t>%, 26-50 11%*, 50+ 7%) to have worked with a parent or umbrella body.</a:t>
            </a:r>
          </a:p>
          <a:p>
            <a:pPr marL="342900" lvl="1" indent="-342900" algn="just">
              <a:buFont typeface="Arial" pitchFamily="34" charset="0"/>
              <a:buChar char="•"/>
            </a:pPr>
            <a:endParaRPr lang="en-GB" sz="1500" dirty="0"/>
          </a:p>
          <a:p>
            <a:pPr marL="0" lvl="1" indent="0" algn="just">
              <a:buNone/>
            </a:pPr>
            <a:endParaRPr lang="en-GB" sz="1200" dirty="0" smtClean="0"/>
          </a:p>
          <a:p>
            <a:pPr marL="0" lvl="1" indent="0" algn="just">
              <a:buNone/>
            </a:pPr>
            <a:endParaRPr lang="en-GB" sz="1200" dirty="0"/>
          </a:p>
          <a:p>
            <a:pPr marL="0" lvl="1" indent="0" algn="just">
              <a:buNone/>
            </a:pPr>
            <a:endParaRPr lang="en-GB" sz="1200" dirty="0" smtClean="0"/>
          </a:p>
          <a:p>
            <a:pPr marL="0" lvl="1" indent="0" algn="just">
              <a:buNone/>
            </a:pPr>
            <a:endParaRPr lang="en-GB" sz="1200" dirty="0"/>
          </a:p>
          <a:p>
            <a:pPr marL="0" lvl="1" indent="0" algn="just">
              <a:buNone/>
            </a:pPr>
            <a:endParaRPr lang="en-GB" sz="1200" dirty="0" smtClean="0"/>
          </a:p>
          <a:p>
            <a:pPr marL="0" lvl="1" indent="0" algn="just">
              <a:buNone/>
            </a:pPr>
            <a:endParaRPr lang="en-GB" sz="1200" dirty="0"/>
          </a:p>
          <a:p>
            <a:pPr marL="0" lvl="1" indent="0" algn="just">
              <a:buNone/>
            </a:pPr>
            <a:endParaRPr lang="en-GB" sz="1200" dirty="0" smtClean="0"/>
          </a:p>
          <a:p>
            <a:pPr marL="0" lvl="1" indent="0" algn="just">
              <a:buNone/>
            </a:pPr>
            <a:endParaRPr lang="en-GB" sz="1200" dirty="0"/>
          </a:p>
          <a:p>
            <a:pPr marL="0" lvl="1" indent="0" algn="just">
              <a:buNone/>
            </a:pPr>
            <a:endParaRPr lang="en-GB" sz="1200" dirty="0" smtClean="0"/>
          </a:p>
          <a:p>
            <a:pPr marL="0" lvl="1" indent="0" algn="just">
              <a:buNone/>
            </a:pPr>
            <a:endParaRPr lang="en-GB" sz="1200" dirty="0"/>
          </a:p>
          <a:p>
            <a:pPr marL="0" lvl="1" indent="0" algn="just">
              <a:buNone/>
            </a:pPr>
            <a:endParaRPr lang="en-GB" sz="1200" dirty="0" smtClean="0"/>
          </a:p>
          <a:p>
            <a:pPr marL="0" lvl="1" indent="0" algn="just">
              <a:buNone/>
            </a:pPr>
            <a:r>
              <a:rPr lang="en-GB" sz="1200" dirty="0" smtClean="0"/>
              <a:t>*Only significant at the 90% confidence level</a:t>
            </a:r>
            <a:endParaRPr lang="en-GB" sz="1200" dirty="0"/>
          </a:p>
          <a:p>
            <a:pPr algn="just"/>
            <a:endParaRPr lang="en-GB" sz="1500" dirty="0" smtClean="0"/>
          </a:p>
        </p:txBody>
      </p:sp>
      <p:sp>
        <p:nvSpPr>
          <p:cNvPr id="7" name="Text Box 4"/>
          <p:cNvSpPr txBox="1">
            <a:spLocks noChangeArrowheads="1"/>
          </p:cNvSpPr>
          <p:nvPr/>
        </p:nvSpPr>
        <p:spPr bwMode="auto">
          <a:xfrm>
            <a:off x="0" y="6162388"/>
            <a:ext cx="6479754" cy="461665"/>
          </a:xfrm>
          <a:prstGeom prst="rect">
            <a:avLst/>
          </a:prstGeom>
          <a:noFill/>
          <a:ln w="9525">
            <a:noFill/>
            <a:miter lim="800000"/>
            <a:headEnd/>
            <a:tailEnd/>
          </a:ln>
          <a:effectLst/>
        </p:spPr>
        <p:txBody>
          <a:bodyPr wrap="square">
            <a:spAutoFit/>
          </a:bodyPr>
          <a:lstStyle/>
          <a:p>
            <a:r>
              <a:rPr lang="en-GB" sz="1200" dirty="0" smtClean="0"/>
              <a:t>Q8. </a:t>
            </a:r>
            <a:r>
              <a:rPr lang="en-US" sz="1200" dirty="0" smtClean="0"/>
              <a:t>Recruitment of trustees may or may not be an issue for your charity, how do you recruit trustees when you need them?</a:t>
            </a:r>
            <a:endParaRPr lang="en-US" sz="1200" dirty="0"/>
          </a:p>
        </p:txBody>
      </p:sp>
    </p:spTree>
    <p:extLst>
      <p:ext uri="{BB962C8B-B14F-4D97-AF65-F5344CB8AC3E}">
        <p14:creationId xmlns:p14="http://schemas.microsoft.com/office/powerpoint/2010/main" xmlns="" val="3200946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A49D0B1-4015-47B1-AA93-86824F055D44}" type="slidenum">
              <a:rPr lang="en-GB" sz="900" smtClean="0"/>
              <a:pPr/>
              <a:t>29</a:t>
            </a:fld>
            <a:endParaRPr lang="en-GB" sz="900" dirty="0"/>
          </a:p>
        </p:txBody>
      </p:sp>
      <p:sp>
        <p:nvSpPr>
          <p:cNvPr id="6" name="Text Box 4"/>
          <p:cNvSpPr txBox="1">
            <a:spLocks noChangeArrowheads="1"/>
          </p:cNvSpPr>
          <p:nvPr/>
        </p:nvSpPr>
        <p:spPr bwMode="auto">
          <a:xfrm>
            <a:off x="0" y="6215999"/>
            <a:ext cx="7027333" cy="461665"/>
          </a:xfrm>
          <a:prstGeom prst="rect">
            <a:avLst/>
          </a:prstGeom>
          <a:noFill/>
          <a:ln w="9525">
            <a:noFill/>
            <a:miter lim="800000"/>
            <a:headEnd/>
            <a:tailEnd/>
          </a:ln>
          <a:effectLst/>
        </p:spPr>
        <p:txBody>
          <a:bodyPr wrap="square">
            <a:spAutoFit/>
          </a:bodyPr>
          <a:lstStyle/>
          <a:p>
            <a:r>
              <a:rPr lang="en-GB" sz="1200" dirty="0" smtClean="0"/>
              <a:t>Q9a. </a:t>
            </a:r>
            <a:r>
              <a:rPr lang="en-US" sz="1200" dirty="0" smtClean="0"/>
              <a:t>Which, if any, third sector support </a:t>
            </a:r>
            <a:r>
              <a:rPr lang="en-US" sz="1200" dirty="0" err="1" smtClean="0"/>
              <a:t>organisations</a:t>
            </a:r>
            <a:r>
              <a:rPr lang="en-US" sz="1200" dirty="0" smtClean="0"/>
              <a:t> has your charity sought advice or help from within the past 2 years?</a:t>
            </a:r>
            <a:endParaRPr lang="en-US" sz="1200" dirty="0"/>
          </a:p>
        </p:txBody>
      </p:sp>
      <p:graphicFrame>
        <p:nvGraphicFramePr>
          <p:cNvPr id="7" name="Object 2"/>
          <p:cNvGraphicFramePr>
            <a:graphicFrameLocks noChangeAspect="1"/>
          </p:cNvGraphicFramePr>
          <p:nvPr>
            <p:extLst>
              <p:ext uri="{D42A27DB-BD31-4B8C-83A1-F6EECF244321}">
                <p14:modId xmlns:p14="http://schemas.microsoft.com/office/powerpoint/2010/main" xmlns="" val="2197381688"/>
              </p:ext>
            </p:extLst>
          </p:nvPr>
        </p:nvGraphicFramePr>
        <p:xfrm>
          <a:off x="91099" y="1340148"/>
          <a:ext cx="8621547" cy="410337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4"/>
          <p:cNvSpPr>
            <a:spLocks noChangeArrowheads="1"/>
          </p:cNvSpPr>
          <p:nvPr/>
        </p:nvSpPr>
        <p:spPr bwMode="auto">
          <a:xfrm>
            <a:off x="179512" y="260648"/>
            <a:ext cx="6552728" cy="1079500"/>
          </a:xfrm>
          <a:prstGeom prst="rect">
            <a:avLst/>
          </a:prstGeom>
          <a:noFill/>
          <a:ln w="9525" algn="ctr">
            <a:noFill/>
            <a:miter lim="800000"/>
            <a:headEnd/>
            <a:tailEnd/>
          </a:ln>
          <a:effectLst/>
        </p:spPr>
        <p:txBody>
          <a:bodyPr anchor="ctr"/>
          <a:lstStyle/>
          <a:p>
            <a:r>
              <a:rPr lang="en-GB" sz="2800" dirty="0" smtClean="0"/>
              <a:t>Sought advice from support organisations</a:t>
            </a:r>
            <a:endParaRPr lang="en-GB" sz="2800" dirty="0"/>
          </a:p>
        </p:txBody>
      </p:sp>
      <p:sp>
        <p:nvSpPr>
          <p:cNvPr id="10" name="Text Box 7"/>
          <p:cNvSpPr txBox="1">
            <a:spLocks noChangeArrowheads="1"/>
          </p:cNvSpPr>
          <p:nvPr/>
        </p:nvSpPr>
        <p:spPr bwMode="auto">
          <a:xfrm>
            <a:off x="1366837" y="622130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 1,215</a:t>
            </a:r>
            <a:endParaRPr lang="en-GB" sz="1200" dirty="0"/>
          </a:p>
        </p:txBody>
      </p:sp>
      <p:sp>
        <p:nvSpPr>
          <p:cNvPr id="11" name="TextBox 10"/>
          <p:cNvSpPr txBox="1"/>
          <p:nvPr/>
        </p:nvSpPr>
        <p:spPr>
          <a:xfrm>
            <a:off x="7729639" y="5476287"/>
            <a:ext cx="1235034" cy="3077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400" dirty="0" smtClean="0"/>
              <a:t>*New to 2014</a:t>
            </a:r>
          </a:p>
        </p:txBody>
      </p:sp>
      <p:sp>
        <p:nvSpPr>
          <p:cNvPr id="18" name="Rounded Rectangle 17"/>
          <p:cNvSpPr/>
          <p:nvPr/>
        </p:nvSpPr>
        <p:spPr>
          <a:xfrm>
            <a:off x="377190" y="5427228"/>
            <a:ext cx="7326630" cy="817245"/>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a:ln>
            <a:solidFill>
              <a:srgbClr val="AAB362"/>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The increase in charities seeking advice from support organisations seen in 2014 has been sustained. There was a small increase in the proportion seeking advice from a parent or umbrella body and a small decrease in those consulting business advisors.</a:t>
            </a:r>
            <a:endParaRPr lang="en-GB" sz="1400" dirty="0">
              <a:solidFill>
                <a:schemeClr val="tx1"/>
              </a:solidFill>
            </a:endParaRPr>
          </a:p>
        </p:txBody>
      </p:sp>
      <p:sp>
        <p:nvSpPr>
          <p:cNvPr id="9" name="Up Arrow 8"/>
          <p:cNvSpPr/>
          <p:nvPr/>
        </p:nvSpPr>
        <p:spPr>
          <a:xfrm>
            <a:off x="4987307" y="3304828"/>
            <a:ext cx="101600" cy="2032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xmlns="" val="301870278"/>
              </p:ext>
            </p:extLst>
          </p:nvPr>
        </p:nvGraphicFramePr>
        <p:xfrm>
          <a:off x="7452360" y="1029172"/>
          <a:ext cx="1390650" cy="4447115"/>
        </p:xfrm>
        <a:graphic>
          <a:graphicData uri="http://schemas.openxmlformats.org/drawingml/2006/table">
            <a:tbl>
              <a:tblPr firstRow="1" bandRow="1">
                <a:tableStyleId>{5C22544A-7EE6-4342-B048-85BDC9FD1C3A}</a:tableStyleId>
              </a:tblPr>
              <a:tblGrid>
                <a:gridCol w="695325"/>
                <a:gridCol w="695325"/>
              </a:tblGrid>
              <a:tr h="320084">
                <a:tc>
                  <a:txBody>
                    <a:bodyPr/>
                    <a:lstStyle/>
                    <a:p>
                      <a:pPr algn="ctr"/>
                      <a:r>
                        <a:rPr lang="en-GB" sz="1400" b="1" dirty="0" smtClean="0"/>
                        <a:t>2014</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smtClean="0"/>
                        <a:t>2011</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58559">
                <a:tc>
                  <a:txBody>
                    <a:bodyPr/>
                    <a:lstStyle/>
                    <a:p>
                      <a:pPr algn="ctr"/>
                      <a:r>
                        <a:rPr lang="en-GB" sz="1400" dirty="0" smtClean="0"/>
                        <a:t>67%</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smtClean="0">
                          <a:latin typeface="+mn-lt"/>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58559">
                <a:tc>
                  <a:txBody>
                    <a:bodyPr/>
                    <a:lstStyle/>
                    <a:p>
                      <a:pPr algn="ctr"/>
                      <a:r>
                        <a:rPr lang="en-GB" sz="1400" dirty="0" smtClean="0"/>
                        <a:t>27%</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27%</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58559">
                <a:tc>
                  <a:txBody>
                    <a:bodyPr/>
                    <a:lstStyle/>
                    <a:p>
                      <a:pPr algn="ctr"/>
                      <a:r>
                        <a:rPr lang="en-GB" sz="1400" dirty="0" smtClean="0"/>
                        <a:t>25%</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58559">
                <a:tc>
                  <a:txBody>
                    <a:bodyPr/>
                    <a:lstStyle/>
                    <a:p>
                      <a:pPr algn="ctr"/>
                      <a:r>
                        <a:rPr lang="en-GB" sz="1400" dirty="0" smtClean="0"/>
                        <a:t>20%</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12%</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58559">
                <a:tc>
                  <a:txBody>
                    <a:bodyPr/>
                    <a:lstStyle/>
                    <a:p>
                      <a:pPr algn="ctr"/>
                      <a:r>
                        <a:rPr lang="en-GB" sz="1400" dirty="0" smtClean="0"/>
                        <a:t>20%</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22%</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58559">
                <a:tc>
                  <a:txBody>
                    <a:bodyPr/>
                    <a:lstStyle/>
                    <a:p>
                      <a:pPr algn="ctr"/>
                      <a:r>
                        <a:rPr lang="en-GB" sz="1400" dirty="0" smtClean="0"/>
                        <a:t>13%</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8%</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58559">
                <a:tc>
                  <a:txBody>
                    <a:bodyPr/>
                    <a:lstStyle/>
                    <a:p>
                      <a:pPr algn="ctr"/>
                      <a:r>
                        <a:rPr lang="en-GB" sz="1400" dirty="0" smtClean="0"/>
                        <a:t>8%</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6%</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58559">
                <a:tc>
                  <a:txBody>
                    <a:bodyPr/>
                    <a:lstStyle/>
                    <a:p>
                      <a:pPr algn="ctr"/>
                      <a:r>
                        <a:rPr lang="en-GB" sz="1400" dirty="0" smtClean="0"/>
                        <a:t>7%</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9%</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58559">
                <a:tc>
                  <a:txBody>
                    <a:bodyPr/>
                    <a:lstStyle/>
                    <a:p>
                      <a:pPr algn="ctr"/>
                      <a:r>
                        <a:rPr lang="en-GB" sz="1400" dirty="0" smtClean="0"/>
                        <a:t>33%</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43%</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Down Arrow 12"/>
          <p:cNvSpPr/>
          <p:nvPr/>
        </p:nvSpPr>
        <p:spPr>
          <a:xfrm>
            <a:off x="3911252" y="4222655"/>
            <a:ext cx="86360" cy="1845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Objectives</a:t>
            </a:r>
            <a:endParaRPr lang="en-GB" sz="2800" dirty="0"/>
          </a:p>
        </p:txBody>
      </p:sp>
      <p:sp>
        <p:nvSpPr>
          <p:cNvPr id="3" name="Content Placeholder 2"/>
          <p:cNvSpPr>
            <a:spLocks noGrp="1"/>
          </p:cNvSpPr>
          <p:nvPr>
            <p:ph idx="1"/>
          </p:nvPr>
        </p:nvSpPr>
        <p:spPr/>
        <p:txBody>
          <a:bodyPr>
            <a:normAutofit/>
          </a:bodyPr>
          <a:lstStyle/>
          <a:p>
            <a:pPr lvl="0"/>
            <a:r>
              <a:rPr lang="en-GB" sz="1700" dirty="0" smtClean="0"/>
              <a:t>The objectives of the research were to:</a:t>
            </a:r>
          </a:p>
          <a:p>
            <a:pPr lvl="0">
              <a:buNone/>
            </a:pPr>
            <a:endParaRPr lang="en-GB" sz="1700" dirty="0" smtClean="0"/>
          </a:p>
          <a:p>
            <a:pPr lvl="1"/>
            <a:r>
              <a:rPr lang="en-US" sz="1700" dirty="0" smtClean="0"/>
              <a:t>Establish attitudes towards OSCR and charity regulation</a:t>
            </a:r>
          </a:p>
          <a:p>
            <a:pPr lvl="1">
              <a:buNone/>
            </a:pPr>
            <a:endParaRPr lang="en-US" sz="1700" dirty="0" smtClean="0"/>
          </a:p>
          <a:p>
            <a:pPr lvl="1"/>
            <a:r>
              <a:rPr lang="en-US" sz="1700" dirty="0" smtClean="0"/>
              <a:t>Explore the effectiveness of OSCR’s communication with trustees</a:t>
            </a:r>
          </a:p>
          <a:p>
            <a:pPr lvl="1">
              <a:buNone/>
            </a:pPr>
            <a:endParaRPr lang="en-US" sz="1700" dirty="0" smtClean="0"/>
          </a:p>
          <a:p>
            <a:pPr lvl="1"/>
            <a:r>
              <a:rPr lang="en-US" sz="1700" dirty="0" smtClean="0"/>
              <a:t>Identify issues of concern which OSCR may wish to address</a:t>
            </a:r>
          </a:p>
          <a:p>
            <a:pPr lvl="1">
              <a:buNone/>
            </a:pPr>
            <a:endParaRPr lang="en-US" sz="1700" dirty="0" smtClean="0"/>
          </a:p>
          <a:p>
            <a:pPr lvl="1"/>
            <a:r>
              <a:rPr lang="en-US" sz="1700" dirty="0" smtClean="0"/>
              <a:t>Explore the impact of charity regulation (including the costs and benefits of regulation) on Scottish charities</a:t>
            </a:r>
          </a:p>
          <a:p>
            <a:pPr lvl="1"/>
            <a:endParaRPr lang="en-US" sz="1700" dirty="0" smtClean="0"/>
          </a:p>
          <a:p>
            <a:pPr lvl="1"/>
            <a:r>
              <a:rPr lang="en-US" sz="1700" dirty="0" smtClean="0"/>
              <a:t>Track results against previous findings to determine any significant shifts</a:t>
            </a:r>
          </a:p>
          <a:p>
            <a:pPr lvl="1">
              <a:buNone/>
            </a:pPr>
            <a:endParaRPr lang="en-US" dirty="0" smtClean="0"/>
          </a:p>
        </p:txBody>
      </p:sp>
      <p:sp>
        <p:nvSpPr>
          <p:cNvPr id="4" name="Slide Number Placeholder 3"/>
          <p:cNvSpPr>
            <a:spLocks noGrp="1"/>
          </p:cNvSpPr>
          <p:nvPr>
            <p:ph type="sldNum" sz="quarter" idx="15"/>
          </p:nvPr>
        </p:nvSpPr>
        <p:spPr/>
        <p:txBody>
          <a:bodyPr/>
          <a:lstStyle/>
          <a:p>
            <a:fld id="{AA49D0B1-4015-47B1-AA93-86824F055D44}" type="slidenum">
              <a:rPr lang="en-GB" smtClean="0"/>
              <a:pPr/>
              <a:t>3</a:t>
            </a:fld>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A49D0B1-4015-47B1-AA93-86824F055D44}" type="slidenum">
              <a:rPr lang="en-GB" sz="900" smtClean="0"/>
              <a:pPr/>
              <a:t>30</a:t>
            </a:fld>
            <a:endParaRPr lang="en-GB" sz="900" dirty="0"/>
          </a:p>
        </p:txBody>
      </p:sp>
      <p:sp>
        <p:nvSpPr>
          <p:cNvPr id="6" name="Text Box 4"/>
          <p:cNvSpPr txBox="1">
            <a:spLocks noChangeArrowheads="1"/>
          </p:cNvSpPr>
          <p:nvPr/>
        </p:nvSpPr>
        <p:spPr bwMode="auto">
          <a:xfrm>
            <a:off x="-36512" y="6453188"/>
            <a:ext cx="7380288" cy="276999"/>
          </a:xfrm>
          <a:prstGeom prst="rect">
            <a:avLst/>
          </a:prstGeom>
          <a:noFill/>
          <a:ln w="9525">
            <a:noFill/>
            <a:miter lim="800000"/>
            <a:headEnd/>
            <a:tailEnd/>
          </a:ln>
          <a:effectLst/>
        </p:spPr>
        <p:txBody>
          <a:bodyPr>
            <a:spAutoFit/>
          </a:bodyPr>
          <a:lstStyle/>
          <a:p>
            <a:r>
              <a:rPr lang="en-GB" sz="1200" dirty="0" smtClean="0"/>
              <a:t>Q9b.</a:t>
            </a:r>
            <a:r>
              <a:rPr lang="en-US" sz="1200" dirty="0" smtClean="0"/>
              <a:t> Were you satisfied with the input or advice you got from this or these </a:t>
            </a:r>
            <a:r>
              <a:rPr lang="en-US" sz="1200" dirty="0" err="1" smtClean="0"/>
              <a:t>organisations</a:t>
            </a:r>
            <a:r>
              <a:rPr lang="en-US" sz="1200" dirty="0" smtClean="0"/>
              <a:t>?</a:t>
            </a:r>
            <a:endParaRPr lang="en-US" sz="1200" dirty="0"/>
          </a:p>
        </p:txBody>
      </p:sp>
      <p:graphicFrame>
        <p:nvGraphicFramePr>
          <p:cNvPr id="7" name="Object 2"/>
          <p:cNvGraphicFramePr>
            <a:graphicFrameLocks noChangeAspect="1"/>
          </p:cNvGraphicFramePr>
          <p:nvPr>
            <p:extLst>
              <p:ext uri="{D42A27DB-BD31-4B8C-83A1-F6EECF244321}">
                <p14:modId xmlns:p14="http://schemas.microsoft.com/office/powerpoint/2010/main" xmlns="" val="4005014498"/>
              </p:ext>
            </p:extLst>
          </p:nvPr>
        </p:nvGraphicFramePr>
        <p:xfrm>
          <a:off x="41782" y="1082381"/>
          <a:ext cx="7679818" cy="472235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4"/>
          <p:cNvSpPr>
            <a:spLocks noChangeArrowheads="1"/>
          </p:cNvSpPr>
          <p:nvPr/>
        </p:nvSpPr>
        <p:spPr bwMode="auto">
          <a:xfrm>
            <a:off x="179512" y="260648"/>
            <a:ext cx="6552728" cy="1079500"/>
          </a:xfrm>
          <a:prstGeom prst="rect">
            <a:avLst/>
          </a:prstGeom>
          <a:noFill/>
          <a:ln w="9525" algn="ctr">
            <a:noFill/>
            <a:miter lim="800000"/>
            <a:headEnd/>
            <a:tailEnd/>
          </a:ln>
          <a:effectLst/>
        </p:spPr>
        <p:txBody>
          <a:bodyPr anchor="ctr"/>
          <a:lstStyle/>
          <a:p>
            <a:r>
              <a:rPr lang="en-GB" sz="2800" dirty="0" smtClean="0"/>
              <a:t>Satisfaction with advice</a:t>
            </a:r>
          </a:p>
        </p:txBody>
      </p:sp>
      <p:sp>
        <p:nvSpPr>
          <p:cNvPr id="10" name="Text Box 7"/>
          <p:cNvSpPr txBox="1">
            <a:spLocks noChangeArrowheads="1"/>
          </p:cNvSpPr>
          <p:nvPr/>
        </p:nvSpPr>
        <p:spPr bwMode="auto">
          <a:xfrm>
            <a:off x="1366837" y="648765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 who used TSIs at Q9a)</a:t>
            </a:r>
            <a:endParaRPr lang="en-GB" sz="1200" dirty="0"/>
          </a:p>
        </p:txBody>
      </p:sp>
      <p:sp>
        <p:nvSpPr>
          <p:cNvPr id="11" name="TextBox 10"/>
          <p:cNvSpPr txBox="1"/>
          <p:nvPr/>
        </p:nvSpPr>
        <p:spPr>
          <a:xfrm>
            <a:off x="804288" y="5538019"/>
            <a:ext cx="2236092" cy="3077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400" dirty="0" smtClean="0"/>
              <a:t>*Introduced in 2014</a:t>
            </a:r>
          </a:p>
        </p:txBody>
      </p:sp>
      <p:sp>
        <p:nvSpPr>
          <p:cNvPr id="15" name="Rounded Rectangle 14"/>
          <p:cNvSpPr/>
          <p:nvPr/>
        </p:nvSpPr>
        <p:spPr>
          <a:xfrm>
            <a:off x="599685" y="5804733"/>
            <a:ext cx="8136904" cy="578882"/>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a:ln>
            <a:solidFill>
              <a:srgbClr val="AAB362"/>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Furthermore, the increased levels  of satisfaction  from those who had used third party support organisations have been sustained from 2014 into 2016. </a:t>
            </a:r>
            <a:endParaRPr lang="en-GB" sz="1400"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3568263036"/>
              </p:ext>
            </p:extLst>
          </p:nvPr>
        </p:nvGraphicFramePr>
        <p:xfrm>
          <a:off x="7052310" y="1036319"/>
          <a:ext cx="1390650" cy="4501701"/>
        </p:xfrm>
        <a:graphic>
          <a:graphicData uri="http://schemas.openxmlformats.org/drawingml/2006/table">
            <a:tbl>
              <a:tblPr firstRow="1" bandRow="1">
                <a:tableStyleId>{5C22544A-7EE6-4342-B048-85BDC9FD1C3A}</a:tableStyleId>
              </a:tblPr>
              <a:tblGrid>
                <a:gridCol w="695325"/>
                <a:gridCol w="695325"/>
              </a:tblGrid>
              <a:tr h="404952">
                <a:tc>
                  <a:txBody>
                    <a:bodyPr/>
                    <a:lstStyle/>
                    <a:p>
                      <a:pPr algn="ctr"/>
                      <a:r>
                        <a:rPr lang="en-GB" sz="1400" b="1" dirty="0" smtClean="0"/>
                        <a:t>2014</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smtClean="0"/>
                        <a:t>2011</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91343">
                <a:tc>
                  <a:txBody>
                    <a:bodyPr/>
                    <a:lstStyle/>
                    <a:p>
                      <a:pPr algn="ctr"/>
                      <a:r>
                        <a:rPr lang="en-GB" sz="1400" dirty="0" smtClean="0"/>
                        <a:t>92%</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smtClean="0">
                          <a:latin typeface="+mn-lt"/>
                        </a:rPr>
                        <a:t>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09931">
                <a:tc>
                  <a:txBody>
                    <a:bodyPr/>
                    <a:lstStyle/>
                    <a:p>
                      <a:pPr algn="ctr"/>
                      <a:r>
                        <a:rPr lang="en-GB" sz="1400" dirty="0" smtClean="0"/>
                        <a:t>95%</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68304">
                <a:tc>
                  <a:txBody>
                    <a:bodyPr/>
                    <a:lstStyle/>
                    <a:p>
                      <a:pPr algn="ctr"/>
                      <a:r>
                        <a:rPr lang="en-GB" sz="1400" dirty="0" smtClean="0"/>
                        <a:t>95%</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88%</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1151">
                <a:tc>
                  <a:txBody>
                    <a:bodyPr/>
                    <a:lstStyle/>
                    <a:p>
                      <a:pPr algn="ctr"/>
                      <a:r>
                        <a:rPr lang="en-GB" sz="1400" dirty="0" smtClean="0"/>
                        <a:t>92%</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89%</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89118">
                <a:tc>
                  <a:txBody>
                    <a:bodyPr/>
                    <a:lstStyle/>
                    <a:p>
                      <a:pPr algn="ctr"/>
                      <a:r>
                        <a:rPr lang="en-GB" sz="1400" dirty="0" smtClean="0"/>
                        <a:t>91%</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75%</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20338">
                <a:tc>
                  <a:txBody>
                    <a:bodyPr/>
                    <a:lstStyle/>
                    <a:p>
                      <a:pPr algn="ctr"/>
                      <a:r>
                        <a:rPr lang="en-GB" sz="1400" dirty="0" smtClean="0"/>
                        <a:t>90%</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80%</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89118">
                <a:tc>
                  <a:txBody>
                    <a:bodyPr/>
                    <a:lstStyle/>
                    <a:p>
                      <a:pPr algn="ctr"/>
                      <a:r>
                        <a:rPr lang="en-GB" sz="1400" dirty="0" smtClean="0"/>
                        <a:t>92%</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90%</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87446">
                <a:tc>
                  <a:txBody>
                    <a:bodyPr/>
                    <a:lstStyle/>
                    <a:p>
                      <a:pPr algn="ctr"/>
                      <a:r>
                        <a:rPr lang="en-GB" sz="1400" dirty="0" smtClean="0"/>
                        <a:t>91%</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83%</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Support organisations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31</a:t>
            </a:fld>
            <a:endParaRPr lang="en-GB"/>
          </a:p>
        </p:txBody>
      </p:sp>
      <p:sp>
        <p:nvSpPr>
          <p:cNvPr id="18" name="Content Placeholder 2"/>
          <p:cNvSpPr>
            <a:spLocks noGrp="1"/>
          </p:cNvSpPr>
          <p:nvPr>
            <p:ph idx="1"/>
          </p:nvPr>
        </p:nvSpPr>
        <p:spPr>
          <a:xfrm>
            <a:off x="457200" y="1028700"/>
            <a:ext cx="8229600" cy="5105400"/>
          </a:xfrm>
        </p:spPr>
        <p:txBody>
          <a:bodyPr>
            <a:normAutofit/>
          </a:bodyPr>
          <a:lstStyle/>
          <a:p>
            <a:pPr algn="just">
              <a:buNone/>
            </a:pPr>
            <a:r>
              <a:rPr lang="en-GB" sz="1500" b="1" dirty="0" smtClean="0"/>
              <a:t>Size of charity (Employees)</a:t>
            </a:r>
          </a:p>
          <a:p>
            <a:pPr algn="just"/>
            <a:r>
              <a:rPr lang="en-GB" sz="1500" dirty="0" smtClean="0"/>
              <a:t>Charities with six or more staff members (88%) were more likely than those with fewer (no emp. 61%, 1-5 emp. 76%) to have used any 3</a:t>
            </a:r>
            <a:r>
              <a:rPr lang="en-GB" sz="1500" baseline="30000" dirty="0" smtClean="0"/>
              <a:t>rd</a:t>
            </a:r>
            <a:r>
              <a:rPr lang="en-GB" sz="1500" dirty="0" smtClean="0"/>
              <a:t> sector support organisations. They were more likely than smaller charities to use the following organisations, specifically: SCVO (25%), local TSI (35%), business advisors (13%), local authority (38%), professional legal or accountancy firms (53%).</a:t>
            </a:r>
          </a:p>
          <a:p>
            <a:pPr algn="just"/>
            <a:r>
              <a:rPr lang="en-GB" sz="1500" dirty="0" smtClean="0"/>
              <a:t>Charities with 1-5 staff (32%) were more likely than those with no staff (21%) also those with more staff (20%) to have consulted a parent or umbrella body.</a:t>
            </a:r>
          </a:p>
          <a:p>
            <a:pPr marL="0" indent="0" algn="just">
              <a:buNone/>
            </a:pPr>
            <a:endParaRPr lang="en-GB" sz="1500" b="1" dirty="0"/>
          </a:p>
          <a:p>
            <a:pPr marL="0" indent="0" algn="just">
              <a:buNone/>
            </a:pPr>
            <a:r>
              <a:rPr lang="en-GB" sz="1500" b="1" dirty="0" smtClean="0"/>
              <a:t>Size </a:t>
            </a:r>
            <a:r>
              <a:rPr lang="en-GB" sz="1500" b="1" dirty="0"/>
              <a:t>of charity </a:t>
            </a:r>
            <a:r>
              <a:rPr lang="en-GB" sz="1500" b="1" dirty="0" smtClean="0"/>
              <a:t>(Turnover)</a:t>
            </a:r>
            <a:endParaRPr lang="en-GB" sz="1500" b="1" dirty="0"/>
          </a:p>
          <a:p>
            <a:pPr algn="just"/>
            <a:r>
              <a:rPr lang="en-GB" sz="1500" dirty="0" smtClean="0"/>
              <a:t>Charities with a turnover of £25k (78%) or more were more likely than those with a smaller income (61%) to have used third sector support. Those with an income of over £25k were, specifically, more likely to have used SCVO (18%), local TSIs (26%), local authorities (29%) and professional legal or accounting firms (38%). </a:t>
            </a:r>
          </a:p>
          <a:p>
            <a:pPr algn="just"/>
            <a:r>
              <a:rPr lang="en-GB" sz="1500" dirty="0" smtClean="0"/>
              <a:t>Those with an income over £100k (12%) were more likely than those with lesser incomes (&lt;£25k 4%, £25k-£100k 3%) to use business advisors.</a:t>
            </a:r>
          </a:p>
          <a:p>
            <a:pPr algn="just"/>
            <a:endParaRPr lang="en-GB" sz="1500" dirty="0"/>
          </a:p>
          <a:p>
            <a:pPr lvl="1" algn="just"/>
            <a:endParaRPr lang="en-GB" sz="1500" dirty="0"/>
          </a:p>
          <a:p>
            <a:pPr lvl="1" algn="just"/>
            <a:endParaRPr lang="en-GB" sz="1500" dirty="0"/>
          </a:p>
          <a:p>
            <a:pPr lvl="1" algn="just"/>
            <a:endParaRPr lang="en-GB" sz="1500" dirty="0" smtClean="0"/>
          </a:p>
          <a:p>
            <a:pPr lvl="1" algn="just"/>
            <a:endParaRPr lang="en-GB" sz="1400" dirty="0" smtClean="0"/>
          </a:p>
          <a:p>
            <a:pPr marL="0" indent="0" algn="just">
              <a:buNone/>
            </a:pPr>
            <a:endParaRPr lang="en-GB" sz="1500" dirty="0" smtClean="0"/>
          </a:p>
          <a:p>
            <a:pPr marL="0" indent="0" algn="just">
              <a:buNone/>
            </a:pPr>
            <a:endParaRPr lang="en-GB" sz="1500" dirty="0" smtClean="0"/>
          </a:p>
        </p:txBody>
      </p:sp>
      <p:sp>
        <p:nvSpPr>
          <p:cNvPr id="8" name="Text Box 4"/>
          <p:cNvSpPr txBox="1">
            <a:spLocks noChangeArrowheads="1"/>
          </p:cNvSpPr>
          <p:nvPr/>
        </p:nvSpPr>
        <p:spPr bwMode="auto">
          <a:xfrm>
            <a:off x="0" y="6143262"/>
            <a:ext cx="7027333" cy="646331"/>
          </a:xfrm>
          <a:prstGeom prst="rect">
            <a:avLst/>
          </a:prstGeom>
          <a:noFill/>
          <a:ln w="9525">
            <a:noFill/>
            <a:miter lim="800000"/>
            <a:headEnd/>
            <a:tailEnd/>
          </a:ln>
          <a:effectLst/>
        </p:spPr>
        <p:txBody>
          <a:bodyPr wrap="square">
            <a:spAutoFit/>
          </a:bodyPr>
          <a:lstStyle/>
          <a:p>
            <a:r>
              <a:rPr lang="en-GB" sz="1200" dirty="0" smtClean="0"/>
              <a:t>Q9a. </a:t>
            </a:r>
            <a:r>
              <a:rPr lang="en-US" sz="1200" dirty="0" smtClean="0"/>
              <a:t>Which, if any, third sector support </a:t>
            </a:r>
            <a:r>
              <a:rPr lang="en-US" sz="1200" dirty="0" err="1" smtClean="0"/>
              <a:t>organisations</a:t>
            </a:r>
            <a:r>
              <a:rPr lang="en-US" sz="1200" dirty="0" smtClean="0"/>
              <a:t> has your charity sought advice or help from within the past 2 years? / </a:t>
            </a:r>
            <a:r>
              <a:rPr lang="en-GB" sz="1200" dirty="0"/>
              <a:t>Q9b.</a:t>
            </a:r>
            <a:r>
              <a:rPr lang="en-US" sz="1200" dirty="0"/>
              <a:t> Were you satisfied with the input or advice you got from this or these </a:t>
            </a:r>
            <a:r>
              <a:rPr lang="en-US" sz="1200" dirty="0" err="1"/>
              <a:t>organisations</a:t>
            </a:r>
            <a:r>
              <a:rPr lang="en-US" sz="1200" dirty="0"/>
              <a:t>?</a:t>
            </a:r>
          </a:p>
          <a:p>
            <a:endParaRPr lang="en-US" sz="1200" dirty="0"/>
          </a:p>
        </p:txBody>
      </p:sp>
    </p:spTree>
    <p:extLst>
      <p:ext uri="{BB962C8B-B14F-4D97-AF65-F5344CB8AC3E}">
        <p14:creationId xmlns:p14="http://schemas.microsoft.com/office/powerpoint/2010/main" xmlns="" val="3144695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Support organisations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32</a:t>
            </a:fld>
            <a:endParaRPr lang="en-GB"/>
          </a:p>
        </p:txBody>
      </p:sp>
      <p:sp>
        <p:nvSpPr>
          <p:cNvPr id="18" name="Content Placeholder 2"/>
          <p:cNvSpPr>
            <a:spLocks noGrp="1"/>
          </p:cNvSpPr>
          <p:nvPr>
            <p:ph idx="1"/>
          </p:nvPr>
        </p:nvSpPr>
        <p:spPr>
          <a:xfrm>
            <a:off x="457200" y="1028700"/>
            <a:ext cx="8229600" cy="5105400"/>
          </a:xfrm>
        </p:spPr>
        <p:txBody>
          <a:bodyPr>
            <a:normAutofit/>
          </a:bodyPr>
          <a:lstStyle/>
          <a:p>
            <a:pPr marL="0" indent="0" algn="just">
              <a:buNone/>
            </a:pPr>
            <a:r>
              <a:rPr lang="en-GB" sz="1500" b="1" dirty="0" smtClean="0"/>
              <a:t>Years Established</a:t>
            </a:r>
          </a:p>
          <a:p>
            <a:pPr marL="342900" lvl="1" indent="-342900" algn="just">
              <a:buFont typeface="Arial" pitchFamily="34" charset="0"/>
              <a:buChar char="•"/>
            </a:pPr>
            <a:r>
              <a:rPr lang="en-GB" sz="1500" dirty="0" smtClean="0"/>
              <a:t>Charities that have been established for over 50 years (69%) were less likely than the newest, under 4 years (83%), to have used a support organisation.</a:t>
            </a:r>
          </a:p>
          <a:p>
            <a:pPr marL="342900" lvl="1" indent="-342900" algn="just">
              <a:buFont typeface="Arial" pitchFamily="34" charset="0"/>
              <a:buChar char="•"/>
            </a:pPr>
            <a:r>
              <a:rPr lang="en-GB" sz="1500" dirty="0" smtClean="0"/>
              <a:t>Those established over 50 years were specifically less likely than newer charities to use:</a:t>
            </a:r>
          </a:p>
          <a:p>
            <a:pPr lvl="1" algn="just"/>
            <a:r>
              <a:rPr lang="en-GB" sz="1500" dirty="0" smtClean="0"/>
              <a:t>SCVO (50</a:t>
            </a:r>
            <a:r>
              <a:rPr lang="en-GB" sz="1500" dirty="0"/>
              <a:t>+ </a:t>
            </a:r>
            <a:r>
              <a:rPr lang="en-GB" sz="1500" dirty="0" smtClean="0"/>
              <a:t>5% </a:t>
            </a:r>
            <a:r>
              <a:rPr lang="en-GB" sz="1500" dirty="0"/>
              <a:t>vs &lt;4 </a:t>
            </a:r>
            <a:r>
              <a:rPr lang="en-GB" sz="1500" dirty="0" smtClean="0"/>
              <a:t>17%, </a:t>
            </a:r>
            <a:r>
              <a:rPr lang="en-GB" sz="1500" dirty="0"/>
              <a:t>4-10 </a:t>
            </a:r>
            <a:r>
              <a:rPr lang="en-GB" sz="1500" dirty="0" smtClean="0"/>
              <a:t>20%, </a:t>
            </a:r>
            <a:r>
              <a:rPr lang="en-GB" sz="1500" dirty="0"/>
              <a:t>11-25 </a:t>
            </a:r>
            <a:r>
              <a:rPr lang="en-GB" sz="1500" dirty="0" smtClean="0"/>
              <a:t>14%, 26-50 13%)</a:t>
            </a:r>
          </a:p>
          <a:p>
            <a:pPr lvl="1" algn="just"/>
            <a:r>
              <a:rPr lang="en-GB" sz="1500" dirty="0" smtClean="0"/>
              <a:t>Local TSIs </a:t>
            </a:r>
            <a:r>
              <a:rPr lang="en-GB" sz="1500" dirty="0"/>
              <a:t>(50+ 6</a:t>
            </a:r>
            <a:r>
              <a:rPr lang="en-GB" sz="1500" dirty="0" smtClean="0"/>
              <a:t>% </a:t>
            </a:r>
            <a:r>
              <a:rPr lang="en-GB" sz="1500" dirty="0"/>
              <a:t>vs &lt;4 </a:t>
            </a:r>
            <a:r>
              <a:rPr lang="en-GB" sz="1500" dirty="0" smtClean="0"/>
              <a:t>36%, </a:t>
            </a:r>
            <a:r>
              <a:rPr lang="en-GB" sz="1500" dirty="0"/>
              <a:t>4-10 </a:t>
            </a:r>
            <a:r>
              <a:rPr lang="en-GB" sz="1500" dirty="0" smtClean="0"/>
              <a:t>24%, </a:t>
            </a:r>
            <a:r>
              <a:rPr lang="en-GB" sz="1500" dirty="0"/>
              <a:t>11-25 </a:t>
            </a:r>
            <a:r>
              <a:rPr lang="en-GB" sz="1500" dirty="0" smtClean="0"/>
              <a:t>29%, </a:t>
            </a:r>
            <a:r>
              <a:rPr lang="en-GB" sz="1500" dirty="0"/>
              <a:t>26-50 </a:t>
            </a:r>
            <a:r>
              <a:rPr lang="en-GB" sz="1500" dirty="0" smtClean="0"/>
              <a:t>24%)</a:t>
            </a:r>
          </a:p>
          <a:p>
            <a:pPr lvl="1" algn="just"/>
            <a:r>
              <a:rPr lang="en-GB" sz="1500" dirty="0" smtClean="0"/>
              <a:t>Business advisors </a:t>
            </a:r>
            <a:r>
              <a:rPr lang="en-GB" sz="1500" dirty="0"/>
              <a:t>(50+ </a:t>
            </a:r>
            <a:r>
              <a:rPr lang="en-GB" sz="1500" dirty="0" smtClean="0"/>
              <a:t>1% </a:t>
            </a:r>
            <a:r>
              <a:rPr lang="en-GB" sz="1500" dirty="0"/>
              <a:t>vs &lt;4 </a:t>
            </a:r>
            <a:r>
              <a:rPr lang="en-GB" sz="1500" dirty="0" smtClean="0"/>
              <a:t>14%, </a:t>
            </a:r>
            <a:r>
              <a:rPr lang="en-GB" sz="1500" dirty="0"/>
              <a:t>4-10 </a:t>
            </a:r>
            <a:r>
              <a:rPr lang="en-GB" sz="1500" dirty="0" smtClean="0"/>
              <a:t>8%, </a:t>
            </a:r>
            <a:r>
              <a:rPr lang="en-GB" sz="1500" dirty="0"/>
              <a:t>11-25 8</a:t>
            </a:r>
            <a:r>
              <a:rPr lang="en-GB" sz="1500" dirty="0" smtClean="0"/>
              <a:t>%, </a:t>
            </a:r>
            <a:r>
              <a:rPr lang="en-GB" sz="1500" dirty="0"/>
              <a:t>26-50 7</a:t>
            </a:r>
            <a:r>
              <a:rPr lang="en-GB" sz="1500" dirty="0" smtClean="0"/>
              <a:t>%)</a:t>
            </a:r>
          </a:p>
          <a:p>
            <a:pPr lvl="1" algn="just"/>
            <a:r>
              <a:rPr lang="en-GB" sz="1500" dirty="0" smtClean="0"/>
              <a:t>Local authority </a:t>
            </a:r>
            <a:r>
              <a:rPr lang="en-GB" sz="1500" dirty="0"/>
              <a:t>(50+ </a:t>
            </a:r>
            <a:r>
              <a:rPr lang="en-GB" sz="1500" dirty="0" smtClean="0"/>
              <a:t>12% </a:t>
            </a:r>
            <a:r>
              <a:rPr lang="en-GB" sz="1500" dirty="0"/>
              <a:t>vs &lt;4 </a:t>
            </a:r>
            <a:r>
              <a:rPr lang="en-GB" sz="1500" dirty="0" smtClean="0"/>
              <a:t>42%, </a:t>
            </a:r>
            <a:r>
              <a:rPr lang="en-GB" sz="1500" dirty="0"/>
              <a:t>4-10 </a:t>
            </a:r>
            <a:r>
              <a:rPr lang="en-GB" sz="1500" dirty="0" smtClean="0"/>
              <a:t>27%, </a:t>
            </a:r>
            <a:r>
              <a:rPr lang="en-GB" sz="1500" dirty="0"/>
              <a:t>11-25 </a:t>
            </a:r>
            <a:r>
              <a:rPr lang="en-GB" sz="1500" dirty="0" smtClean="0"/>
              <a:t>34%, </a:t>
            </a:r>
            <a:r>
              <a:rPr lang="en-GB" sz="1500" dirty="0"/>
              <a:t>26-50 </a:t>
            </a:r>
            <a:r>
              <a:rPr lang="en-GB" sz="1500" dirty="0" smtClean="0"/>
              <a:t>27%)</a:t>
            </a:r>
            <a:endParaRPr lang="en-GB" sz="1500" dirty="0"/>
          </a:p>
          <a:p>
            <a:pPr marL="342900" lvl="1" indent="-342900" algn="just">
              <a:buFont typeface="Arial" pitchFamily="34" charset="0"/>
              <a:buChar char="•"/>
            </a:pPr>
            <a:r>
              <a:rPr lang="en-GB" sz="1500" dirty="0" smtClean="0"/>
              <a:t>However, charities established for over 50 years were more likely then newer ones to seek support from a parent or umbrella body </a:t>
            </a:r>
            <a:r>
              <a:rPr lang="en-GB" sz="1500" dirty="0"/>
              <a:t>(50+ </a:t>
            </a:r>
            <a:r>
              <a:rPr lang="en-GB" sz="1500" dirty="0" smtClean="0"/>
              <a:t>43% </a:t>
            </a:r>
            <a:r>
              <a:rPr lang="en-GB" sz="1500" dirty="0"/>
              <a:t>vs &lt;4 </a:t>
            </a:r>
            <a:r>
              <a:rPr lang="en-GB" sz="1500" dirty="0" smtClean="0"/>
              <a:t>12%, </a:t>
            </a:r>
            <a:r>
              <a:rPr lang="en-GB" sz="1500" dirty="0"/>
              <a:t>4-10 </a:t>
            </a:r>
            <a:r>
              <a:rPr lang="en-GB" sz="1500" dirty="0" smtClean="0"/>
              <a:t>15%, </a:t>
            </a:r>
            <a:r>
              <a:rPr lang="en-GB" sz="1500" dirty="0"/>
              <a:t>11-25 </a:t>
            </a:r>
            <a:r>
              <a:rPr lang="en-GB" sz="1500" dirty="0" smtClean="0"/>
              <a:t>14%, </a:t>
            </a:r>
            <a:r>
              <a:rPr lang="en-GB" sz="1500" dirty="0"/>
              <a:t>26-50 </a:t>
            </a:r>
            <a:r>
              <a:rPr lang="en-GB" sz="1500" dirty="0" smtClean="0"/>
              <a:t>20%).</a:t>
            </a:r>
            <a:endParaRPr lang="en-GB" sz="1500" dirty="0"/>
          </a:p>
          <a:p>
            <a:pPr marL="0" lvl="1" indent="0" algn="just">
              <a:buNone/>
            </a:pPr>
            <a:endParaRPr lang="en-GB" sz="1200" dirty="0" smtClean="0"/>
          </a:p>
          <a:p>
            <a:pPr marL="0" lvl="1" indent="0" algn="just">
              <a:buNone/>
            </a:pPr>
            <a:endParaRPr lang="en-GB" sz="1200" dirty="0"/>
          </a:p>
          <a:p>
            <a:pPr marL="0" lvl="1" indent="0" algn="just">
              <a:buNone/>
            </a:pPr>
            <a:endParaRPr lang="en-GB" sz="1200" dirty="0" smtClean="0"/>
          </a:p>
          <a:p>
            <a:pPr marL="0" lvl="1" indent="0" algn="just">
              <a:buNone/>
            </a:pPr>
            <a:endParaRPr lang="en-GB" sz="1200" dirty="0"/>
          </a:p>
          <a:p>
            <a:pPr marL="0" lvl="1" indent="0" algn="just">
              <a:buNone/>
            </a:pPr>
            <a:endParaRPr lang="en-GB" sz="1200" dirty="0" smtClean="0"/>
          </a:p>
          <a:p>
            <a:pPr marL="0" lvl="1" indent="0" algn="just">
              <a:buNone/>
            </a:pPr>
            <a:endParaRPr lang="en-GB" sz="1200" dirty="0"/>
          </a:p>
          <a:p>
            <a:pPr marL="0" indent="0" algn="just">
              <a:buNone/>
            </a:pPr>
            <a:endParaRPr lang="en-GB" sz="1500" dirty="0" smtClean="0"/>
          </a:p>
        </p:txBody>
      </p:sp>
      <p:sp>
        <p:nvSpPr>
          <p:cNvPr id="8" name="Text Box 4"/>
          <p:cNvSpPr txBox="1">
            <a:spLocks noChangeArrowheads="1"/>
          </p:cNvSpPr>
          <p:nvPr/>
        </p:nvSpPr>
        <p:spPr bwMode="auto">
          <a:xfrm>
            <a:off x="0" y="6143262"/>
            <a:ext cx="7027333" cy="646331"/>
          </a:xfrm>
          <a:prstGeom prst="rect">
            <a:avLst/>
          </a:prstGeom>
          <a:noFill/>
          <a:ln w="9525">
            <a:noFill/>
            <a:miter lim="800000"/>
            <a:headEnd/>
            <a:tailEnd/>
          </a:ln>
          <a:effectLst/>
        </p:spPr>
        <p:txBody>
          <a:bodyPr wrap="square">
            <a:spAutoFit/>
          </a:bodyPr>
          <a:lstStyle/>
          <a:p>
            <a:r>
              <a:rPr lang="en-GB" sz="1200" dirty="0" smtClean="0"/>
              <a:t>Q9a. </a:t>
            </a:r>
            <a:r>
              <a:rPr lang="en-US" sz="1200" dirty="0" smtClean="0"/>
              <a:t>Which, if any, third sector support </a:t>
            </a:r>
            <a:r>
              <a:rPr lang="en-US" sz="1200" dirty="0" err="1" smtClean="0"/>
              <a:t>organisations</a:t>
            </a:r>
            <a:r>
              <a:rPr lang="en-US" sz="1200" dirty="0" smtClean="0"/>
              <a:t> has your charity sought advice or help from within the past 2 years? / </a:t>
            </a:r>
            <a:r>
              <a:rPr lang="en-GB" sz="1200" dirty="0"/>
              <a:t>Q9b.</a:t>
            </a:r>
            <a:r>
              <a:rPr lang="en-US" sz="1200" dirty="0"/>
              <a:t> Were you satisfied with the input or advice you got from this or these </a:t>
            </a:r>
            <a:r>
              <a:rPr lang="en-US" sz="1200" dirty="0" err="1"/>
              <a:t>organisations</a:t>
            </a:r>
            <a:r>
              <a:rPr lang="en-US" sz="1200" dirty="0"/>
              <a:t>?</a:t>
            </a:r>
          </a:p>
          <a:p>
            <a:endParaRPr lang="en-US" sz="1200" dirty="0"/>
          </a:p>
        </p:txBody>
      </p:sp>
    </p:spTree>
    <p:extLst>
      <p:ext uri="{BB962C8B-B14F-4D97-AF65-F5344CB8AC3E}">
        <p14:creationId xmlns:p14="http://schemas.microsoft.com/office/powerpoint/2010/main" xmlns="" val="3906931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General Public Support</a:t>
            </a:r>
            <a:endParaRPr lang="en-GB" dirty="0"/>
          </a:p>
        </p:txBody>
      </p:sp>
      <p:sp>
        <p:nvSpPr>
          <p:cNvPr id="3" name="Slide Number Placeholder 2"/>
          <p:cNvSpPr>
            <a:spLocks noGrp="1"/>
          </p:cNvSpPr>
          <p:nvPr>
            <p:ph type="sldNum" sz="quarter" idx="10"/>
          </p:nvPr>
        </p:nvSpPr>
        <p:spPr/>
        <p:txBody>
          <a:bodyPr/>
          <a:lstStyle/>
          <a:p>
            <a:fld id="{AA49D0B1-4015-47B1-AA93-86824F055D44}" type="slidenum">
              <a:rPr lang="en-GB" smtClean="0"/>
              <a:pPr/>
              <a:t>33</a:t>
            </a:fld>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Trust in charities</a:t>
            </a:r>
            <a:endParaRPr lang="en-GB" sz="2800" dirty="0"/>
          </a:p>
        </p:txBody>
      </p:sp>
      <p:sp>
        <p:nvSpPr>
          <p:cNvPr id="3" name="Content Placeholder 2"/>
          <p:cNvSpPr>
            <a:spLocks noGrp="1"/>
          </p:cNvSpPr>
          <p:nvPr>
            <p:ph idx="1"/>
          </p:nvPr>
        </p:nvSpPr>
        <p:spPr>
          <a:xfrm>
            <a:off x="457200" y="955576"/>
            <a:ext cx="8229600" cy="4597401"/>
          </a:xfrm>
        </p:spPr>
        <p:txBody>
          <a:bodyPr>
            <a:noAutofit/>
          </a:bodyPr>
          <a:lstStyle/>
          <a:p>
            <a:pPr algn="just"/>
            <a:r>
              <a:rPr lang="en-GB" sz="1500" dirty="0" smtClean="0"/>
              <a:t>The charities that we spoke to through the qualitative interviewing were positive about the level of trust placed in them by the general public. The charities had a keen awareness of the recent negative media coverage of charities such as  Kids Company and Age UK, as well as the Olivia Cooke case.</a:t>
            </a:r>
            <a:endParaRPr lang="en-GB" sz="1500" dirty="0"/>
          </a:p>
          <a:p>
            <a:pPr algn="just"/>
            <a:r>
              <a:rPr lang="en-GB" sz="1500" dirty="0" smtClean="0"/>
              <a:t>The majority of respondents, even in light of the trying media coverage of charities did not feel that their particular charity was under threat. They were confident that their donors’, patrons’ and/or members’ emotional connection and familiarity with their charity went a long way to distancing them from less scrupulous charities.</a:t>
            </a:r>
          </a:p>
          <a:p>
            <a:pPr lvl="1" algn="just"/>
            <a:r>
              <a:rPr lang="en-GB" sz="1500" i="1" dirty="0" smtClean="0"/>
              <a:t>We’re a very small community here, the support is constant, it’s never stopped</a:t>
            </a:r>
          </a:p>
          <a:p>
            <a:pPr lvl="1" algn="just"/>
            <a:r>
              <a:rPr lang="en-GB" sz="1500" i="1" dirty="0" smtClean="0"/>
              <a:t>The media coverage doesn’t affect us – it’s more for bigger charities who fundraise in the street</a:t>
            </a:r>
            <a:endParaRPr lang="en-GB" sz="1500" dirty="0"/>
          </a:p>
          <a:p>
            <a:pPr algn="just"/>
            <a:r>
              <a:rPr lang="en-GB" sz="1500" dirty="0" smtClean="0"/>
              <a:t>However, a small number of charities were feeling the pinch and ascribed this to the public being wary of charities’ actions and motives.</a:t>
            </a:r>
          </a:p>
          <a:p>
            <a:pPr lvl="1" algn="just"/>
            <a:r>
              <a:rPr lang="en-GB" sz="1500" i="1" dirty="0" smtClean="0"/>
              <a:t>Fundraising is getting a lot harder – our staff should be paid the going rate, but the press play on it. The public think the charities are at it</a:t>
            </a:r>
          </a:p>
          <a:p>
            <a:pPr lvl="1" algn="just"/>
            <a:r>
              <a:rPr lang="en-GB" sz="1500" i="1" dirty="0" smtClean="0"/>
              <a:t>We don’t even pay our CEO, but it’s still harder to raise money – it’s becoming progressively more difficult</a:t>
            </a:r>
            <a:endParaRPr lang="en-GB" sz="1500" dirty="0" smtClean="0"/>
          </a:p>
          <a:p>
            <a:pPr algn="just"/>
            <a:r>
              <a:rPr lang="en-GB" sz="1500" dirty="0" smtClean="0"/>
              <a:t>A number of charities did not feel that public trust was important to their charity as they provided a service to members only, for instance. </a:t>
            </a:r>
          </a:p>
        </p:txBody>
      </p:sp>
      <p:sp>
        <p:nvSpPr>
          <p:cNvPr id="4" name="Slide Number Placeholder 3"/>
          <p:cNvSpPr>
            <a:spLocks noGrp="1"/>
          </p:cNvSpPr>
          <p:nvPr>
            <p:ph type="sldNum" sz="quarter" idx="15"/>
          </p:nvPr>
        </p:nvSpPr>
        <p:spPr/>
        <p:txBody>
          <a:bodyPr/>
          <a:lstStyle/>
          <a:p>
            <a:fld id="{AA49D0B1-4015-47B1-AA93-86824F055D44}" type="slidenum">
              <a:rPr lang="en-GB" smtClean="0"/>
              <a:pPr/>
              <a:t>34</a:t>
            </a:fld>
            <a:endParaRPr lang="en-GB" dirty="0"/>
          </a:p>
        </p:txBody>
      </p:sp>
      <p:pic>
        <p:nvPicPr>
          <p:cNvPr id="5" name="Picture 2"/>
          <p:cNvPicPr>
            <a:picLocks noChangeAspect="1" noChangeArrowheads="1"/>
          </p:cNvPicPr>
          <p:nvPr/>
        </p:nvPicPr>
        <p:blipFill>
          <a:blip r:embed="rId2" cstate="print"/>
          <a:srcRect/>
          <a:stretch>
            <a:fillRect/>
          </a:stretch>
        </p:blipFill>
        <p:spPr bwMode="auto">
          <a:xfrm>
            <a:off x="8339138" y="6153150"/>
            <a:ext cx="661251" cy="495300"/>
          </a:xfrm>
          <a:prstGeom prst="rect">
            <a:avLst/>
          </a:prstGeom>
          <a:noFill/>
          <a:ln w="9525">
            <a:noFill/>
            <a:miter lim="800000"/>
            <a:headEnd/>
            <a:tailEnd/>
          </a:ln>
        </p:spPr>
      </p:pic>
    </p:spTree>
    <p:extLst>
      <p:ext uri="{BB962C8B-B14F-4D97-AF65-F5344CB8AC3E}">
        <p14:creationId xmlns:p14="http://schemas.microsoft.com/office/powerpoint/2010/main" xmlns="" val="2489537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Building trust</a:t>
            </a:r>
            <a:endParaRPr lang="en-GB" sz="2800" dirty="0"/>
          </a:p>
        </p:txBody>
      </p:sp>
      <p:sp>
        <p:nvSpPr>
          <p:cNvPr id="3" name="Content Placeholder 2"/>
          <p:cNvSpPr>
            <a:spLocks noGrp="1"/>
          </p:cNvSpPr>
          <p:nvPr>
            <p:ph idx="1"/>
          </p:nvPr>
        </p:nvSpPr>
        <p:spPr>
          <a:xfrm>
            <a:off x="457200" y="1101048"/>
            <a:ext cx="8229600" cy="4597401"/>
          </a:xfrm>
        </p:spPr>
        <p:txBody>
          <a:bodyPr>
            <a:normAutofit lnSpcReduction="10000"/>
          </a:bodyPr>
          <a:lstStyle/>
          <a:p>
            <a:pPr algn="just"/>
            <a:r>
              <a:rPr lang="en-GB" sz="1500" dirty="0" smtClean="0"/>
              <a:t>In order to maintain and build trust amongst their donors, patrons and/or members, the charities were, first and foremost, providing evidence of the good work that they were doing.</a:t>
            </a:r>
          </a:p>
          <a:p>
            <a:pPr lvl="1" algn="just"/>
            <a:r>
              <a:rPr lang="en-GB" sz="1500" i="1" dirty="0" smtClean="0"/>
              <a:t>In all our communications we tell people what we’re doing with their money</a:t>
            </a:r>
          </a:p>
          <a:p>
            <a:pPr lvl="1" algn="just"/>
            <a:r>
              <a:rPr lang="en-GB" sz="1500" i="1" dirty="0" smtClean="0"/>
              <a:t>We send out a circular each year telling people exactly what we’ve achieved</a:t>
            </a:r>
          </a:p>
          <a:p>
            <a:pPr lvl="1" algn="just"/>
            <a:r>
              <a:rPr lang="en-GB" sz="1500" i="1" dirty="0" smtClean="0"/>
              <a:t>It’s vitally important for us – we’re a small town and we need to show people that we’ve put their money to good use</a:t>
            </a:r>
          </a:p>
          <a:p>
            <a:pPr lvl="1" algn="just"/>
            <a:endParaRPr lang="en-GB" sz="1500" i="1" dirty="0"/>
          </a:p>
          <a:p>
            <a:pPr algn="just"/>
            <a:r>
              <a:rPr lang="en-GB" sz="1500" dirty="0" smtClean="0"/>
              <a:t>One respondent worked for a charity that had previously gained a poor reputation within the local press due to the quality of service they provided. Once they had replaced the management and addressed the issues they had, the respondent said that it was only by providing evidence of a reformed service that their reputation was restored.</a:t>
            </a:r>
          </a:p>
          <a:p>
            <a:pPr lvl="1" algn="just"/>
            <a:r>
              <a:rPr lang="en-GB" sz="1500" i="1" dirty="0" smtClean="0"/>
              <a:t>Our reputation was trashed. The trust replaced the management and rebuilt the reputation through delivering a good service. It’s word of mouth through the community, the media and professionals</a:t>
            </a:r>
          </a:p>
          <a:p>
            <a:pPr lvl="1" algn="just"/>
            <a:endParaRPr lang="en-GB" sz="1500" i="1" dirty="0"/>
          </a:p>
          <a:p>
            <a:pPr algn="just"/>
            <a:r>
              <a:rPr lang="en-GB" sz="1500" dirty="0" smtClean="0"/>
              <a:t>Unprompted, a small number of respondents mentioned that by submitting their accounts to OSCR they hoped that this increased their credibility as a charity. One respondent mentioned that they promote their OSCR registration in their communications and two others promoted their membership of the Fundraising Standards Board in order to encourage greater trust levels.</a:t>
            </a:r>
          </a:p>
        </p:txBody>
      </p:sp>
      <p:sp>
        <p:nvSpPr>
          <p:cNvPr id="4" name="Slide Number Placeholder 3"/>
          <p:cNvSpPr>
            <a:spLocks noGrp="1"/>
          </p:cNvSpPr>
          <p:nvPr>
            <p:ph type="sldNum" sz="quarter" idx="15"/>
          </p:nvPr>
        </p:nvSpPr>
        <p:spPr/>
        <p:txBody>
          <a:bodyPr/>
          <a:lstStyle/>
          <a:p>
            <a:fld id="{AA49D0B1-4015-47B1-AA93-86824F055D44}" type="slidenum">
              <a:rPr lang="en-GB" smtClean="0"/>
              <a:pPr/>
              <a:t>35</a:t>
            </a:fld>
            <a:endParaRPr lang="en-GB" dirty="0"/>
          </a:p>
        </p:txBody>
      </p:sp>
      <p:pic>
        <p:nvPicPr>
          <p:cNvPr id="5" name="Picture 2"/>
          <p:cNvPicPr>
            <a:picLocks noChangeAspect="1" noChangeArrowheads="1"/>
          </p:cNvPicPr>
          <p:nvPr/>
        </p:nvPicPr>
        <p:blipFill>
          <a:blip r:embed="rId2" cstate="print"/>
          <a:srcRect/>
          <a:stretch>
            <a:fillRect/>
          </a:stretch>
        </p:blipFill>
        <p:spPr bwMode="auto">
          <a:xfrm>
            <a:off x="8339138" y="6153150"/>
            <a:ext cx="661251" cy="495300"/>
          </a:xfrm>
          <a:prstGeom prst="rect">
            <a:avLst/>
          </a:prstGeom>
          <a:noFill/>
          <a:ln w="9525">
            <a:noFill/>
            <a:miter lim="800000"/>
            <a:headEnd/>
            <a:tailEnd/>
          </a:ln>
        </p:spPr>
      </p:pic>
    </p:spTree>
    <p:extLst>
      <p:ext uri="{BB962C8B-B14F-4D97-AF65-F5344CB8AC3E}">
        <p14:creationId xmlns:p14="http://schemas.microsoft.com/office/powerpoint/2010/main" xmlns="" val="2997496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36</a:t>
            </a:fld>
            <a:endParaRPr lang="en-GB" sz="900" dirty="0"/>
          </a:p>
        </p:txBody>
      </p:sp>
      <p:sp>
        <p:nvSpPr>
          <p:cNvPr id="455682" name="Rectangle 2"/>
          <p:cNvSpPr>
            <a:spLocks noChangeArrowheads="1"/>
          </p:cNvSpPr>
          <p:nvPr/>
        </p:nvSpPr>
        <p:spPr bwMode="auto">
          <a:xfrm>
            <a:off x="57150" y="3162300"/>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Contributions from general public</a:t>
            </a:r>
            <a:endParaRPr lang="en-GB" sz="2800" i="1" dirty="0"/>
          </a:p>
        </p:txBody>
      </p:sp>
      <p:graphicFrame>
        <p:nvGraphicFramePr>
          <p:cNvPr id="15" name="Object 2"/>
          <p:cNvGraphicFramePr>
            <a:graphicFrameLocks noGrp="1" noChangeAspect="1"/>
          </p:cNvGraphicFramePr>
          <p:nvPr>
            <p:ph/>
          </p:nvPr>
        </p:nvGraphicFramePr>
        <p:xfrm>
          <a:off x="700509" y="974467"/>
          <a:ext cx="7699213" cy="2090837"/>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Box 7"/>
          <p:cNvSpPr txBox="1">
            <a:spLocks noChangeArrowheads="1"/>
          </p:cNvSpPr>
          <p:nvPr/>
        </p:nvSpPr>
        <p:spPr bwMode="auto">
          <a:xfrm>
            <a:off x="1366837" y="623273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(excl. ‘not applicable’)</a:t>
            </a:r>
            <a:endParaRPr lang="en-GB" sz="1200" dirty="0"/>
          </a:p>
        </p:txBody>
      </p:sp>
      <p:graphicFrame>
        <p:nvGraphicFramePr>
          <p:cNvPr id="9" name="Object 2"/>
          <p:cNvGraphicFramePr>
            <a:graphicFrameLocks noChangeAspect="1"/>
          </p:cNvGraphicFramePr>
          <p:nvPr/>
        </p:nvGraphicFramePr>
        <p:xfrm>
          <a:off x="360266" y="3243207"/>
          <a:ext cx="8081986" cy="230025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79512" y="996117"/>
            <a:ext cx="1162399"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GB" sz="1600" b="1" dirty="0" smtClean="0"/>
              <a:t>Money:</a:t>
            </a:r>
            <a:endParaRPr lang="en-US" sz="1600" b="1" dirty="0" smtClean="0"/>
          </a:p>
        </p:txBody>
      </p:sp>
      <p:sp>
        <p:nvSpPr>
          <p:cNvPr id="11" name="TextBox 10"/>
          <p:cNvSpPr txBox="1"/>
          <p:nvPr/>
        </p:nvSpPr>
        <p:spPr>
          <a:xfrm>
            <a:off x="147615" y="3326395"/>
            <a:ext cx="1411782"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GB" sz="1600" b="1" dirty="0" smtClean="0"/>
              <a:t>Goods:</a:t>
            </a:r>
            <a:endParaRPr lang="en-US" sz="1600" b="1" dirty="0" smtClean="0"/>
          </a:p>
        </p:txBody>
      </p:sp>
      <p:sp>
        <p:nvSpPr>
          <p:cNvPr id="12" name="Text Box 4"/>
          <p:cNvSpPr txBox="1">
            <a:spLocks noChangeArrowheads="1"/>
          </p:cNvSpPr>
          <p:nvPr/>
        </p:nvSpPr>
        <p:spPr bwMode="auto">
          <a:xfrm>
            <a:off x="0" y="6224736"/>
            <a:ext cx="6479754" cy="461665"/>
          </a:xfrm>
          <a:prstGeom prst="rect">
            <a:avLst/>
          </a:prstGeom>
          <a:noFill/>
          <a:ln w="9525">
            <a:noFill/>
            <a:miter lim="800000"/>
            <a:headEnd/>
            <a:tailEnd/>
          </a:ln>
          <a:effectLst/>
        </p:spPr>
        <p:txBody>
          <a:bodyPr wrap="square">
            <a:spAutoFit/>
          </a:bodyPr>
          <a:lstStyle/>
          <a:p>
            <a:r>
              <a:rPr lang="en-GB" sz="1200" dirty="0" smtClean="0"/>
              <a:t>Q10/11. </a:t>
            </a:r>
            <a:r>
              <a:rPr lang="en-US" sz="1200" dirty="0" smtClean="0"/>
              <a:t>And how much difference, if any, would you say that the current economic climate has made to the amount of money/goods donated nowadays compared to 2 years ago?</a:t>
            </a:r>
            <a:endParaRPr lang="en-US" sz="1200" dirty="0"/>
          </a:p>
        </p:txBody>
      </p:sp>
      <p:sp>
        <p:nvSpPr>
          <p:cNvPr id="13" name="Rounded Rectangle 12"/>
          <p:cNvSpPr/>
          <p:nvPr/>
        </p:nvSpPr>
        <p:spPr>
          <a:xfrm>
            <a:off x="558800" y="5545668"/>
            <a:ext cx="8255000" cy="578882"/>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In keeping with the findings of the general public survey, there has been movement away from donating ‘a little’ less to there being no difference in donations compared to two years ago.</a:t>
            </a:r>
            <a:endParaRPr lang="en-GB" sz="1400" dirty="0">
              <a:solidFill>
                <a:schemeClr val="tx1"/>
              </a:solidFill>
            </a:endParaRPr>
          </a:p>
        </p:txBody>
      </p:sp>
      <p:sp>
        <p:nvSpPr>
          <p:cNvPr id="14" name="Down Arrow 13"/>
          <p:cNvSpPr/>
          <p:nvPr/>
        </p:nvSpPr>
        <p:spPr>
          <a:xfrm>
            <a:off x="3902339" y="1480852"/>
            <a:ext cx="86360" cy="1845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Up Arrow 16"/>
          <p:cNvSpPr/>
          <p:nvPr/>
        </p:nvSpPr>
        <p:spPr>
          <a:xfrm>
            <a:off x="5731928" y="1473191"/>
            <a:ext cx="101600" cy="2032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Down Arrow 17"/>
          <p:cNvSpPr/>
          <p:nvPr/>
        </p:nvSpPr>
        <p:spPr>
          <a:xfrm>
            <a:off x="3584839" y="3893852"/>
            <a:ext cx="86360" cy="1845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Table 19"/>
          <p:cNvGraphicFramePr>
            <a:graphicFrameLocks noGrp="1"/>
          </p:cNvGraphicFramePr>
          <p:nvPr/>
        </p:nvGraphicFramePr>
        <p:xfrm>
          <a:off x="7543800" y="736600"/>
          <a:ext cx="1155700" cy="2282404"/>
        </p:xfrm>
        <a:graphic>
          <a:graphicData uri="http://schemas.openxmlformats.org/drawingml/2006/table">
            <a:tbl>
              <a:tblPr firstRow="1" bandRow="1">
                <a:tableStyleId>{5C22544A-7EE6-4342-B048-85BDC9FD1C3A}</a:tableStyleId>
              </a:tblPr>
              <a:tblGrid>
                <a:gridCol w="1155700"/>
              </a:tblGrid>
              <a:tr h="395350">
                <a:tc>
                  <a:txBody>
                    <a:bodyPr/>
                    <a:lstStyle/>
                    <a:p>
                      <a:pPr algn="ctr"/>
                      <a:r>
                        <a:rPr lang="en-GB" sz="1400" b="1" dirty="0" smtClean="0"/>
                        <a:t>Mean Score</a:t>
                      </a:r>
                    </a:p>
                    <a:p>
                      <a:pPr algn="ctr"/>
                      <a:r>
                        <a:rPr lang="en-GB" sz="1400" b="1" dirty="0" smtClean="0"/>
                        <a:t>(-2</a:t>
                      </a:r>
                      <a:r>
                        <a:rPr lang="en-GB" sz="1400" b="1" baseline="0" dirty="0" smtClean="0"/>
                        <a:t> to +2)</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3516">
                <a:tc>
                  <a:txBody>
                    <a:bodyPr/>
                    <a:lstStyle/>
                    <a:p>
                      <a:pPr algn="ctr"/>
                      <a:r>
                        <a:rPr lang="en-GB" sz="1400" dirty="0" smtClean="0"/>
                        <a:t>-0.50</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617212">
                <a:tc>
                  <a:txBody>
                    <a:bodyPr/>
                    <a:lstStyle/>
                    <a:p>
                      <a:pPr algn="ctr"/>
                      <a:r>
                        <a:rPr lang="en-GB" sz="1400" dirty="0" smtClean="0"/>
                        <a:t>-0.58</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3516">
                <a:tc>
                  <a:txBody>
                    <a:bodyPr/>
                    <a:lstStyle/>
                    <a:p>
                      <a:pPr algn="ctr"/>
                      <a:r>
                        <a:rPr lang="en-GB" sz="1400" dirty="0" smtClean="0">
                          <a:solidFill>
                            <a:schemeClr val="tx1"/>
                          </a:solidFill>
                        </a:rPr>
                        <a:t>-0.63</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2" name="Table 21"/>
          <p:cNvGraphicFramePr>
            <a:graphicFrameLocks noGrp="1"/>
          </p:cNvGraphicFramePr>
          <p:nvPr/>
        </p:nvGraphicFramePr>
        <p:xfrm>
          <a:off x="7543800" y="3187700"/>
          <a:ext cx="1155700" cy="2238708"/>
        </p:xfrm>
        <a:graphic>
          <a:graphicData uri="http://schemas.openxmlformats.org/drawingml/2006/table">
            <a:tbl>
              <a:tblPr firstRow="1" bandRow="1">
                <a:tableStyleId>{5C22544A-7EE6-4342-B048-85BDC9FD1C3A}</a:tableStyleId>
              </a:tblPr>
              <a:tblGrid>
                <a:gridCol w="1155700"/>
              </a:tblGrid>
              <a:tr h="395350">
                <a:tc>
                  <a:txBody>
                    <a:bodyPr/>
                    <a:lstStyle/>
                    <a:p>
                      <a:pPr algn="ctr"/>
                      <a:r>
                        <a:rPr lang="en-GB" sz="1400" b="1" dirty="0" smtClean="0"/>
                        <a:t>Mean Score</a:t>
                      </a:r>
                    </a:p>
                    <a:p>
                      <a:pPr algn="ctr"/>
                      <a:r>
                        <a:rPr lang="en-GB" sz="1400" b="1" dirty="0" smtClean="0"/>
                        <a:t>(-2</a:t>
                      </a:r>
                      <a:r>
                        <a:rPr lang="en-GB" sz="1400" b="1" baseline="0" dirty="0" smtClean="0"/>
                        <a:t> to +2)</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3516">
                <a:tc>
                  <a:txBody>
                    <a:bodyPr/>
                    <a:lstStyle/>
                    <a:p>
                      <a:pPr algn="ctr"/>
                      <a:r>
                        <a:rPr lang="en-GB" sz="1400" dirty="0" smtClean="0"/>
                        <a:t>-0.28</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3516">
                <a:tc>
                  <a:txBody>
                    <a:bodyPr/>
                    <a:lstStyle/>
                    <a:p>
                      <a:pPr algn="ctr"/>
                      <a:r>
                        <a:rPr lang="en-GB" sz="1400" dirty="0" smtClean="0"/>
                        <a:t>-0.42</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3516">
                <a:tc>
                  <a:txBody>
                    <a:bodyPr/>
                    <a:lstStyle/>
                    <a:p>
                      <a:pPr algn="ctr"/>
                      <a:r>
                        <a:rPr lang="en-GB" sz="1400" dirty="0" smtClean="0">
                          <a:solidFill>
                            <a:schemeClr val="tx1"/>
                          </a:solidFill>
                        </a:rPr>
                        <a:t>-0.45</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3" name="Up Arrow 22"/>
          <p:cNvSpPr/>
          <p:nvPr/>
        </p:nvSpPr>
        <p:spPr>
          <a:xfrm>
            <a:off x="8360828" y="3924291"/>
            <a:ext cx="101600" cy="2032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37</a:t>
            </a:fld>
            <a:endParaRPr lang="en-GB" sz="900"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General public’s trust in charities</a:t>
            </a:r>
            <a:endParaRPr lang="en-GB" sz="2800" i="1" dirty="0"/>
          </a:p>
        </p:txBody>
      </p:sp>
      <p:graphicFrame>
        <p:nvGraphicFramePr>
          <p:cNvPr id="15" name="Object 2"/>
          <p:cNvGraphicFramePr>
            <a:graphicFrameLocks noGrp="1" noChangeAspect="1"/>
          </p:cNvGraphicFramePr>
          <p:nvPr>
            <p:ph/>
          </p:nvPr>
        </p:nvGraphicFramePr>
        <p:xfrm>
          <a:off x="700509" y="1328797"/>
          <a:ext cx="7699213" cy="2363093"/>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Box 7"/>
          <p:cNvSpPr txBox="1">
            <a:spLocks noChangeArrowheads="1"/>
          </p:cNvSpPr>
          <p:nvPr/>
        </p:nvSpPr>
        <p:spPr bwMode="auto">
          <a:xfrm>
            <a:off x="1366837" y="612986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a:t>
            </a:r>
            <a:endParaRPr lang="en-GB" sz="1200" dirty="0"/>
          </a:p>
        </p:txBody>
      </p:sp>
      <p:sp>
        <p:nvSpPr>
          <p:cNvPr id="10" name="TextBox 9"/>
          <p:cNvSpPr txBox="1"/>
          <p:nvPr/>
        </p:nvSpPr>
        <p:spPr>
          <a:xfrm>
            <a:off x="179512" y="1224717"/>
            <a:ext cx="1162399"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GB" sz="1600" b="1" dirty="0" smtClean="0"/>
              <a:t>Trust:</a:t>
            </a:r>
            <a:endParaRPr lang="en-US" sz="1600" b="1" dirty="0" smtClean="0"/>
          </a:p>
        </p:txBody>
      </p:sp>
      <p:sp>
        <p:nvSpPr>
          <p:cNvPr id="12" name="Text Box 4"/>
          <p:cNvSpPr txBox="1">
            <a:spLocks noChangeArrowheads="1"/>
          </p:cNvSpPr>
          <p:nvPr/>
        </p:nvSpPr>
        <p:spPr bwMode="auto">
          <a:xfrm>
            <a:off x="0" y="6110436"/>
            <a:ext cx="6479754" cy="646331"/>
          </a:xfrm>
          <a:prstGeom prst="rect">
            <a:avLst/>
          </a:prstGeom>
          <a:noFill/>
          <a:ln w="9525">
            <a:noFill/>
            <a:miter lim="800000"/>
            <a:headEnd/>
            <a:tailEnd/>
          </a:ln>
          <a:effectLst/>
        </p:spPr>
        <p:txBody>
          <a:bodyPr wrap="square">
            <a:spAutoFit/>
          </a:bodyPr>
          <a:lstStyle/>
          <a:p>
            <a:r>
              <a:rPr lang="en-GB" sz="1200" dirty="0" smtClean="0"/>
              <a:t>Q11b. </a:t>
            </a:r>
            <a:r>
              <a:rPr lang="en-US" sz="1200" dirty="0" smtClean="0"/>
              <a:t>How would you rate the current level of trust in charities compared to 2 years ago? / </a:t>
            </a:r>
            <a:r>
              <a:rPr lang="en-GB" sz="1200" dirty="0" smtClean="0"/>
              <a:t>Q11c. What, if any, effect has this decrease in public trust had on your charity?</a:t>
            </a:r>
          </a:p>
          <a:p>
            <a:endParaRPr lang="en-US" sz="1200" dirty="0"/>
          </a:p>
        </p:txBody>
      </p:sp>
      <p:sp>
        <p:nvSpPr>
          <p:cNvPr id="13" name="Rounded Rectangle 12"/>
          <p:cNvSpPr/>
          <p:nvPr/>
        </p:nvSpPr>
        <p:spPr>
          <a:xfrm>
            <a:off x="321129" y="4801864"/>
            <a:ext cx="8509000" cy="1293971"/>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Thirty-two percent of charities felt that public trust had diminished over the last two years, compared to only 8% who felt it had increased. A substantial majority felt that public trust had been unaffected over the last two years.</a:t>
            </a:r>
          </a:p>
          <a:p>
            <a:pPr algn="ctr"/>
            <a:endParaRPr lang="en-GB" sz="1400" dirty="0" smtClean="0">
              <a:solidFill>
                <a:schemeClr val="tx1"/>
              </a:solidFill>
            </a:endParaRPr>
          </a:p>
          <a:p>
            <a:pPr algn="ctr"/>
            <a:r>
              <a:rPr lang="en-GB" sz="1400" dirty="0" smtClean="0">
                <a:solidFill>
                  <a:schemeClr val="tx1"/>
                </a:solidFill>
              </a:rPr>
              <a:t>Fortunately, only a minority of those who perceived trust as having decreased felt that this had a tangible effect on their organisation. </a:t>
            </a:r>
            <a:endParaRPr lang="en-GB" sz="1400" dirty="0">
              <a:solidFill>
                <a:schemeClr val="tx1"/>
              </a:solidFill>
            </a:endParaRPr>
          </a:p>
        </p:txBody>
      </p:sp>
      <p:graphicFrame>
        <p:nvGraphicFramePr>
          <p:cNvPr id="14" name="Content Placeholder 6"/>
          <p:cNvGraphicFramePr>
            <a:graphicFrameLocks/>
          </p:cNvGraphicFramePr>
          <p:nvPr/>
        </p:nvGraphicFramePr>
        <p:xfrm>
          <a:off x="2523490" y="2551317"/>
          <a:ext cx="3944944" cy="2035197"/>
        </p:xfrm>
        <a:graphic>
          <a:graphicData uri="http://schemas.openxmlformats.org/drawingml/2006/table">
            <a:tbl>
              <a:tblPr firstRow="1" bandRow="1">
                <a:tableStyleId>{5C22544A-7EE6-4342-B048-85BDC9FD1C3A}</a:tableStyleId>
              </a:tblPr>
              <a:tblGrid>
                <a:gridCol w="3155328"/>
                <a:gridCol w="789616"/>
              </a:tblGrid>
              <a:tr h="432782">
                <a:tc>
                  <a:txBody>
                    <a:bodyPr/>
                    <a:lstStyle/>
                    <a:p>
                      <a:r>
                        <a:rPr lang="en-GB" sz="1400" dirty="0" smtClean="0"/>
                        <a:t>Effect of decreased trust </a:t>
                      </a:r>
                      <a:r>
                        <a:rPr lang="en-GB" sz="1400" dirty="0" smtClean="0">
                          <a:solidFill>
                            <a:schemeClr val="bg1"/>
                          </a:solidFill>
                        </a:rPr>
                        <a:t>(B:</a:t>
                      </a:r>
                      <a:r>
                        <a:rPr lang="en-GB" sz="1400" baseline="0" dirty="0" smtClean="0">
                          <a:solidFill>
                            <a:schemeClr val="bg1"/>
                          </a:solidFill>
                        </a:rPr>
                        <a:t>384)</a:t>
                      </a:r>
                      <a:endParaRPr lang="en-GB" sz="14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smtClean="0"/>
                        <a:t> %</a:t>
                      </a:r>
                      <a:endParaRPr lang="en-GB" sz="14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97187">
                <a:tc>
                  <a:txBody>
                    <a:bodyPr/>
                    <a:lstStyle/>
                    <a:p>
                      <a:pPr marL="87313" indent="0" algn="l" fontAlgn="b"/>
                      <a:r>
                        <a:rPr lang="en-US" sz="1400" b="0" i="0" u="none" strike="noStrike" dirty="0" smtClean="0">
                          <a:latin typeface="+mn-lt"/>
                        </a:rPr>
                        <a:t>Reduced donations</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8%</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26307">
                <a:tc>
                  <a:txBody>
                    <a:bodyPr/>
                    <a:lstStyle/>
                    <a:p>
                      <a:pPr marL="87313" indent="0" algn="l" fontAlgn="b"/>
                      <a:r>
                        <a:rPr lang="en-US" sz="1400" b="0" i="0" u="none" strike="noStrike" dirty="0" smtClean="0">
                          <a:latin typeface="+mn-lt"/>
                        </a:rPr>
                        <a:t>Increase scrutiny</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7%</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26307">
                <a:tc>
                  <a:txBody>
                    <a:bodyPr/>
                    <a:lstStyle/>
                    <a:p>
                      <a:pPr marL="87313" indent="0" algn="l" fontAlgn="b"/>
                      <a:r>
                        <a:rPr lang="en-US" sz="1400" b="0" i="0" u="none" strike="noStrike" dirty="0" smtClean="0">
                          <a:latin typeface="+mn-lt"/>
                        </a:rPr>
                        <a:t>Decline in membership</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5%</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26307">
                <a:tc>
                  <a:txBody>
                    <a:bodyPr/>
                    <a:lstStyle/>
                    <a:p>
                      <a:pPr marL="87313" indent="0" algn="l" fontAlgn="b"/>
                      <a:r>
                        <a:rPr lang="en-US" sz="1400" b="0" i="0" u="none" strike="noStrike" dirty="0" smtClean="0">
                          <a:latin typeface="+mn-lt"/>
                        </a:rPr>
                        <a:t>Other</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7%</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26307">
                <a:tc>
                  <a:txBody>
                    <a:bodyPr/>
                    <a:lstStyle/>
                    <a:p>
                      <a:pPr marL="87313" indent="0" algn="l" fontAlgn="b"/>
                      <a:r>
                        <a:rPr lang="en-US" sz="1400" b="0" i="0" u="none" strike="noStrike" dirty="0" smtClean="0">
                          <a:latin typeface="+mn-lt"/>
                        </a:rPr>
                        <a:t>No effect</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75%</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1" name="Table 10"/>
          <p:cNvGraphicFramePr>
            <a:graphicFrameLocks noGrp="1"/>
          </p:cNvGraphicFramePr>
          <p:nvPr/>
        </p:nvGraphicFramePr>
        <p:xfrm>
          <a:off x="7645400" y="1257300"/>
          <a:ext cx="1155700" cy="1091676"/>
        </p:xfrm>
        <a:graphic>
          <a:graphicData uri="http://schemas.openxmlformats.org/drawingml/2006/table">
            <a:tbl>
              <a:tblPr firstRow="1" bandRow="1">
                <a:tableStyleId>{5C22544A-7EE6-4342-B048-85BDC9FD1C3A}</a:tableStyleId>
              </a:tblPr>
              <a:tblGrid>
                <a:gridCol w="1155700"/>
              </a:tblGrid>
              <a:tr h="395350">
                <a:tc>
                  <a:txBody>
                    <a:bodyPr/>
                    <a:lstStyle/>
                    <a:p>
                      <a:pPr algn="ctr"/>
                      <a:r>
                        <a:rPr lang="en-GB" sz="1400" b="1" dirty="0" smtClean="0"/>
                        <a:t>Mean Score</a:t>
                      </a:r>
                    </a:p>
                    <a:p>
                      <a:pPr algn="ctr"/>
                      <a:r>
                        <a:rPr lang="en-GB" sz="1400" b="1" dirty="0" smtClean="0"/>
                        <a:t>(-2</a:t>
                      </a:r>
                      <a:r>
                        <a:rPr lang="en-GB" sz="1400" b="1" baseline="0" dirty="0" smtClean="0"/>
                        <a:t> to +2)</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3516">
                <a:tc>
                  <a:txBody>
                    <a:bodyPr/>
                    <a:lstStyle/>
                    <a:p>
                      <a:pPr algn="ctr"/>
                      <a:r>
                        <a:rPr lang="en-GB" sz="1400" dirty="0" smtClean="0"/>
                        <a:t>-0.33</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Contributions and trust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38</a:t>
            </a:fld>
            <a:endParaRPr lang="en-GB"/>
          </a:p>
        </p:txBody>
      </p:sp>
      <p:sp>
        <p:nvSpPr>
          <p:cNvPr id="18" name="Content Placeholder 2"/>
          <p:cNvSpPr>
            <a:spLocks noGrp="1"/>
          </p:cNvSpPr>
          <p:nvPr>
            <p:ph idx="1"/>
          </p:nvPr>
        </p:nvSpPr>
        <p:spPr>
          <a:xfrm>
            <a:off x="457200" y="1028700"/>
            <a:ext cx="8229600" cy="5105400"/>
          </a:xfrm>
        </p:spPr>
        <p:txBody>
          <a:bodyPr>
            <a:normAutofit/>
          </a:bodyPr>
          <a:lstStyle/>
          <a:p>
            <a:pPr algn="just">
              <a:buNone/>
            </a:pPr>
            <a:r>
              <a:rPr lang="en-GB" sz="1500" b="1" dirty="0" smtClean="0"/>
              <a:t>Size of charity (Employees)</a:t>
            </a:r>
          </a:p>
          <a:p>
            <a:pPr algn="just"/>
            <a:r>
              <a:rPr lang="en-GB" sz="1500" dirty="0" smtClean="0"/>
              <a:t>Charities with staff members (1-5 emp. 14%, 6+ emp. 15%) were more likely than those with none (8%) to report an increase in money donations.</a:t>
            </a:r>
          </a:p>
          <a:p>
            <a:pPr algn="just"/>
            <a:r>
              <a:rPr lang="en-GB" sz="1500" dirty="0" smtClean="0"/>
              <a:t>Charities with six or more staff (22%) were more likely than those with no staff (9%) to feel that donations of goods had increased.</a:t>
            </a:r>
          </a:p>
          <a:p>
            <a:pPr algn="just"/>
            <a:r>
              <a:rPr lang="en-GB" sz="1500" dirty="0" smtClean="0"/>
              <a:t>Charities </a:t>
            </a:r>
            <a:r>
              <a:rPr lang="en-GB" sz="1500" dirty="0"/>
              <a:t>with </a:t>
            </a:r>
            <a:r>
              <a:rPr lang="en-GB" sz="1500" dirty="0" smtClean="0"/>
              <a:t>six or more staff (41%) </a:t>
            </a:r>
            <a:r>
              <a:rPr lang="en-GB" sz="1500" dirty="0"/>
              <a:t>were more likely than those with </a:t>
            </a:r>
            <a:r>
              <a:rPr lang="en-GB" sz="1500" dirty="0" smtClean="0"/>
              <a:t>fewer (30%) </a:t>
            </a:r>
            <a:r>
              <a:rPr lang="en-GB" sz="1500" dirty="0"/>
              <a:t>to report decreased trust over the past two years.</a:t>
            </a:r>
          </a:p>
          <a:p>
            <a:pPr marL="0" indent="0" algn="just">
              <a:buNone/>
            </a:pPr>
            <a:endParaRPr lang="en-GB" sz="1500" b="1" dirty="0"/>
          </a:p>
          <a:p>
            <a:pPr marL="0" indent="0" algn="just">
              <a:buNone/>
            </a:pPr>
            <a:r>
              <a:rPr lang="en-GB" sz="1500" b="1" dirty="0" smtClean="0"/>
              <a:t>Size </a:t>
            </a:r>
            <a:r>
              <a:rPr lang="en-GB" sz="1500" b="1" dirty="0"/>
              <a:t>of charity </a:t>
            </a:r>
            <a:r>
              <a:rPr lang="en-GB" sz="1500" b="1" dirty="0" smtClean="0"/>
              <a:t>(Turnover)</a:t>
            </a:r>
            <a:endParaRPr lang="en-GB" sz="1500" b="1" dirty="0"/>
          </a:p>
          <a:p>
            <a:pPr algn="just"/>
            <a:r>
              <a:rPr lang="en-GB" sz="1500" dirty="0" smtClean="0"/>
              <a:t>Charities with a turnover of over £100k (41%) were more likely than those with an income of £10k or less (&lt;2k 18%, £2k-£10k 28%) to report decreased trust over the past two years.</a:t>
            </a:r>
          </a:p>
          <a:p>
            <a:pPr algn="just"/>
            <a:endParaRPr lang="en-GB" sz="1500" dirty="0"/>
          </a:p>
          <a:p>
            <a:pPr lvl="1" algn="just"/>
            <a:endParaRPr lang="en-GB" sz="1500" dirty="0"/>
          </a:p>
          <a:p>
            <a:pPr lvl="1" algn="just"/>
            <a:endParaRPr lang="en-GB" sz="1500" dirty="0"/>
          </a:p>
          <a:p>
            <a:pPr lvl="1" algn="just"/>
            <a:endParaRPr lang="en-GB" sz="1500" dirty="0" smtClean="0"/>
          </a:p>
          <a:p>
            <a:pPr lvl="1" algn="just"/>
            <a:endParaRPr lang="en-GB" sz="1400" dirty="0" smtClean="0"/>
          </a:p>
          <a:p>
            <a:pPr marL="0" indent="0" algn="just">
              <a:buNone/>
            </a:pPr>
            <a:endParaRPr lang="en-GB" sz="1500" dirty="0" smtClean="0"/>
          </a:p>
          <a:p>
            <a:pPr marL="0" indent="0" algn="just">
              <a:buNone/>
            </a:pPr>
            <a:endParaRPr lang="en-GB" sz="1500" dirty="0" smtClean="0"/>
          </a:p>
        </p:txBody>
      </p:sp>
      <p:sp>
        <p:nvSpPr>
          <p:cNvPr id="7" name="Text Box 4"/>
          <p:cNvSpPr txBox="1">
            <a:spLocks noChangeArrowheads="1"/>
          </p:cNvSpPr>
          <p:nvPr/>
        </p:nvSpPr>
        <p:spPr bwMode="auto">
          <a:xfrm>
            <a:off x="0" y="6131217"/>
            <a:ext cx="6479754" cy="646331"/>
          </a:xfrm>
          <a:prstGeom prst="rect">
            <a:avLst/>
          </a:prstGeom>
          <a:noFill/>
          <a:ln w="9525">
            <a:noFill/>
            <a:miter lim="800000"/>
            <a:headEnd/>
            <a:tailEnd/>
          </a:ln>
          <a:effectLst/>
        </p:spPr>
        <p:txBody>
          <a:bodyPr wrap="square">
            <a:spAutoFit/>
          </a:bodyPr>
          <a:lstStyle/>
          <a:p>
            <a:r>
              <a:rPr lang="en-GB" sz="1200" dirty="0" smtClean="0"/>
              <a:t>Q10/11. </a:t>
            </a:r>
            <a:r>
              <a:rPr lang="en-US" sz="1200" dirty="0" smtClean="0"/>
              <a:t>And how much difference, if any, would you say that the current economic climate has made to the amount of money/goods donated nowadays compared to 2 years ago? </a:t>
            </a:r>
            <a:r>
              <a:rPr lang="en-GB" sz="1200" dirty="0"/>
              <a:t>Q11b. </a:t>
            </a:r>
            <a:r>
              <a:rPr lang="en-US" sz="1200" dirty="0"/>
              <a:t>How would you rate the current level of trust in charities compared to 2 years ago? </a:t>
            </a:r>
          </a:p>
        </p:txBody>
      </p:sp>
    </p:spTree>
    <p:extLst>
      <p:ext uri="{BB962C8B-B14F-4D97-AF65-F5344CB8AC3E}">
        <p14:creationId xmlns:p14="http://schemas.microsoft.com/office/powerpoint/2010/main" xmlns="" val="1638885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Perception of OSCR</a:t>
            </a:r>
            <a:endParaRPr lang="en-GB" dirty="0"/>
          </a:p>
        </p:txBody>
      </p:sp>
      <p:sp>
        <p:nvSpPr>
          <p:cNvPr id="3" name="Slide Number Placeholder 2"/>
          <p:cNvSpPr>
            <a:spLocks noGrp="1"/>
          </p:cNvSpPr>
          <p:nvPr>
            <p:ph type="sldNum" sz="quarter" idx="10"/>
          </p:nvPr>
        </p:nvSpPr>
        <p:spPr/>
        <p:txBody>
          <a:bodyPr/>
          <a:lstStyle/>
          <a:p>
            <a:fld id="{AA49D0B1-4015-47B1-AA93-86824F055D44}" type="slidenum">
              <a:rPr lang="en-GB" smtClean="0"/>
              <a:pPr/>
              <a:t>39</a:t>
            </a:fld>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sz="2800" dirty="0" smtClean="0"/>
              <a:t>Method</a:t>
            </a:r>
            <a:endParaRPr lang="en-GB" sz="2800" dirty="0"/>
          </a:p>
        </p:txBody>
      </p:sp>
      <p:sp>
        <p:nvSpPr>
          <p:cNvPr id="13" name="Content Placeholder 12"/>
          <p:cNvSpPr>
            <a:spLocks noGrp="1"/>
          </p:cNvSpPr>
          <p:nvPr>
            <p:ph idx="1"/>
          </p:nvPr>
        </p:nvSpPr>
        <p:spPr>
          <a:xfrm>
            <a:off x="4572000" y="2193793"/>
            <a:ext cx="4136065" cy="3728542"/>
          </a:xfrm>
          <a:ln w="38100">
            <a:solidFill>
              <a:schemeClr val="accent1"/>
            </a:solidFill>
          </a:ln>
        </p:spPr>
        <p:txBody>
          <a:bodyPr>
            <a:noAutofit/>
          </a:bodyPr>
          <a:lstStyle/>
          <a:p>
            <a:pPr>
              <a:buNone/>
            </a:pPr>
            <a:r>
              <a:rPr lang="en-GB" sz="1600" b="1" dirty="0" smtClean="0"/>
              <a:t>Quantitative Research</a:t>
            </a:r>
          </a:p>
          <a:p>
            <a:r>
              <a:rPr lang="en-GB" sz="1600" dirty="0" smtClean="0"/>
              <a:t>Online self-complete method employed</a:t>
            </a:r>
            <a:endParaRPr lang="en-US" sz="1600" dirty="0" smtClean="0"/>
          </a:p>
          <a:p>
            <a:r>
              <a:rPr lang="en-US" sz="1600" dirty="0" smtClean="0"/>
              <a:t>Sample size – 1,215 charity stakeholders across Scotland</a:t>
            </a:r>
            <a:endParaRPr lang="en-GB" sz="1600" dirty="0" smtClean="0"/>
          </a:p>
          <a:p>
            <a:r>
              <a:rPr lang="en-GB" sz="1600" dirty="0" smtClean="0"/>
              <a:t>The data is unweighted and represents natural fall out – this was in order best to provide comparability with previous waves</a:t>
            </a:r>
            <a:endParaRPr lang="en-US" sz="1600" dirty="0" smtClean="0"/>
          </a:p>
          <a:p>
            <a:r>
              <a:rPr lang="en-US" sz="1600" dirty="0" smtClean="0"/>
              <a:t>Fieldwork dates – between 15</a:t>
            </a:r>
            <a:r>
              <a:rPr lang="en-US" sz="1600" baseline="30000" dirty="0" smtClean="0"/>
              <a:t>th</a:t>
            </a:r>
            <a:r>
              <a:rPr lang="en-US" sz="1600" dirty="0" smtClean="0"/>
              <a:t> February and 7</a:t>
            </a:r>
            <a:r>
              <a:rPr lang="en-US" sz="1600" baseline="30000" dirty="0" smtClean="0"/>
              <a:t>th</a:t>
            </a:r>
            <a:r>
              <a:rPr lang="en-US" sz="1600" dirty="0" smtClean="0"/>
              <a:t> March 2016</a:t>
            </a:r>
          </a:p>
          <a:p>
            <a:r>
              <a:rPr lang="en-US" sz="1600" dirty="0" smtClean="0"/>
              <a:t>Margins of error for the results shown are between </a:t>
            </a:r>
            <a:r>
              <a:rPr lang="en-GB" sz="1600" dirty="0" smtClean="0"/>
              <a:t>+/- 0.55% and +/- 2.74%</a:t>
            </a:r>
            <a:endParaRPr lang="en-US" sz="1600" dirty="0" smtClean="0"/>
          </a:p>
          <a:p>
            <a:endParaRPr lang="en-US" sz="2000" dirty="0" smtClean="0"/>
          </a:p>
        </p:txBody>
      </p:sp>
      <p:sp>
        <p:nvSpPr>
          <p:cNvPr id="3" name="Slide Number Placeholder 2"/>
          <p:cNvSpPr>
            <a:spLocks noGrp="1"/>
          </p:cNvSpPr>
          <p:nvPr>
            <p:ph type="sldNum" sz="quarter" idx="15"/>
          </p:nvPr>
        </p:nvSpPr>
        <p:spPr/>
        <p:txBody>
          <a:bodyPr/>
          <a:lstStyle/>
          <a:p>
            <a:fld id="{AA49D0B1-4015-47B1-AA93-86824F055D44}" type="slidenum">
              <a:rPr lang="en-GB" smtClean="0"/>
              <a:pPr/>
              <a:t>4</a:t>
            </a:fld>
            <a:endParaRPr lang="en-GB" dirty="0"/>
          </a:p>
        </p:txBody>
      </p:sp>
      <p:sp>
        <p:nvSpPr>
          <p:cNvPr id="14" name="Text Placeholder 6"/>
          <p:cNvSpPr txBox="1">
            <a:spLocks/>
          </p:cNvSpPr>
          <p:nvPr/>
        </p:nvSpPr>
        <p:spPr>
          <a:xfrm>
            <a:off x="0" y="6336604"/>
            <a:ext cx="5072066" cy="430887"/>
          </a:xfrm>
          <a:prstGeom prst="rect">
            <a:avLst/>
          </a:prstGeom>
        </p:spPr>
        <p:txBody>
          <a:bodyPr wrap="square">
            <a:spAutoFit/>
          </a:bodyPr>
          <a:lstStyle>
            <a:lvl1pPr marL="0" indent="0">
              <a:buNone/>
              <a:defRPr sz="1200" b="1" baseline="0">
                <a:latin typeface="Calibri"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100" b="1" i="0" u="none" strike="noStrike" kern="1200" cap="none" spc="0" normalizeH="0" baseline="0" noProof="0" dirty="0" smtClean="0">
                <a:ln>
                  <a:noFill/>
                </a:ln>
                <a:solidFill>
                  <a:schemeClr val="tx1"/>
                </a:solidFill>
                <a:effectLst/>
                <a:uLnTx/>
                <a:uFillTx/>
                <a:latin typeface="+mn-lt"/>
              </a:rPr>
              <a:t>All work has been carried out in accordance with ISO 20252 guidelines and the MRS Code of Conduct</a:t>
            </a:r>
            <a:endParaRPr kumimoji="0" lang="en-GB" sz="1100" b="1" i="0" u="none" strike="noStrike" kern="1200" cap="none" spc="0" normalizeH="0" baseline="0" noProof="0" dirty="0">
              <a:ln>
                <a:noFill/>
              </a:ln>
              <a:solidFill>
                <a:schemeClr val="tx1"/>
              </a:solidFill>
              <a:effectLst/>
              <a:uLnTx/>
              <a:uFillTx/>
              <a:latin typeface="+mn-lt"/>
            </a:endParaRPr>
          </a:p>
        </p:txBody>
      </p:sp>
      <p:sp>
        <p:nvSpPr>
          <p:cNvPr id="6" name="Content Placeholder 12"/>
          <p:cNvSpPr txBox="1">
            <a:spLocks/>
          </p:cNvSpPr>
          <p:nvPr/>
        </p:nvSpPr>
        <p:spPr>
          <a:xfrm>
            <a:off x="367709" y="2179616"/>
            <a:ext cx="4114800" cy="3754965"/>
          </a:xfrm>
          <a:prstGeom prst="rect">
            <a:avLst/>
          </a:prstGeom>
          <a:ln w="38100">
            <a:solidFill>
              <a:srgbClr val="ABB362"/>
            </a:solidFill>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1600" b="1" i="0" u="none" strike="noStrike" kern="1200" cap="none" spc="0" normalizeH="0" baseline="0" noProof="0" dirty="0" smtClean="0">
                <a:ln>
                  <a:noFill/>
                </a:ln>
                <a:effectLst/>
                <a:uLnTx/>
                <a:uFillTx/>
                <a:latin typeface="+mn-lt"/>
                <a:ea typeface="+mn-ea"/>
                <a:cs typeface="+mn-cs"/>
              </a:rPr>
              <a:t>Qualitative</a:t>
            </a:r>
            <a:r>
              <a:rPr kumimoji="0" lang="en-GB" sz="1600" b="1" i="0" u="none" strike="noStrike" kern="1200" cap="none" spc="0" normalizeH="0" noProof="0" dirty="0" smtClean="0">
                <a:ln>
                  <a:noFill/>
                </a:ln>
                <a:effectLst/>
                <a:uLnTx/>
                <a:uFillTx/>
                <a:latin typeface="+mn-lt"/>
                <a:ea typeface="+mn-ea"/>
                <a:cs typeface="+mn-cs"/>
              </a:rPr>
              <a:t> Research </a:t>
            </a:r>
            <a:endParaRPr kumimoji="0" lang="en-GB" sz="16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600" dirty="0" smtClean="0"/>
              <a:t>15 in-depth telephone interviews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effectLst/>
                <a:uLnTx/>
                <a:uFillTx/>
                <a:latin typeface="+mn-lt"/>
                <a:ea typeface="+mn-ea"/>
                <a:cs typeface="+mn-cs"/>
              </a:rPr>
              <a:t>Conducted by</a:t>
            </a:r>
            <a:r>
              <a:rPr kumimoji="0" lang="en-GB" sz="1600" b="0" i="0" u="none" strike="noStrike" kern="1200" cap="none" spc="0" normalizeH="0" noProof="0" dirty="0" smtClean="0">
                <a:ln>
                  <a:noFill/>
                </a:ln>
                <a:effectLst/>
                <a:uLnTx/>
                <a:uFillTx/>
                <a:latin typeface="+mn-lt"/>
                <a:ea typeface="+mn-ea"/>
                <a:cs typeface="+mn-cs"/>
              </a:rPr>
              <a:t> senior executives</a:t>
            </a:r>
            <a:endParaRPr kumimoji="0" lang="en-US" sz="1600" b="0" i="0" u="none" strike="noStrike" kern="1200" cap="none" spc="0" normalizeH="0" baseline="0" noProof="0" dirty="0" smtClean="0">
              <a:ln>
                <a:noFill/>
              </a:ln>
              <a:effectLst/>
              <a:uLnTx/>
              <a:uFillTx/>
              <a:latin typeface="+mn-lt"/>
              <a:ea typeface="+mn-ea"/>
              <a:cs typeface="+mn-cs"/>
            </a:endParaRPr>
          </a:p>
          <a:p>
            <a:pPr marL="342900" lvl="0" indent="-342900">
              <a:spcBef>
                <a:spcPct val="20000"/>
              </a:spcBef>
              <a:buFont typeface="Arial" pitchFamily="34" charset="0"/>
              <a:buChar char="•"/>
            </a:pPr>
            <a:r>
              <a:rPr lang="en-US" sz="1600" dirty="0" smtClean="0"/>
              <a:t>Fieldwork dates  – between 11</a:t>
            </a:r>
            <a:r>
              <a:rPr lang="en-US" sz="1600" baseline="30000" dirty="0" smtClean="0"/>
              <a:t>th</a:t>
            </a:r>
            <a:r>
              <a:rPr lang="en-US" sz="1600" dirty="0" smtClean="0"/>
              <a:t> February </a:t>
            </a:r>
            <a:r>
              <a:rPr kumimoji="0" lang="en-US" sz="1600" b="0" i="0" u="none" strike="noStrike" kern="1200" cap="none" spc="0" normalizeH="0" baseline="0" noProof="0" dirty="0" smtClean="0">
                <a:ln>
                  <a:noFill/>
                </a:ln>
                <a:effectLst/>
                <a:uLnTx/>
                <a:uFillTx/>
                <a:latin typeface="+mn-lt"/>
                <a:ea typeface="+mn-ea"/>
                <a:cs typeface="+mn-cs"/>
              </a:rPr>
              <a:t>and to 23</a:t>
            </a:r>
            <a:r>
              <a:rPr kumimoji="0" lang="en-US" sz="1600" b="0" i="0" u="none" strike="noStrike" kern="1200" cap="none" spc="0" normalizeH="0" baseline="30000" noProof="0" dirty="0" smtClean="0">
                <a:ln>
                  <a:noFill/>
                </a:ln>
                <a:effectLst/>
                <a:uLnTx/>
                <a:uFillTx/>
                <a:latin typeface="+mn-lt"/>
                <a:ea typeface="+mn-ea"/>
                <a:cs typeface="+mn-cs"/>
              </a:rPr>
              <a:t>rd</a:t>
            </a:r>
            <a:r>
              <a:rPr kumimoji="0" lang="en-US" sz="1600" b="0" i="0" u="none" strike="noStrike" kern="1200" cap="none" spc="0" normalizeH="0" baseline="0" noProof="0" dirty="0" smtClean="0">
                <a:ln>
                  <a:noFill/>
                </a:ln>
                <a:effectLst/>
                <a:uLnTx/>
                <a:uFillTx/>
                <a:latin typeface="+mn-lt"/>
                <a:ea typeface="+mn-ea"/>
                <a:cs typeface="+mn-cs"/>
              </a:rPr>
              <a:t> March 2016</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t>Randomly selected and pre-arranged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noProof="0" dirty="0" smtClean="0"/>
              <a:t>Conducted with named, primary contact from OSCR database</a:t>
            </a:r>
            <a:endParaRPr kumimoji="0" lang="en-US" sz="1600" b="0" i="0" u="none" strike="noStrike" kern="1200" cap="none" spc="0" normalizeH="0" noProof="0" dirty="0" smtClean="0">
              <a:ln>
                <a:noFill/>
              </a:ln>
              <a:effectLst/>
              <a:uLnTx/>
              <a:uFillTx/>
              <a:latin typeface="+mn-lt"/>
              <a:ea typeface="+mn-ea"/>
              <a:cs typeface="+mn-cs"/>
            </a:endParaRPr>
          </a:p>
          <a:p>
            <a:pPr marL="342900" indent="-342900">
              <a:spcBef>
                <a:spcPct val="20000"/>
              </a:spcBef>
              <a:buFont typeface="Arial" pitchFamily="34" charset="0"/>
              <a:buChar char="•"/>
              <a:defRPr/>
            </a:pPr>
            <a:r>
              <a:rPr lang="en-US" sz="1600" dirty="0" smtClean="0"/>
              <a:t>Each lasted 30 minutes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7" name="Content Placeholder 12"/>
          <p:cNvSpPr txBox="1">
            <a:spLocks/>
          </p:cNvSpPr>
          <p:nvPr/>
        </p:nvSpPr>
        <p:spPr>
          <a:xfrm>
            <a:off x="324070" y="1254805"/>
            <a:ext cx="8277225" cy="540990"/>
          </a:xfrm>
          <a:prstGeom prst="rect">
            <a:avLst/>
          </a:prstGeom>
          <a:ln w="38100">
            <a:noFill/>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Combination of Qualitative and Quantitative methods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Perceptions of OSCR</a:t>
            </a:r>
            <a:endParaRPr lang="en-GB" sz="2800" dirty="0"/>
          </a:p>
        </p:txBody>
      </p:sp>
      <p:sp>
        <p:nvSpPr>
          <p:cNvPr id="3" name="Content Placeholder 2"/>
          <p:cNvSpPr>
            <a:spLocks noGrp="1"/>
          </p:cNvSpPr>
          <p:nvPr>
            <p:ph idx="1"/>
          </p:nvPr>
        </p:nvSpPr>
        <p:spPr>
          <a:xfrm>
            <a:off x="457200" y="1059482"/>
            <a:ext cx="8229600" cy="4597401"/>
          </a:xfrm>
        </p:spPr>
        <p:txBody>
          <a:bodyPr>
            <a:normAutofit/>
          </a:bodyPr>
          <a:lstStyle/>
          <a:p>
            <a:pPr algn="just"/>
            <a:r>
              <a:rPr lang="en-GB" sz="1500" dirty="0" smtClean="0"/>
              <a:t>Whilst most of the qualitative respondents did not have contact with OSCR over and above filing their annual return, the perception of OSCR was overwhelmingly positive. Furthermore, charities recognise the role OSCR plays in promoting public trust.</a:t>
            </a:r>
          </a:p>
          <a:p>
            <a:pPr lvl="1" algn="just"/>
            <a:r>
              <a:rPr lang="en-GB" sz="1500" i="1" dirty="0" smtClean="0"/>
              <a:t>[OSCR] performs well. It creates a level of confidence in Scottish charities. As a regulator, it makes charities aware of the rules before enforcement</a:t>
            </a:r>
          </a:p>
          <a:p>
            <a:pPr lvl="1" algn="just"/>
            <a:r>
              <a:rPr lang="en-GB" sz="1500" i="1" dirty="0" smtClean="0"/>
              <a:t>They’re there for the protection of the public and of charities. I’ve never had a problem with them</a:t>
            </a:r>
          </a:p>
          <a:p>
            <a:pPr lvl="1" algn="just"/>
            <a:r>
              <a:rPr lang="en-GB" sz="1500" i="1" dirty="0" smtClean="0"/>
              <a:t>They’re a stamp of good governance</a:t>
            </a:r>
          </a:p>
          <a:p>
            <a:pPr lvl="1" algn="just"/>
            <a:r>
              <a:rPr lang="en-GB" sz="1500" i="1" dirty="0" smtClean="0"/>
              <a:t>We need to be regulated; it’s a buffer, someone is checking us. It leads to greater trust</a:t>
            </a:r>
          </a:p>
          <a:p>
            <a:pPr lvl="1" algn="just"/>
            <a:r>
              <a:rPr lang="en-GB" sz="1500" i="1" dirty="0" smtClean="0"/>
              <a:t>Publishing charities’ accounts helps with public confidence </a:t>
            </a:r>
          </a:p>
          <a:p>
            <a:pPr lvl="1" algn="just"/>
            <a:endParaRPr lang="en-GB" sz="1500" i="1" dirty="0"/>
          </a:p>
          <a:p>
            <a:pPr algn="just"/>
            <a:r>
              <a:rPr lang="en-GB" sz="1500" dirty="0" smtClean="0"/>
              <a:t>In particular, the charities recognised and welcomed OSCR’s ‘light touch’ approach to regulation.</a:t>
            </a:r>
          </a:p>
          <a:p>
            <a:pPr lvl="1" algn="just"/>
            <a:r>
              <a:rPr lang="en-GB" sz="1500" i="1" dirty="0" smtClean="0"/>
              <a:t>They’re quite a light touch regulator, </a:t>
            </a:r>
            <a:r>
              <a:rPr lang="en-GB" sz="1500" i="1" dirty="0"/>
              <a:t>they’re not heavy </a:t>
            </a:r>
            <a:r>
              <a:rPr lang="en-GB" sz="1500" i="1" dirty="0" smtClean="0"/>
              <a:t>handed and this works well for us, we’re already heavily regulated by the Gambling Commission</a:t>
            </a:r>
            <a:endParaRPr lang="en-GB" sz="1500" i="1" dirty="0"/>
          </a:p>
          <a:p>
            <a:pPr lvl="1" algn="just"/>
            <a:endParaRPr lang="en-GB" sz="1500"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40</a:t>
            </a:fld>
            <a:endParaRPr lang="en-GB" dirty="0"/>
          </a:p>
        </p:txBody>
      </p:sp>
      <p:pic>
        <p:nvPicPr>
          <p:cNvPr id="5" name="Picture 2"/>
          <p:cNvPicPr>
            <a:picLocks noChangeAspect="1" noChangeArrowheads="1"/>
          </p:cNvPicPr>
          <p:nvPr/>
        </p:nvPicPr>
        <p:blipFill>
          <a:blip r:embed="rId2" cstate="print"/>
          <a:srcRect/>
          <a:stretch>
            <a:fillRect/>
          </a:stretch>
        </p:blipFill>
        <p:spPr bwMode="auto">
          <a:xfrm>
            <a:off x="8339138" y="6153150"/>
            <a:ext cx="661251" cy="495300"/>
          </a:xfrm>
          <a:prstGeom prst="rect">
            <a:avLst/>
          </a:prstGeom>
          <a:noFill/>
          <a:ln w="9525">
            <a:noFill/>
            <a:miter lim="800000"/>
            <a:headEnd/>
            <a:tailEnd/>
          </a:ln>
        </p:spPr>
      </p:pic>
    </p:spTree>
    <p:extLst>
      <p:ext uri="{BB962C8B-B14F-4D97-AF65-F5344CB8AC3E}">
        <p14:creationId xmlns:p14="http://schemas.microsoft.com/office/powerpoint/2010/main" xmlns="" val="2576596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Perceptions of OSCR</a:t>
            </a:r>
            <a:endParaRPr lang="en-GB" sz="2800" dirty="0"/>
          </a:p>
        </p:txBody>
      </p:sp>
      <p:sp>
        <p:nvSpPr>
          <p:cNvPr id="3" name="Content Placeholder 2"/>
          <p:cNvSpPr>
            <a:spLocks noGrp="1"/>
          </p:cNvSpPr>
          <p:nvPr>
            <p:ph idx="1"/>
          </p:nvPr>
        </p:nvSpPr>
        <p:spPr>
          <a:xfrm>
            <a:off x="457200" y="1090654"/>
            <a:ext cx="8229600" cy="4597401"/>
          </a:xfrm>
        </p:spPr>
        <p:txBody>
          <a:bodyPr>
            <a:normAutofit/>
          </a:bodyPr>
          <a:lstStyle/>
          <a:p>
            <a:pPr algn="just"/>
            <a:r>
              <a:rPr lang="en-GB" sz="1500" dirty="0" smtClean="0"/>
              <a:t>When asked how OSCR could further increase public trust in charities, respondents mainly referred to OSCR’s profile.</a:t>
            </a:r>
          </a:p>
          <a:p>
            <a:pPr lvl="1" algn="just"/>
            <a:r>
              <a:rPr lang="en-GB" sz="1500" i="1" dirty="0" smtClean="0"/>
              <a:t>They need to raise their profile, the public need to be aware of the work they’re doing</a:t>
            </a:r>
          </a:p>
          <a:p>
            <a:pPr lvl="1" algn="just"/>
            <a:r>
              <a:rPr lang="en-GB" sz="1500" i="1" dirty="0" smtClean="0"/>
              <a:t>We do put OSCR on some of our communications but, at the moment, the public doesn’t really know what it means</a:t>
            </a:r>
          </a:p>
          <a:p>
            <a:pPr lvl="1" algn="just"/>
            <a:r>
              <a:rPr lang="en-GB" sz="1500" i="1" dirty="0" smtClean="0"/>
              <a:t>I don’t know how much the public know about OSCR, they need to boost awareness</a:t>
            </a:r>
          </a:p>
          <a:p>
            <a:pPr lvl="1" algn="just"/>
            <a:r>
              <a:rPr lang="en-GB" sz="1500" i="1" dirty="0" smtClean="0"/>
              <a:t>The public don’t know them – would they know who to go to </a:t>
            </a:r>
            <a:r>
              <a:rPr lang="en-GB" sz="1500" i="1" dirty="0" err="1" smtClean="0"/>
              <a:t>to</a:t>
            </a:r>
            <a:r>
              <a:rPr lang="en-GB" sz="1500" i="1" dirty="0" smtClean="0"/>
              <a:t> report a charity?</a:t>
            </a:r>
          </a:p>
          <a:p>
            <a:pPr lvl="1" algn="just"/>
            <a:r>
              <a:rPr lang="en-GB" sz="1500" i="1" dirty="0" smtClean="0"/>
              <a:t>Do a PR job – make themselves known</a:t>
            </a:r>
          </a:p>
          <a:p>
            <a:pPr lvl="1" algn="just"/>
            <a:endParaRPr lang="en-GB" sz="1500" dirty="0" smtClean="0"/>
          </a:p>
          <a:p>
            <a:pPr algn="just"/>
            <a:r>
              <a:rPr lang="en-GB" sz="1500" dirty="0" smtClean="0"/>
              <a:t>Other ways in which charities felt that OSCR could boost public confidence in charities were:</a:t>
            </a:r>
          </a:p>
          <a:p>
            <a:pPr lvl="1" algn="just"/>
            <a:r>
              <a:rPr lang="en-GB" sz="1500" i="1" dirty="0" smtClean="0"/>
              <a:t>Take a line on cold calling and high street fundraising</a:t>
            </a:r>
          </a:p>
          <a:p>
            <a:pPr lvl="1" algn="just"/>
            <a:r>
              <a:rPr lang="en-GB" sz="1500" i="1" dirty="0" smtClean="0"/>
              <a:t>Do more to support smaller charities</a:t>
            </a:r>
          </a:p>
          <a:p>
            <a:pPr lvl="1" algn="just"/>
            <a:r>
              <a:rPr lang="en-GB" sz="1500" i="1" dirty="0" smtClean="0"/>
              <a:t>Respond quickly to public concerns and publicise their actions</a:t>
            </a:r>
          </a:p>
          <a:p>
            <a:pPr lvl="1" algn="just"/>
            <a:endParaRPr lang="en-GB" sz="1500" i="1"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41</a:t>
            </a:fld>
            <a:endParaRPr lang="en-GB" dirty="0"/>
          </a:p>
        </p:txBody>
      </p:sp>
      <p:pic>
        <p:nvPicPr>
          <p:cNvPr id="5" name="Picture 2"/>
          <p:cNvPicPr>
            <a:picLocks noChangeAspect="1" noChangeArrowheads="1"/>
          </p:cNvPicPr>
          <p:nvPr/>
        </p:nvPicPr>
        <p:blipFill>
          <a:blip r:embed="rId2" cstate="print"/>
          <a:srcRect/>
          <a:stretch>
            <a:fillRect/>
          </a:stretch>
        </p:blipFill>
        <p:spPr bwMode="auto">
          <a:xfrm>
            <a:off x="8339138" y="6153150"/>
            <a:ext cx="661251" cy="495300"/>
          </a:xfrm>
          <a:prstGeom prst="rect">
            <a:avLst/>
          </a:prstGeom>
          <a:noFill/>
          <a:ln w="9525">
            <a:noFill/>
            <a:miter lim="800000"/>
            <a:headEnd/>
            <a:tailEnd/>
          </a:ln>
        </p:spPr>
      </p:pic>
    </p:spTree>
    <p:extLst>
      <p:ext uri="{BB962C8B-B14F-4D97-AF65-F5344CB8AC3E}">
        <p14:creationId xmlns:p14="http://schemas.microsoft.com/office/powerpoint/2010/main" xmlns="" val="4017245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42</a:t>
            </a:fld>
            <a:endParaRPr lang="en-GB" sz="900" dirty="0"/>
          </a:p>
        </p:txBody>
      </p:sp>
      <p:sp>
        <p:nvSpPr>
          <p:cNvPr id="455682" name="Rectangle 2"/>
          <p:cNvSpPr>
            <a:spLocks noChangeArrowheads="1"/>
          </p:cNvSpPr>
          <p:nvPr/>
        </p:nvSpPr>
        <p:spPr bwMode="auto">
          <a:xfrm>
            <a:off x="57151" y="3700398"/>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Opinions of OSCR</a:t>
            </a:r>
            <a:endParaRPr lang="en-GB" sz="2800" i="1" dirty="0"/>
          </a:p>
        </p:txBody>
      </p:sp>
      <p:graphicFrame>
        <p:nvGraphicFramePr>
          <p:cNvPr id="15" name="Object 2"/>
          <p:cNvGraphicFramePr>
            <a:graphicFrameLocks noGrp="1" noChangeAspect="1"/>
          </p:cNvGraphicFramePr>
          <p:nvPr>
            <p:ph/>
          </p:nvPr>
        </p:nvGraphicFramePr>
        <p:xfrm>
          <a:off x="155827" y="1592643"/>
          <a:ext cx="8640960" cy="189049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Box 7"/>
          <p:cNvSpPr txBox="1">
            <a:spLocks noChangeArrowheads="1"/>
          </p:cNvSpPr>
          <p:nvPr/>
        </p:nvSpPr>
        <p:spPr bwMode="auto">
          <a:xfrm>
            <a:off x="1366837" y="63813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sp>
        <p:nvSpPr>
          <p:cNvPr id="9" name="TextBox 8"/>
          <p:cNvSpPr txBox="1"/>
          <p:nvPr/>
        </p:nvSpPr>
        <p:spPr>
          <a:xfrm>
            <a:off x="179513" y="1155839"/>
            <a:ext cx="5328592"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GB" sz="2000" dirty="0" smtClean="0"/>
              <a:t>I trust OSCR to treat charities fairly</a:t>
            </a:r>
            <a:endParaRPr lang="en-US" sz="2000" dirty="0" smtClean="0"/>
          </a:p>
        </p:txBody>
      </p:sp>
      <p:sp>
        <p:nvSpPr>
          <p:cNvPr id="10" name="Text Box 4"/>
          <p:cNvSpPr txBox="1">
            <a:spLocks noChangeArrowheads="1"/>
          </p:cNvSpPr>
          <p:nvPr/>
        </p:nvSpPr>
        <p:spPr bwMode="auto">
          <a:xfrm>
            <a:off x="0" y="6211669"/>
            <a:ext cx="6479754" cy="646331"/>
          </a:xfrm>
          <a:prstGeom prst="rect">
            <a:avLst/>
          </a:prstGeom>
          <a:noFill/>
          <a:ln w="9525">
            <a:noFill/>
            <a:miter lim="800000"/>
            <a:headEnd/>
            <a:tailEnd/>
          </a:ln>
          <a:effectLst/>
        </p:spPr>
        <p:txBody>
          <a:bodyPr wrap="square">
            <a:spAutoFit/>
          </a:bodyPr>
          <a:lstStyle/>
          <a:p>
            <a:pPr>
              <a:spcBef>
                <a:spcPct val="50000"/>
              </a:spcBef>
            </a:pPr>
            <a:r>
              <a:rPr lang="en-GB" sz="1200" dirty="0" smtClean="0"/>
              <a:t>Q24.</a:t>
            </a:r>
            <a:r>
              <a:rPr lang="en-US" sz="1200" dirty="0" smtClean="0"/>
              <a:t> Thinking more generally about OSCR, we are now going to show you some statements that other people have made about OSCR. For each one, please select one box to show to what extent you agree or disagree with it.</a:t>
            </a:r>
            <a:endParaRPr lang="en-US" sz="1200" dirty="0"/>
          </a:p>
        </p:txBody>
      </p:sp>
      <p:graphicFrame>
        <p:nvGraphicFramePr>
          <p:cNvPr id="11" name="Object 2"/>
          <p:cNvGraphicFramePr>
            <a:graphicFrameLocks noChangeAspect="1"/>
          </p:cNvGraphicFramePr>
          <p:nvPr/>
        </p:nvGraphicFramePr>
        <p:xfrm>
          <a:off x="251520" y="4128006"/>
          <a:ext cx="8640960" cy="179908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79513" y="3440471"/>
            <a:ext cx="7313488"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2000" dirty="0" smtClean="0"/>
              <a:t>Completing the annual return for OSCR is just part and parcel of what we do now</a:t>
            </a:r>
          </a:p>
        </p:txBody>
      </p:sp>
      <p:sp>
        <p:nvSpPr>
          <p:cNvPr id="13" name="Down Arrow 12"/>
          <p:cNvSpPr/>
          <p:nvPr/>
        </p:nvSpPr>
        <p:spPr>
          <a:xfrm>
            <a:off x="2848239" y="2128552"/>
            <a:ext cx="86360" cy="184573"/>
          </a:xfrm>
          <a:prstGeom prst="downArrow">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Up Arrow 13"/>
          <p:cNvSpPr/>
          <p:nvPr/>
        </p:nvSpPr>
        <p:spPr>
          <a:xfrm>
            <a:off x="5503328" y="1943091"/>
            <a:ext cx="101600" cy="203200"/>
          </a:xfrm>
          <a:prstGeom prst="upArrow">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Down Arrow 16"/>
          <p:cNvSpPr/>
          <p:nvPr/>
        </p:nvSpPr>
        <p:spPr>
          <a:xfrm>
            <a:off x="2987939" y="4566952"/>
            <a:ext cx="86360" cy="184573"/>
          </a:xfrm>
          <a:prstGeom prst="downArrow">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Up Arrow 17"/>
          <p:cNvSpPr/>
          <p:nvPr/>
        </p:nvSpPr>
        <p:spPr>
          <a:xfrm>
            <a:off x="5643028" y="4432291"/>
            <a:ext cx="101600" cy="203200"/>
          </a:xfrm>
          <a:prstGeom prst="upArrow">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1" name="Table 20"/>
          <p:cNvGraphicFramePr>
            <a:graphicFrameLocks noGrp="1"/>
          </p:cNvGraphicFramePr>
          <p:nvPr/>
        </p:nvGraphicFramePr>
        <p:xfrm>
          <a:off x="7543800" y="1270000"/>
          <a:ext cx="1155700" cy="2238708"/>
        </p:xfrm>
        <a:graphic>
          <a:graphicData uri="http://schemas.openxmlformats.org/drawingml/2006/table">
            <a:tbl>
              <a:tblPr firstRow="1" bandRow="1">
                <a:tableStyleId>{5C22544A-7EE6-4342-B048-85BDC9FD1C3A}</a:tableStyleId>
              </a:tblPr>
              <a:tblGrid>
                <a:gridCol w="1155700"/>
              </a:tblGrid>
              <a:tr h="395350">
                <a:tc>
                  <a:txBody>
                    <a:bodyPr/>
                    <a:lstStyle/>
                    <a:p>
                      <a:pPr algn="ctr"/>
                      <a:r>
                        <a:rPr lang="en-GB" sz="1400" b="1" dirty="0" smtClean="0"/>
                        <a:t>Mean Score</a:t>
                      </a:r>
                    </a:p>
                    <a:p>
                      <a:pPr algn="ctr"/>
                      <a:r>
                        <a:rPr lang="en-GB" sz="1400" b="1" dirty="0" smtClean="0"/>
                        <a:t>(1 to 4</a:t>
                      </a:r>
                      <a:r>
                        <a:rPr lang="en-GB" sz="1400" b="1" baseline="0" dirty="0" smtClean="0"/>
                        <a:t>)</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3516">
                <a:tc>
                  <a:txBody>
                    <a:bodyPr/>
                    <a:lstStyle/>
                    <a:p>
                      <a:pPr algn="ctr"/>
                      <a:r>
                        <a:rPr lang="en-GB" sz="1400" dirty="0" smtClean="0"/>
                        <a:t>3.77</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3516">
                <a:tc>
                  <a:txBody>
                    <a:bodyPr/>
                    <a:lstStyle/>
                    <a:p>
                      <a:pPr algn="ctr"/>
                      <a:r>
                        <a:rPr lang="en-GB" sz="1400" dirty="0" smtClean="0"/>
                        <a:t>3.69</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3516">
                <a:tc>
                  <a:txBody>
                    <a:bodyPr/>
                    <a:lstStyle/>
                    <a:p>
                      <a:pPr algn="ctr"/>
                      <a:r>
                        <a:rPr lang="en-GB" sz="1400" dirty="0" smtClean="0">
                          <a:solidFill>
                            <a:schemeClr val="tx1"/>
                          </a:solidFill>
                        </a:rPr>
                        <a:t>3.65</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2" name="Table 21"/>
          <p:cNvGraphicFramePr>
            <a:graphicFrameLocks noGrp="1"/>
          </p:cNvGraphicFramePr>
          <p:nvPr/>
        </p:nvGraphicFramePr>
        <p:xfrm>
          <a:off x="7543800" y="3784600"/>
          <a:ext cx="1155700" cy="2238708"/>
        </p:xfrm>
        <a:graphic>
          <a:graphicData uri="http://schemas.openxmlformats.org/drawingml/2006/table">
            <a:tbl>
              <a:tblPr firstRow="1" bandRow="1">
                <a:tableStyleId>{5C22544A-7EE6-4342-B048-85BDC9FD1C3A}</a:tableStyleId>
              </a:tblPr>
              <a:tblGrid>
                <a:gridCol w="1155700"/>
              </a:tblGrid>
              <a:tr h="395350">
                <a:tc>
                  <a:txBody>
                    <a:bodyPr/>
                    <a:lstStyle/>
                    <a:p>
                      <a:pPr algn="ctr"/>
                      <a:r>
                        <a:rPr lang="en-GB" sz="1400" b="1" dirty="0" smtClean="0"/>
                        <a:t>Mean Score</a:t>
                      </a:r>
                    </a:p>
                    <a:p>
                      <a:pPr algn="ctr"/>
                      <a:r>
                        <a:rPr lang="en-GB" sz="1400" b="1" dirty="0" smtClean="0"/>
                        <a:t>(1 to 4</a:t>
                      </a:r>
                      <a:r>
                        <a:rPr lang="en-GB" sz="1400" b="1" baseline="0" dirty="0" smtClean="0"/>
                        <a:t>)</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3516">
                <a:tc>
                  <a:txBody>
                    <a:bodyPr/>
                    <a:lstStyle/>
                    <a:p>
                      <a:pPr algn="ctr"/>
                      <a:r>
                        <a:rPr lang="en-GB" sz="1400" dirty="0" smtClean="0"/>
                        <a:t>3.66</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3516">
                <a:tc>
                  <a:txBody>
                    <a:bodyPr/>
                    <a:lstStyle/>
                    <a:p>
                      <a:pPr algn="ctr"/>
                      <a:r>
                        <a:rPr lang="en-GB" sz="1400" dirty="0" smtClean="0"/>
                        <a:t>3.55</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3516">
                <a:tc>
                  <a:txBody>
                    <a:bodyPr/>
                    <a:lstStyle/>
                    <a:p>
                      <a:pPr algn="ctr"/>
                      <a:r>
                        <a:rPr lang="en-GB" sz="1400" dirty="0" smtClean="0">
                          <a:solidFill>
                            <a:schemeClr val="tx1"/>
                          </a:solidFill>
                        </a:rPr>
                        <a:t>3.48</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3" name="Up Arrow 22"/>
          <p:cNvSpPr/>
          <p:nvPr/>
        </p:nvSpPr>
        <p:spPr>
          <a:xfrm>
            <a:off x="8322728" y="2044691"/>
            <a:ext cx="101600" cy="203200"/>
          </a:xfrm>
          <a:prstGeom prst="up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Up Arrow 23"/>
          <p:cNvSpPr/>
          <p:nvPr/>
        </p:nvSpPr>
        <p:spPr>
          <a:xfrm>
            <a:off x="8335428" y="4571991"/>
            <a:ext cx="101600" cy="203200"/>
          </a:xfrm>
          <a:prstGeom prst="up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43</a:t>
            </a:fld>
            <a:endParaRPr lang="en-GB" sz="900" dirty="0"/>
          </a:p>
        </p:txBody>
      </p:sp>
      <p:sp>
        <p:nvSpPr>
          <p:cNvPr id="455682" name="Rectangle 2"/>
          <p:cNvSpPr>
            <a:spLocks noChangeArrowheads="1"/>
          </p:cNvSpPr>
          <p:nvPr/>
        </p:nvSpPr>
        <p:spPr bwMode="auto">
          <a:xfrm>
            <a:off x="57151" y="3578478"/>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Opinions of OSCR</a:t>
            </a:r>
            <a:endParaRPr lang="en-GB" sz="2800" i="1" dirty="0"/>
          </a:p>
        </p:txBody>
      </p:sp>
      <p:graphicFrame>
        <p:nvGraphicFramePr>
          <p:cNvPr id="15" name="Object 2"/>
          <p:cNvGraphicFramePr>
            <a:graphicFrameLocks noGrp="1" noChangeAspect="1"/>
          </p:cNvGraphicFramePr>
          <p:nvPr>
            <p:ph/>
          </p:nvPr>
        </p:nvGraphicFramePr>
        <p:xfrm>
          <a:off x="251520" y="1412776"/>
          <a:ext cx="8640961" cy="207337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Box 7"/>
          <p:cNvSpPr txBox="1">
            <a:spLocks noChangeArrowheads="1"/>
          </p:cNvSpPr>
          <p:nvPr/>
        </p:nvSpPr>
        <p:spPr bwMode="auto">
          <a:xfrm>
            <a:off x="1366837" y="63813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sp>
        <p:nvSpPr>
          <p:cNvPr id="9" name="TextBox 8"/>
          <p:cNvSpPr txBox="1"/>
          <p:nvPr/>
        </p:nvSpPr>
        <p:spPr>
          <a:xfrm>
            <a:off x="179512" y="965339"/>
            <a:ext cx="8208911"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2000" dirty="0" smtClean="0"/>
              <a:t>OSCR does its best to </a:t>
            </a:r>
            <a:r>
              <a:rPr lang="en-US" sz="2000" dirty="0" err="1" smtClean="0"/>
              <a:t>minimise</a:t>
            </a:r>
            <a:r>
              <a:rPr lang="en-US" sz="2000" dirty="0" smtClean="0"/>
              <a:t> the burden of regulation on charities</a:t>
            </a:r>
          </a:p>
        </p:txBody>
      </p:sp>
      <p:graphicFrame>
        <p:nvGraphicFramePr>
          <p:cNvPr id="11" name="Object 2"/>
          <p:cNvGraphicFramePr>
            <a:graphicFrameLocks noChangeAspect="1"/>
          </p:cNvGraphicFramePr>
          <p:nvPr/>
        </p:nvGraphicFramePr>
        <p:xfrm>
          <a:off x="251520" y="3917186"/>
          <a:ext cx="8640960" cy="199339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79512" y="3542288"/>
            <a:ext cx="8424935"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2000" dirty="0" smtClean="0"/>
              <a:t>OSCR is an innovative regulator</a:t>
            </a:r>
          </a:p>
        </p:txBody>
      </p:sp>
      <p:sp>
        <p:nvSpPr>
          <p:cNvPr id="13" name="Text Box 4"/>
          <p:cNvSpPr txBox="1">
            <a:spLocks noChangeArrowheads="1"/>
          </p:cNvSpPr>
          <p:nvPr/>
        </p:nvSpPr>
        <p:spPr bwMode="auto">
          <a:xfrm>
            <a:off x="0" y="6211669"/>
            <a:ext cx="6479754" cy="646331"/>
          </a:xfrm>
          <a:prstGeom prst="rect">
            <a:avLst/>
          </a:prstGeom>
          <a:noFill/>
          <a:ln w="9525">
            <a:noFill/>
            <a:miter lim="800000"/>
            <a:headEnd/>
            <a:tailEnd/>
          </a:ln>
          <a:effectLst/>
        </p:spPr>
        <p:txBody>
          <a:bodyPr wrap="square">
            <a:spAutoFit/>
          </a:bodyPr>
          <a:lstStyle/>
          <a:p>
            <a:pPr>
              <a:spcBef>
                <a:spcPct val="50000"/>
              </a:spcBef>
            </a:pPr>
            <a:r>
              <a:rPr lang="en-GB" sz="1200" dirty="0" smtClean="0"/>
              <a:t>Q24.</a:t>
            </a:r>
            <a:r>
              <a:rPr lang="en-US" sz="1200" dirty="0" smtClean="0"/>
              <a:t> Thinking more generally about OSCR, we are now going to show you some statements that other people have made about OSCR. For each one, please select one box to show to what extent you agree or disagree with it.</a:t>
            </a:r>
            <a:endParaRPr lang="en-US" sz="1200" dirty="0"/>
          </a:p>
        </p:txBody>
      </p:sp>
      <p:sp>
        <p:nvSpPr>
          <p:cNvPr id="17" name="Down Arrow 16"/>
          <p:cNvSpPr/>
          <p:nvPr/>
        </p:nvSpPr>
        <p:spPr>
          <a:xfrm>
            <a:off x="3178439" y="2001552"/>
            <a:ext cx="86360" cy="184573"/>
          </a:xfrm>
          <a:prstGeom prst="downArrow">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Up Arrow 17"/>
          <p:cNvSpPr/>
          <p:nvPr/>
        </p:nvSpPr>
        <p:spPr>
          <a:xfrm>
            <a:off x="6633628" y="1816091"/>
            <a:ext cx="101600" cy="203200"/>
          </a:xfrm>
          <a:prstGeom prst="upArrow">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Down Arrow 19"/>
          <p:cNvSpPr/>
          <p:nvPr/>
        </p:nvSpPr>
        <p:spPr>
          <a:xfrm>
            <a:off x="5451739" y="4490752"/>
            <a:ext cx="86360" cy="184573"/>
          </a:xfrm>
          <a:prstGeom prst="downArrow">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Up Arrow 20"/>
          <p:cNvSpPr/>
          <p:nvPr/>
        </p:nvSpPr>
        <p:spPr>
          <a:xfrm>
            <a:off x="7001928" y="4317991"/>
            <a:ext cx="101600" cy="203200"/>
          </a:xfrm>
          <a:prstGeom prst="upArrow">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2" name="Table 21"/>
          <p:cNvGraphicFramePr>
            <a:graphicFrameLocks noGrp="1"/>
          </p:cNvGraphicFramePr>
          <p:nvPr/>
        </p:nvGraphicFramePr>
        <p:xfrm>
          <a:off x="7543800" y="1206500"/>
          <a:ext cx="1155700" cy="2238708"/>
        </p:xfrm>
        <a:graphic>
          <a:graphicData uri="http://schemas.openxmlformats.org/drawingml/2006/table">
            <a:tbl>
              <a:tblPr firstRow="1" bandRow="1">
                <a:tableStyleId>{5C22544A-7EE6-4342-B048-85BDC9FD1C3A}</a:tableStyleId>
              </a:tblPr>
              <a:tblGrid>
                <a:gridCol w="1155700"/>
              </a:tblGrid>
              <a:tr h="395350">
                <a:tc>
                  <a:txBody>
                    <a:bodyPr/>
                    <a:lstStyle/>
                    <a:p>
                      <a:pPr algn="ctr"/>
                      <a:r>
                        <a:rPr lang="en-GB" sz="1400" b="1" dirty="0" smtClean="0"/>
                        <a:t>Mean Score</a:t>
                      </a:r>
                    </a:p>
                    <a:p>
                      <a:pPr algn="ctr"/>
                      <a:r>
                        <a:rPr lang="en-GB" sz="1400" b="1" dirty="0" smtClean="0"/>
                        <a:t>(1 to 4</a:t>
                      </a:r>
                      <a:r>
                        <a:rPr lang="en-GB" sz="1400" b="1" baseline="0" dirty="0" smtClean="0"/>
                        <a:t>)</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3516">
                <a:tc>
                  <a:txBody>
                    <a:bodyPr/>
                    <a:lstStyle/>
                    <a:p>
                      <a:pPr algn="ctr"/>
                      <a:r>
                        <a:rPr lang="en-GB" sz="1400" dirty="0" smtClean="0"/>
                        <a:t>3.20</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3516">
                <a:tc>
                  <a:txBody>
                    <a:bodyPr/>
                    <a:lstStyle/>
                    <a:p>
                      <a:pPr algn="ctr"/>
                      <a:r>
                        <a:rPr lang="en-GB" sz="1400" dirty="0" smtClean="0"/>
                        <a:t>3.07</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3516">
                <a:tc>
                  <a:txBody>
                    <a:bodyPr/>
                    <a:lstStyle/>
                    <a:p>
                      <a:pPr algn="ctr"/>
                      <a:r>
                        <a:rPr lang="en-GB" sz="1400" dirty="0" smtClean="0">
                          <a:solidFill>
                            <a:schemeClr val="tx1"/>
                          </a:solidFill>
                        </a:rPr>
                        <a:t>2.92</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3" name="Table 22"/>
          <p:cNvGraphicFramePr>
            <a:graphicFrameLocks noGrp="1"/>
          </p:cNvGraphicFramePr>
          <p:nvPr/>
        </p:nvGraphicFramePr>
        <p:xfrm>
          <a:off x="7543800" y="3670300"/>
          <a:ext cx="1155700" cy="2238708"/>
        </p:xfrm>
        <a:graphic>
          <a:graphicData uri="http://schemas.openxmlformats.org/drawingml/2006/table">
            <a:tbl>
              <a:tblPr firstRow="1" bandRow="1">
                <a:tableStyleId>{5C22544A-7EE6-4342-B048-85BDC9FD1C3A}</a:tableStyleId>
              </a:tblPr>
              <a:tblGrid>
                <a:gridCol w="1155700"/>
              </a:tblGrid>
              <a:tr h="395350">
                <a:tc>
                  <a:txBody>
                    <a:bodyPr/>
                    <a:lstStyle/>
                    <a:p>
                      <a:pPr algn="ctr"/>
                      <a:r>
                        <a:rPr lang="en-GB" sz="1400" b="1" dirty="0" smtClean="0"/>
                        <a:t>Mean Score</a:t>
                      </a:r>
                    </a:p>
                    <a:p>
                      <a:pPr algn="ctr"/>
                      <a:r>
                        <a:rPr lang="en-GB" sz="1400" b="1" dirty="0" smtClean="0"/>
                        <a:t>(1 to 4</a:t>
                      </a:r>
                      <a:r>
                        <a:rPr lang="en-GB" sz="1400" b="1" baseline="0" dirty="0" smtClean="0"/>
                        <a:t>)</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3516">
                <a:tc>
                  <a:txBody>
                    <a:bodyPr/>
                    <a:lstStyle/>
                    <a:p>
                      <a:pPr algn="ctr"/>
                      <a:r>
                        <a:rPr lang="en-GB" sz="1400" dirty="0" smtClean="0"/>
                        <a:t>3.18</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3516">
                <a:tc>
                  <a:txBody>
                    <a:bodyPr/>
                    <a:lstStyle/>
                    <a:p>
                      <a:pPr algn="ctr"/>
                      <a:r>
                        <a:rPr lang="en-GB" sz="1400" dirty="0" smtClean="0"/>
                        <a:t>3.07</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3516">
                <a:tc>
                  <a:txBody>
                    <a:bodyPr/>
                    <a:lstStyle/>
                    <a:p>
                      <a:pPr algn="ctr"/>
                      <a:r>
                        <a:rPr lang="en-GB" sz="1400" dirty="0" smtClean="0">
                          <a:solidFill>
                            <a:schemeClr val="tx1"/>
                          </a:solidFill>
                        </a:rPr>
                        <a:t>3.06</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4" name="Up Arrow 23"/>
          <p:cNvSpPr/>
          <p:nvPr/>
        </p:nvSpPr>
        <p:spPr>
          <a:xfrm>
            <a:off x="8322728" y="1981191"/>
            <a:ext cx="101600" cy="203200"/>
          </a:xfrm>
          <a:prstGeom prst="up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Up Arrow 24"/>
          <p:cNvSpPr/>
          <p:nvPr/>
        </p:nvSpPr>
        <p:spPr>
          <a:xfrm>
            <a:off x="8310028" y="4419591"/>
            <a:ext cx="101600" cy="203200"/>
          </a:xfrm>
          <a:prstGeom prst="up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44</a:t>
            </a:fld>
            <a:endParaRPr lang="en-GB" sz="900"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Opinions of OSCR</a:t>
            </a:r>
            <a:endParaRPr lang="en-GB" sz="2800" i="1" dirty="0"/>
          </a:p>
        </p:txBody>
      </p:sp>
      <p:sp>
        <p:nvSpPr>
          <p:cNvPr id="19" name="Text Box 7"/>
          <p:cNvSpPr txBox="1">
            <a:spLocks noChangeArrowheads="1"/>
          </p:cNvSpPr>
          <p:nvPr/>
        </p:nvSpPr>
        <p:spPr bwMode="auto">
          <a:xfrm>
            <a:off x="1366837" y="63813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graphicFrame>
        <p:nvGraphicFramePr>
          <p:cNvPr id="17" name="Object 2"/>
          <p:cNvGraphicFramePr>
            <a:graphicFrameLocks noChangeAspect="1"/>
          </p:cNvGraphicFramePr>
          <p:nvPr/>
        </p:nvGraphicFramePr>
        <p:xfrm>
          <a:off x="251520" y="1539776"/>
          <a:ext cx="8640960" cy="198193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179512" y="852240"/>
            <a:ext cx="7478588"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2000" dirty="0" smtClean="0"/>
              <a:t>The Scottish Charity Register should feature more about charities’ finances</a:t>
            </a:r>
          </a:p>
        </p:txBody>
      </p:sp>
      <p:sp>
        <p:nvSpPr>
          <p:cNvPr id="9" name="Text Box 4"/>
          <p:cNvSpPr txBox="1">
            <a:spLocks noChangeArrowheads="1"/>
          </p:cNvSpPr>
          <p:nvPr/>
        </p:nvSpPr>
        <p:spPr bwMode="auto">
          <a:xfrm>
            <a:off x="0" y="6211669"/>
            <a:ext cx="6479754" cy="646331"/>
          </a:xfrm>
          <a:prstGeom prst="rect">
            <a:avLst/>
          </a:prstGeom>
          <a:noFill/>
          <a:ln w="9525">
            <a:noFill/>
            <a:miter lim="800000"/>
            <a:headEnd/>
            <a:tailEnd/>
          </a:ln>
          <a:effectLst/>
        </p:spPr>
        <p:txBody>
          <a:bodyPr wrap="square">
            <a:spAutoFit/>
          </a:bodyPr>
          <a:lstStyle/>
          <a:p>
            <a:pPr>
              <a:spcBef>
                <a:spcPct val="50000"/>
              </a:spcBef>
            </a:pPr>
            <a:r>
              <a:rPr lang="en-GB" sz="1200" dirty="0" smtClean="0"/>
              <a:t>Q24.</a:t>
            </a:r>
            <a:r>
              <a:rPr lang="en-US" sz="1200" dirty="0" smtClean="0"/>
              <a:t> Thinking more generally about OSCR, we are now going to show you some statements that other people have made about OSCR. For each one, please select one box to show to what extent you agree or disagree with it.</a:t>
            </a:r>
            <a:endParaRPr lang="en-US" sz="1200" dirty="0"/>
          </a:p>
        </p:txBody>
      </p:sp>
      <p:sp>
        <p:nvSpPr>
          <p:cNvPr id="11" name="Rounded Rectangle 10"/>
          <p:cNvSpPr/>
          <p:nvPr/>
        </p:nvSpPr>
        <p:spPr>
          <a:xfrm>
            <a:off x="279400" y="3697585"/>
            <a:ext cx="8597900" cy="2247424"/>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All five statements witnessed an increase in those claiming that the agreed ‘strongly’ with them. This has contributed to an increased mean score for each of them.</a:t>
            </a:r>
          </a:p>
          <a:p>
            <a:pPr algn="ctr"/>
            <a:endParaRPr lang="en-GB" sz="1400" dirty="0" smtClean="0">
              <a:solidFill>
                <a:schemeClr val="tx1"/>
              </a:solidFill>
            </a:endParaRPr>
          </a:p>
          <a:p>
            <a:pPr algn="ctr"/>
            <a:r>
              <a:rPr lang="en-GB" sz="1400" dirty="0" smtClean="0">
                <a:solidFill>
                  <a:schemeClr val="tx1"/>
                </a:solidFill>
              </a:rPr>
              <a:t>‘Trusting OSCR to treat charities fairly’, ‘OSCR being an innovative regulator’ and ‘completing the annual return being just part of what they do’ both saw an shift away from ‘slightly’ to ‘strongly’ agreeing. This represents a strengthening in feeling.</a:t>
            </a:r>
          </a:p>
          <a:p>
            <a:pPr algn="ctr"/>
            <a:endParaRPr lang="en-GB" sz="1400" dirty="0" smtClean="0">
              <a:solidFill>
                <a:schemeClr val="tx1"/>
              </a:solidFill>
            </a:endParaRPr>
          </a:p>
          <a:p>
            <a:pPr algn="ctr"/>
            <a:r>
              <a:rPr lang="en-GB" sz="1400" dirty="0" smtClean="0">
                <a:solidFill>
                  <a:schemeClr val="tx1"/>
                </a:solidFill>
              </a:rPr>
              <a:t>For ‘OSCR minimising its burden on charities’, the increase in ‘strong’ agreement was accompanied by a decrease in those who ‘slightly’ disagreed with the statement since 2014.</a:t>
            </a:r>
          </a:p>
        </p:txBody>
      </p:sp>
      <p:sp>
        <p:nvSpPr>
          <p:cNvPr id="14" name="Up Arrow 13"/>
          <p:cNvSpPr/>
          <p:nvPr/>
        </p:nvSpPr>
        <p:spPr>
          <a:xfrm>
            <a:off x="7128928" y="1917691"/>
            <a:ext cx="101600" cy="203200"/>
          </a:xfrm>
          <a:prstGeom prst="upArrow">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0" name="Table 19"/>
          <p:cNvGraphicFramePr>
            <a:graphicFrameLocks noGrp="1"/>
          </p:cNvGraphicFramePr>
          <p:nvPr/>
        </p:nvGraphicFramePr>
        <p:xfrm>
          <a:off x="7543800" y="1295400"/>
          <a:ext cx="1155700" cy="2238708"/>
        </p:xfrm>
        <a:graphic>
          <a:graphicData uri="http://schemas.openxmlformats.org/drawingml/2006/table">
            <a:tbl>
              <a:tblPr firstRow="1" bandRow="1">
                <a:tableStyleId>{5C22544A-7EE6-4342-B048-85BDC9FD1C3A}</a:tableStyleId>
              </a:tblPr>
              <a:tblGrid>
                <a:gridCol w="1155700"/>
              </a:tblGrid>
              <a:tr h="395350">
                <a:tc>
                  <a:txBody>
                    <a:bodyPr/>
                    <a:lstStyle/>
                    <a:p>
                      <a:pPr algn="ctr"/>
                      <a:r>
                        <a:rPr lang="en-GB" sz="1400" b="1" dirty="0" smtClean="0"/>
                        <a:t>Mean Score</a:t>
                      </a:r>
                    </a:p>
                    <a:p>
                      <a:pPr algn="ctr"/>
                      <a:r>
                        <a:rPr lang="en-GB" sz="1400" b="1" dirty="0" smtClean="0"/>
                        <a:t>(1 to 4</a:t>
                      </a:r>
                      <a:r>
                        <a:rPr lang="en-GB" sz="1400" b="1" baseline="0" dirty="0" smtClean="0"/>
                        <a:t>)</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3516">
                <a:tc>
                  <a:txBody>
                    <a:bodyPr/>
                    <a:lstStyle/>
                    <a:p>
                      <a:pPr algn="ctr"/>
                      <a:r>
                        <a:rPr lang="en-GB" sz="1400" dirty="0" smtClean="0"/>
                        <a:t>2.79</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3516">
                <a:tc>
                  <a:txBody>
                    <a:bodyPr/>
                    <a:lstStyle/>
                    <a:p>
                      <a:pPr algn="ctr"/>
                      <a:r>
                        <a:rPr lang="en-GB" sz="1400" dirty="0" smtClean="0"/>
                        <a:t>2.67</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3516">
                <a:tc>
                  <a:txBody>
                    <a:bodyPr/>
                    <a:lstStyle/>
                    <a:p>
                      <a:pPr algn="ctr"/>
                      <a:r>
                        <a:rPr lang="en-GB" sz="1400" dirty="0" smtClean="0">
                          <a:solidFill>
                            <a:schemeClr val="tx1"/>
                          </a:solidFill>
                        </a:rPr>
                        <a:t>2.68</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1" name="Up Arrow 20"/>
          <p:cNvSpPr/>
          <p:nvPr/>
        </p:nvSpPr>
        <p:spPr>
          <a:xfrm>
            <a:off x="8322728" y="2057391"/>
            <a:ext cx="101600" cy="203200"/>
          </a:xfrm>
          <a:prstGeom prst="up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Opinions of OSCR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45</a:t>
            </a:fld>
            <a:endParaRPr lang="en-GB"/>
          </a:p>
        </p:txBody>
      </p:sp>
      <p:sp>
        <p:nvSpPr>
          <p:cNvPr id="18" name="Content Placeholder 2"/>
          <p:cNvSpPr>
            <a:spLocks noGrp="1"/>
          </p:cNvSpPr>
          <p:nvPr>
            <p:ph idx="1"/>
          </p:nvPr>
        </p:nvSpPr>
        <p:spPr>
          <a:xfrm>
            <a:off x="457200" y="1028700"/>
            <a:ext cx="8229600" cy="5105400"/>
          </a:xfrm>
        </p:spPr>
        <p:txBody>
          <a:bodyPr>
            <a:normAutofit/>
          </a:bodyPr>
          <a:lstStyle/>
          <a:p>
            <a:pPr algn="just">
              <a:buNone/>
            </a:pPr>
            <a:r>
              <a:rPr lang="en-GB" sz="1500" b="1" dirty="0" smtClean="0"/>
              <a:t>Size of charity (Employees)</a:t>
            </a:r>
            <a:endParaRPr lang="en-GB" sz="1500" dirty="0" smtClean="0"/>
          </a:p>
          <a:p>
            <a:pPr algn="just"/>
            <a:r>
              <a:rPr lang="en-GB" sz="1500" dirty="0" smtClean="0"/>
              <a:t>Charities with six or more (63%) staff were more likely than those with fewer staff members (no emp. 51%, 1-5 emp. 50%) to agree that OSCR is an innovative regulator.</a:t>
            </a:r>
          </a:p>
          <a:p>
            <a:pPr algn="just"/>
            <a:r>
              <a:rPr lang="en-GB" sz="1500" dirty="0" smtClean="0"/>
              <a:t>Charities with six or more staff (59%) were also more likely than those with no staff (49%) to agree that the Scottish Charity Register should feature more information about charities’ finances.</a:t>
            </a:r>
          </a:p>
          <a:p>
            <a:pPr algn="just"/>
            <a:r>
              <a:rPr lang="en-GB" sz="1500" dirty="0" smtClean="0"/>
              <a:t>Although overall agreement is similar, regardless of size, those with six or more staff (74%) were more likely than those with no staff at all (66%) to agree ‘very’ strongly that the annual return is part and parcel of what they do.</a:t>
            </a:r>
          </a:p>
          <a:p>
            <a:pPr marL="0" indent="0" algn="just">
              <a:buNone/>
            </a:pPr>
            <a:endParaRPr lang="en-GB" sz="1500" b="1" dirty="0"/>
          </a:p>
          <a:p>
            <a:pPr marL="0" indent="0" algn="just">
              <a:buNone/>
            </a:pPr>
            <a:r>
              <a:rPr lang="en-GB" sz="1500" b="1" dirty="0" smtClean="0"/>
              <a:t>Size </a:t>
            </a:r>
            <a:r>
              <a:rPr lang="en-GB" sz="1500" b="1" dirty="0"/>
              <a:t>of charity </a:t>
            </a:r>
            <a:r>
              <a:rPr lang="en-GB" sz="1500" b="1" dirty="0" smtClean="0"/>
              <a:t>(Turnover)</a:t>
            </a:r>
            <a:endParaRPr lang="en-GB" sz="1500" b="1" dirty="0"/>
          </a:p>
          <a:p>
            <a:pPr algn="just"/>
            <a:r>
              <a:rPr lang="en-GB" sz="1500" dirty="0" smtClean="0"/>
              <a:t>Charities with a turnover above £100k were more likely than those with an income under £2k to agree that completing the annual return is part and parcel of what they do.</a:t>
            </a:r>
          </a:p>
          <a:p>
            <a:pPr algn="just"/>
            <a:r>
              <a:rPr lang="en-GB" sz="1500" dirty="0" smtClean="0"/>
              <a:t>Charities with a turnover in excess of £25k (55%) were more likely than those with lesser incomes (47%) to agree that more information should be available on the Scottish Charity Register.</a:t>
            </a:r>
          </a:p>
          <a:p>
            <a:pPr algn="just"/>
            <a:r>
              <a:rPr lang="en-GB" sz="1500" dirty="0"/>
              <a:t>Charities with a turnover in excess of £25k </a:t>
            </a:r>
            <a:r>
              <a:rPr lang="en-GB" sz="1500" dirty="0" smtClean="0"/>
              <a:t>(10%) </a:t>
            </a:r>
            <a:r>
              <a:rPr lang="en-GB" sz="1500" dirty="0"/>
              <a:t>were more likely than those with lesser incomes </a:t>
            </a:r>
            <a:r>
              <a:rPr lang="en-GB" sz="1500" dirty="0" smtClean="0"/>
              <a:t>(</a:t>
            </a:r>
            <a:r>
              <a:rPr lang="en-GB" sz="1500" dirty="0"/>
              <a:t>5</a:t>
            </a:r>
            <a:r>
              <a:rPr lang="en-GB" sz="1500" dirty="0" smtClean="0"/>
              <a:t>%) </a:t>
            </a:r>
            <a:r>
              <a:rPr lang="en-GB" sz="1500" dirty="0"/>
              <a:t>to </a:t>
            </a:r>
            <a:r>
              <a:rPr lang="en-GB" sz="1500" dirty="0" smtClean="0"/>
              <a:t>disagree </a:t>
            </a:r>
            <a:r>
              <a:rPr lang="en-GB" sz="1500" dirty="0"/>
              <a:t>that </a:t>
            </a:r>
            <a:r>
              <a:rPr lang="en-GB" sz="1500" dirty="0" smtClean="0"/>
              <a:t>OSCR is an innovative regulator.</a:t>
            </a:r>
            <a:endParaRPr lang="en-GB" sz="1500" dirty="0"/>
          </a:p>
          <a:p>
            <a:pPr algn="just"/>
            <a:endParaRPr lang="en-GB" sz="1500" dirty="0" smtClean="0"/>
          </a:p>
          <a:p>
            <a:pPr lvl="1" algn="just"/>
            <a:endParaRPr lang="en-GB" sz="1500" dirty="0"/>
          </a:p>
          <a:p>
            <a:pPr lvl="1" algn="just"/>
            <a:endParaRPr lang="en-GB" sz="1500" dirty="0" smtClean="0"/>
          </a:p>
          <a:p>
            <a:pPr lvl="1" algn="just"/>
            <a:endParaRPr lang="en-GB" sz="1400" dirty="0" smtClean="0"/>
          </a:p>
          <a:p>
            <a:pPr marL="0" indent="0" algn="just">
              <a:buNone/>
            </a:pPr>
            <a:endParaRPr lang="en-GB" sz="1500" dirty="0" smtClean="0"/>
          </a:p>
          <a:p>
            <a:pPr marL="0" indent="0" algn="just">
              <a:buNone/>
            </a:pPr>
            <a:endParaRPr lang="en-GB" sz="1500" dirty="0" smtClean="0"/>
          </a:p>
        </p:txBody>
      </p:sp>
      <p:sp>
        <p:nvSpPr>
          <p:cNvPr id="7" name="Text Box 4"/>
          <p:cNvSpPr txBox="1">
            <a:spLocks noChangeArrowheads="1"/>
          </p:cNvSpPr>
          <p:nvPr/>
        </p:nvSpPr>
        <p:spPr bwMode="auto">
          <a:xfrm>
            <a:off x="0" y="6107759"/>
            <a:ext cx="6479754" cy="646331"/>
          </a:xfrm>
          <a:prstGeom prst="rect">
            <a:avLst/>
          </a:prstGeom>
          <a:noFill/>
          <a:ln w="9525">
            <a:noFill/>
            <a:miter lim="800000"/>
            <a:headEnd/>
            <a:tailEnd/>
          </a:ln>
          <a:effectLst/>
        </p:spPr>
        <p:txBody>
          <a:bodyPr wrap="square">
            <a:spAutoFit/>
          </a:bodyPr>
          <a:lstStyle/>
          <a:p>
            <a:pPr>
              <a:spcBef>
                <a:spcPct val="50000"/>
              </a:spcBef>
            </a:pPr>
            <a:r>
              <a:rPr lang="en-GB" sz="1200" dirty="0" smtClean="0"/>
              <a:t>Q24.</a:t>
            </a:r>
            <a:r>
              <a:rPr lang="en-US" sz="1200" dirty="0" smtClean="0"/>
              <a:t> Thinking more generally about OSCR, we are now going to show you some statements that other people have made about OSCR. For each one, please select one box to show to what extent you agree or disagree with it.</a:t>
            </a:r>
            <a:endParaRPr lang="en-US" sz="1200" dirty="0"/>
          </a:p>
        </p:txBody>
      </p:sp>
    </p:spTree>
    <p:extLst>
      <p:ext uri="{BB962C8B-B14F-4D97-AF65-F5344CB8AC3E}">
        <p14:creationId xmlns:p14="http://schemas.microsoft.com/office/powerpoint/2010/main" xmlns="" val="1401163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46</a:t>
            </a:fld>
            <a:endParaRPr lang="en-GB" sz="900"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Importance of OSCR’s operations</a:t>
            </a:r>
            <a:endParaRPr lang="en-GB" sz="2800" i="1" dirty="0"/>
          </a:p>
        </p:txBody>
      </p:sp>
      <p:sp>
        <p:nvSpPr>
          <p:cNvPr id="19" name="Text Box 7"/>
          <p:cNvSpPr txBox="1">
            <a:spLocks noChangeArrowheads="1"/>
          </p:cNvSpPr>
          <p:nvPr/>
        </p:nvSpPr>
        <p:spPr bwMode="auto">
          <a:xfrm>
            <a:off x="1366837" y="6127333"/>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 1,215</a:t>
            </a:r>
            <a:endParaRPr lang="en-GB" sz="1200" dirty="0"/>
          </a:p>
        </p:txBody>
      </p:sp>
      <p:sp>
        <p:nvSpPr>
          <p:cNvPr id="10" name="Text Box 4"/>
          <p:cNvSpPr txBox="1">
            <a:spLocks noChangeArrowheads="1"/>
          </p:cNvSpPr>
          <p:nvPr/>
        </p:nvSpPr>
        <p:spPr bwMode="auto">
          <a:xfrm>
            <a:off x="0" y="6142340"/>
            <a:ext cx="6479754" cy="461665"/>
          </a:xfrm>
          <a:prstGeom prst="rect">
            <a:avLst/>
          </a:prstGeom>
          <a:noFill/>
          <a:ln w="9525">
            <a:noFill/>
            <a:miter lim="800000"/>
            <a:headEnd/>
            <a:tailEnd/>
          </a:ln>
          <a:effectLst/>
        </p:spPr>
        <p:txBody>
          <a:bodyPr wrap="square">
            <a:spAutoFit/>
          </a:bodyPr>
          <a:lstStyle/>
          <a:p>
            <a:r>
              <a:rPr lang="en-GB" sz="1200" dirty="0" smtClean="0"/>
              <a:t>Q24b. Thinking about how the Scottish Charity Regulator (OSCR) should operate, how important or unimportant are the following issues?</a:t>
            </a:r>
            <a:endParaRPr lang="en-GB" sz="1200" dirty="0"/>
          </a:p>
        </p:txBody>
      </p:sp>
      <p:graphicFrame>
        <p:nvGraphicFramePr>
          <p:cNvPr id="17" name="Object 2"/>
          <p:cNvGraphicFramePr>
            <a:graphicFrameLocks noChangeAspect="1"/>
          </p:cNvGraphicFramePr>
          <p:nvPr>
            <p:extLst>
              <p:ext uri="{D42A27DB-BD31-4B8C-83A1-F6EECF244321}">
                <p14:modId xmlns:p14="http://schemas.microsoft.com/office/powerpoint/2010/main" xmlns="" val="194657955"/>
              </p:ext>
            </p:extLst>
          </p:nvPr>
        </p:nvGraphicFramePr>
        <p:xfrm>
          <a:off x="251520" y="1041400"/>
          <a:ext cx="8640960" cy="4318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7"/>
          <p:cNvSpPr/>
          <p:nvPr/>
        </p:nvSpPr>
        <p:spPr>
          <a:xfrm>
            <a:off x="254000" y="5319518"/>
            <a:ext cx="8699500" cy="817245"/>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a:ln>
            <a:solidFill>
              <a:srgbClr val="AAB362"/>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Each of the statements was scored highly by the charities, with three quarters selecting ‘very’ important for seven out of the eight. ‘Taking action where there has been misconduct’ was notably higher, with almost nine out of ten respondents stating that it is ‘very’ important. Stakeholders reported higher levels of importance than the public.</a:t>
            </a:r>
          </a:p>
        </p:txBody>
      </p:sp>
      <p:graphicFrame>
        <p:nvGraphicFramePr>
          <p:cNvPr id="9" name="Table 8"/>
          <p:cNvGraphicFramePr>
            <a:graphicFrameLocks noGrp="1"/>
          </p:cNvGraphicFramePr>
          <p:nvPr/>
        </p:nvGraphicFramePr>
        <p:xfrm>
          <a:off x="7543798" y="920750"/>
          <a:ext cx="1428751" cy="4339560"/>
        </p:xfrm>
        <a:graphic>
          <a:graphicData uri="http://schemas.openxmlformats.org/drawingml/2006/table">
            <a:tbl>
              <a:tblPr firstRow="1" bandRow="1">
                <a:tableStyleId>{5C22544A-7EE6-4342-B048-85BDC9FD1C3A}</a:tableStyleId>
              </a:tblPr>
              <a:tblGrid>
                <a:gridCol w="1428751"/>
              </a:tblGrid>
              <a:tr h="532159">
                <a:tc>
                  <a:txBody>
                    <a:bodyPr/>
                    <a:lstStyle/>
                    <a:p>
                      <a:pPr algn="ctr"/>
                      <a:r>
                        <a:rPr lang="en-GB" sz="1400" b="1" dirty="0" smtClean="0"/>
                        <a:t>General Population</a:t>
                      </a:r>
                    </a:p>
                    <a:p>
                      <a:pPr algn="ctr"/>
                      <a:r>
                        <a:rPr lang="en-GB" sz="1400" b="1" dirty="0" smtClean="0"/>
                        <a:t>‘very</a:t>
                      </a:r>
                      <a:r>
                        <a:rPr lang="en-GB" sz="1400" b="1" baseline="0" dirty="0" smtClean="0"/>
                        <a:t> important’</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51005">
                <a:tc>
                  <a:txBody>
                    <a:bodyPr/>
                    <a:lstStyle/>
                    <a:p>
                      <a:pPr algn="ctr"/>
                      <a:r>
                        <a:rPr lang="en-GB" sz="1400" dirty="0" smtClean="0"/>
                        <a:t>71%</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51005">
                <a:tc>
                  <a:txBody>
                    <a:bodyPr/>
                    <a:lstStyle/>
                    <a:p>
                      <a:pPr algn="ctr"/>
                      <a:r>
                        <a:rPr lang="en-GB" sz="1400" dirty="0" smtClean="0">
                          <a:solidFill>
                            <a:schemeClr val="tx1"/>
                          </a:solidFill>
                        </a:rPr>
                        <a:t>50%</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51005">
                <a:tc>
                  <a:txBody>
                    <a:bodyPr/>
                    <a:lstStyle/>
                    <a:p>
                      <a:pPr algn="ctr"/>
                      <a:r>
                        <a:rPr lang="en-GB" sz="1400" dirty="0" smtClean="0">
                          <a:solidFill>
                            <a:schemeClr val="tx1"/>
                          </a:solidFill>
                        </a:rPr>
                        <a:t>41%</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51005">
                <a:tc>
                  <a:txBody>
                    <a:bodyPr/>
                    <a:lstStyle/>
                    <a:p>
                      <a:pPr algn="ctr"/>
                      <a:r>
                        <a:rPr lang="en-GB" sz="1400" dirty="0" smtClean="0">
                          <a:solidFill>
                            <a:schemeClr val="tx1"/>
                          </a:solidFill>
                        </a:rPr>
                        <a:t>47%</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51005">
                <a:tc>
                  <a:txBody>
                    <a:bodyPr/>
                    <a:lstStyle/>
                    <a:p>
                      <a:pPr algn="ctr"/>
                      <a:r>
                        <a:rPr lang="en-GB" sz="1400" dirty="0" smtClean="0">
                          <a:solidFill>
                            <a:schemeClr val="tx1"/>
                          </a:solidFill>
                        </a:rPr>
                        <a:t>54%</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510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51005">
                <a:tc>
                  <a:txBody>
                    <a:bodyPr/>
                    <a:lstStyle/>
                    <a:p>
                      <a:pPr algn="ctr"/>
                      <a:r>
                        <a:rPr lang="en-GB" sz="1400" dirty="0" smtClean="0">
                          <a:solidFill>
                            <a:schemeClr val="tx1"/>
                          </a:solidFill>
                        </a:rPr>
                        <a:t>51%</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51005">
                <a:tc>
                  <a:txBody>
                    <a:bodyPr/>
                    <a:lstStyle/>
                    <a:p>
                      <a:pPr algn="ctr"/>
                      <a:r>
                        <a:rPr lang="en-GB" sz="1400" dirty="0" smtClean="0">
                          <a:solidFill>
                            <a:schemeClr val="tx1"/>
                          </a:solidFill>
                        </a:rPr>
                        <a:t>54%</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Importance of operations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47</a:t>
            </a:fld>
            <a:endParaRPr lang="en-GB"/>
          </a:p>
        </p:txBody>
      </p:sp>
      <p:sp>
        <p:nvSpPr>
          <p:cNvPr id="18" name="Content Placeholder 2"/>
          <p:cNvSpPr>
            <a:spLocks noGrp="1"/>
          </p:cNvSpPr>
          <p:nvPr>
            <p:ph idx="1"/>
          </p:nvPr>
        </p:nvSpPr>
        <p:spPr>
          <a:xfrm>
            <a:off x="457200" y="1028700"/>
            <a:ext cx="8229600" cy="5105400"/>
          </a:xfrm>
        </p:spPr>
        <p:txBody>
          <a:bodyPr>
            <a:normAutofit/>
          </a:bodyPr>
          <a:lstStyle/>
          <a:p>
            <a:pPr algn="just">
              <a:buNone/>
            </a:pPr>
            <a:r>
              <a:rPr lang="en-GB" sz="1500" b="1" dirty="0" smtClean="0"/>
              <a:t>Size of charity (Employees)</a:t>
            </a:r>
          </a:p>
          <a:p>
            <a:pPr algn="just"/>
            <a:r>
              <a:rPr lang="en-GB" sz="1500" dirty="0" smtClean="0"/>
              <a:t>Charities with over six staff (83%) were more likely than those with no staff (71%) to feel that having a publicly available register of charities is ‘very’ important. This group (82%) were also more likely than those with no staff (72%) to feel that building trust in the charity sector is ‘very’ important</a:t>
            </a:r>
            <a:r>
              <a:rPr lang="en-GB" sz="1500" dirty="0"/>
              <a:t>.</a:t>
            </a:r>
            <a:endParaRPr lang="en-GB" sz="1500" dirty="0" smtClean="0"/>
          </a:p>
          <a:p>
            <a:pPr algn="just"/>
            <a:r>
              <a:rPr lang="en-GB" sz="1500" dirty="0" smtClean="0"/>
              <a:t>Charities with 1-5 staff (98%) or no staff at all (95%) were more likely than those with six or more staff (90%) to feel that not charging charities fees to register or to submit accounts is important overall.</a:t>
            </a:r>
          </a:p>
          <a:p>
            <a:pPr marL="0" indent="0" algn="just">
              <a:buNone/>
            </a:pPr>
            <a:endParaRPr lang="en-GB" sz="1500" b="1" dirty="0"/>
          </a:p>
          <a:p>
            <a:pPr marL="0" indent="0" algn="just">
              <a:buNone/>
            </a:pPr>
            <a:r>
              <a:rPr lang="en-GB" sz="1500" b="1" dirty="0" smtClean="0"/>
              <a:t>Size </a:t>
            </a:r>
            <a:r>
              <a:rPr lang="en-GB" sz="1500" b="1" dirty="0"/>
              <a:t>of charity </a:t>
            </a:r>
            <a:r>
              <a:rPr lang="en-GB" sz="1500" b="1" dirty="0" smtClean="0"/>
              <a:t>(Turnover)</a:t>
            </a:r>
            <a:endParaRPr lang="en-GB" sz="1500" b="1" dirty="0"/>
          </a:p>
          <a:p>
            <a:pPr marL="342900" lvl="1" indent="-342900" algn="just">
              <a:buFont typeface="Arial" pitchFamily="34" charset="0"/>
              <a:buChar char="•"/>
            </a:pPr>
            <a:r>
              <a:rPr lang="en-GB" sz="1500" dirty="0" smtClean="0"/>
              <a:t>Charities with a turnover of £100k and over were more likely than those with a smaller turnover to feel that having a publically available register for all charities is ‘very’ </a:t>
            </a:r>
            <a:r>
              <a:rPr lang="en-GB" sz="1500" dirty="0"/>
              <a:t>important </a:t>
            </a:r>
            <a:r>
              <a:rPr lang="en-GB" sz="1500" dirty="0" smtClean="0"/>
              <a:t>(£100k+ 83% vs &lt;£</a:t>
            </a:r>
            <a:r>
              <a:rPr lang="en-GB" sz="1500" dirty="0"/>
              <a:t>25k </a:t>
            </a:r>
            <a:r>
              <a:rPr lang="en-GB" sz="1500" dirty="0" smtClean="0"/>
              <a:t>70%, £25k-£100k 75%). This group was less likely then those with lower incomes to feel that being free to register or submit accounts is ‘very’ important </a:t>
            </a:r>
            <a:r>
              <a:rPr lang="en-GB" sz="1500" dirty="0"/>
              <a:t>(£100k+ </a:t>
            </a:r>
            <a:r>
              <a:rPr lang="en-GB" sz="1500" dirty="0" smtClean="0"/>
              <a:t>68% vs &lt;£</a:t>
            </a:r>
            <a:r>
              <a:rPr lang="en-GB" sz="1500" dirty="0"/>
              <a:t>25k </a:t>
            </a:r>
            <a:r>
              <a:rPr lang="en-GB" sz="1500" dirty="0" smtClean="0"/>
              <a:t>83%, </a:t>
            </a:r>
            <a:r>
              <a:rPr lang="en-GB" sz="1500" dirty="0"/>
              <a:t>£25k-£100k </a:t>
            </a:r>
            <a:r>
              <a:rPr lang="en-GB" sz="1500" dirty="0" smtClean="0"/>
              <a:t>81%).</a:t>
            </a:r>
            <a:endParaRPr lang="en-GB" sz="1500" dirty="0"/>
          </a:p>
          <a:p>
            <a:pPr marL="342900" lvl="1" indent="-342900" algn="just">
              <a:buFont typeface="Arial" pitchFamily="34" charset="0"/>
              <a:buChar char="•"/>
            </a:pPr>
            <a:endParaRPr lang="en-GB" sz="1500" dirty="0"/>
          </a:p>
          <a:p>
            <a:pPr algn="just"/>
            <a:endParaRPr lang="en-GB" sz="1500" dirty="0" smtClean="0"/>
          </a:p>
          <a:p>
            <a:pPr algn="just"/>
            <a:endParaRPr lang="en-GB" sz="1500" dirty="0"/>
          </a:p>
          <a:p>
            <a:pPr lvl="1" algn="just"/>
            <a:endParaRPr lang="en-GB" sz="1500" dirty="0"/>
          </a:p>
          <a:p>
            <a:pPr lvl="1" algn="just"/>
            <a:endParaRPr lang="en-GB" sz="1500" dirty="0"/>
          </a:p>
          <a:p>
            <a:pPr lvl="1" algn="just"/>
            <a:endParaRPr lang="en-GB" sz="1500" dirty="0" smtClean="0"/>
          </a:p>
          <a:p>
            <a:pPr lvl="1" algn="just"/>
            <a:endParaRPr lang="en-GB" sz="1400" dirty="0" smtClean="0"/>
          </a:p>
          <a:p>
            <a:pPr marL="0" indent="0" algn="just">
              <a:buNone/>
            </a:pPr>
            <a:endParaRPr lang="en-GB" sz="1500" dirty="0" smtClean="0"/>
          </a:p>
          <a:p>
            <a:pPr marL="0" indent="0" algn="just">
              <a:buNone/>
            </a:pPr>
            <a:endParaRPr lang="en-GB" sz="1500" dirty="0" smtClean="0"/>
          </a:p>
        </p:txBody>
      </p:sp>
      <p:sp>
        <p:nvSpPr>
          <p:cNvPr id="7" name="Text Box 4"/>
          <p:cNvSpPr txBox="1">
            <a:spLocks noChangeArrowheads="1"/>
          </p:cNvSpPr>
          <p:nvPr/>
        </p:nvSpPr>
        <p:spPr bwMode="auto">
          <a:xfrm>
            <a:off x="0" y="6142340"/>
            <a:ext cx="6479754" cy="461665"/>
          </a:xfrm>
          <a:prstGeom prst="rect">
            <a:avLst/>
          </a:prstGeom>
          <a:noFill/>
          <a:ln w="9525">
            <a:noFill/>
            <a:miter lim="800000"/>
            <a:headEnd/>
            <a:tailEnd/>
          </a:ln>
          <a:effectLst/>
        </p:spPr>
        <p:txBody>
          <a:bodyPr wrap="square">
            <a:spAutoFit/>
          </a:bodyPr>
          <a:lstStyle/>
          <a:p>
            <a:r>
              <a:rPr lang="en-GB" sz="1200" dirty="0" smtClean="0"/>
              <a:t>Q24b. Thinking about how the Scottish Charity Regulator (OSCR) should operate, how important or unimportant are the following issues?</a:t>
            </a:r>
            <a:endParaRPr lang="en-GB" sz="1200" dirty="0"/>
          </a:p>
        </p:txBody>
      </p:sp>
    </p:spTree>
    <p:extLst>
      <p:ext uri="{BB962C8B-B14F-4D97-AF65-F5344CB8AC3E}">
        <p14:creationId xmlns:p14="http://schemas.microsoft.com/office/powerpoint/2010/main" xmlns="" val="1012076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Importance of operations – sub-groups</a:t>
            </a:r>
          </a:p>
        </p:txBody>
      </p:sp>
      <p:sp>
        <p:nvSpPr>
          <p:cNvPr id="6" name="Slide Number Placeholder 5"/>
          <p:cNvSpPr>
            <a:spLocks noGrp="1"/>
          </p:cNvSpPr>
          <p:nvPr>
            <p:ph type="sldNum" sz="quarter" idx="15"/>
          </p:nvPr>
        </p:nvSpPr>
        <p:spPr/>
        <p:txBody>
          <a:bodyPr/>
          <a:lstStyle/>
          <a:p>
            <a:fld id="{AA49D0B1-4015-47B1-AA93-86824F055D44}" type="slidenum">
              <a:rPr lang="en-GB" smtClean="0"/>
              <a:pPr/>
              <a:t>48</a:t>
            </a:fld>
            <a:endParaRPr lang="en-GB"/>
          </a:p>
        </p:txBody>
      </p:sp>
      <p:sp>
        <p:nvSpPr>
          <p:cNvPr id="18" name="Content Placeholder 2"/>
          <p:cNvSpPr>
            <a:spLocks noGrp="1"/>
          </p:cNvSpPr>
          <p:nvPr>
            <p:ph idx="1"/>
          </p:nvPr>
        </p:nvSpPr>
        <p:spPr>
          <a:xfrm>
            <a:off x="457200" y="1028700"/>
            <a:ext cx="8229600" cy="5105400"/>
          </a:xfrm>
        </p:spPr>
        <p:txBody>
          <a:bodyPr>
            <a:normAutofit/>
          </a:bodyPr>
          <a:lstStyle/>
          <a:p>
            <a:pPr marL="0" indent="0" algn="just">
              <a:buNone/>
            </a:pPr>
            <a:r>
              <a:rPr lang="en-GB" sz="1500" b="1" dirty="0" smtClean="0"/>
              <a:t>Years Established</a:t>
            </a:r>
          </a:p>
          <a:p>
            <a:pPr marL="342900" lvl="1" indent="-342900" algn="just">
              <a:buFont typeface="Arial" pitchFamily="34" charset="0"/>
              <a:buChar char="•"/>
            </a:pPr>
            <a:r>
              <a:rPr lang="en-GB" sz="1500" dirty="0" smtClean="0"/>
              <a:t>Charities that have been established in the last four years were more likely than those established longer to feel that making the public aware when action has been taken against misconduct is ‘very’ important (&lt;</a:t>
            </a:r>
            <a:r>
              <a:rPr lang="en-GB" sz="1500" dirty="0"/>
              <a:t>4 </a:t>
            </a:r>
            <a:r>
              <a:rPr lang="en-GB" sz="1500" dirty="0" smtClean="0"/>
              <a:t>91% vs 4-10 70%, </a:t>
            </a:r>
            <a:r>
              <a:rPr lang="en-GB" sz="1500" dirty="0"/>
              <a:t>11-25 </a:t>
            </a:r>
            <a:r>
              <a:rPr lang="en-GB" sz="1500" dirty="0" smtClean="0"/>
              <a:t>76%, </a:t>
            </a:r>
            <a:r>
              <a:rPr lang="en-GB" sz="1500" dirty="0"/>
              <a:t>26-50 </a:t>
            </a:r>
            <a:r>
              <a:rPr lang="en-GB" sz="1500" dirty="0" smtClean="0"/>
              <a:t>71%, 50+ 74%). This group was also more likely than those established for over 25 years to feel that building trust in the Scottish charity sector is ‘very’ important (&lt;</a:t>
            </a:r>
            <a:r>
              <a:rPr lang="en-GB" sz="1500" dirty="0"/>
              <a:t>4 </a:t>
            </a:r>
            <a:r>
              <a:rPr lang="en-GB" sz="1500" dirty="0" smtClean="0"/>
              <a:t>86% vs 26-50 73%, 50+ 70%).</a:t>
            </a:r>
          </a:p>
          <a:p>
            <a:pPr marL="342900" lvl="1" indent="-342900" algn="just">
              <a:buFont typeface="Arial" pitchFamily="34" charset="0"/>
              <a:buChar char="•"/>
            </a:pPr>
            <a:r>
              <a:rPr lang="en-GB" sz="1500" dirty="0" smtClean="0"/>
              <a:t>Charities established over 50 years ago (81%) were more likely than those established within the last 4 years (68%) to feel that not charging charities to register or submit accounts is ‘very’ important.</a:t>
            </a:r>
            <a:endParaRPr lang="en-GB" sz="1500" dirty="0"/>
          </a:p>
          <a:p>
            <a:pPr marL="342900" lvl="1" indent="-342900" algn="just">
              <a:buFont typeface="Arial" pitchFamily="34" charset="0"/>
              <a:buChar char="•"/>
            </a:pPr>
            <a:endParaRPr lang="en-GB" sz="1500" dirty="0" smtClean="0"/>
          </a:p>
          <a:p>
            <a:pPr marL="342900" lvl="1" indent="-342900" algn="just">
              <a:buFont typeface="Arial" pitchFamily="34" charset="0"/>
              <a:buChar char="•"/>
            </a:pPr>
            <a:endParaRPr lang="en-GB" sz="1500" dirty="0"/>
          </a:p>
          <a:p>
            <a:pPr marL="342900" lvl="1" indent="-342900" algn="just">
              <a:buFont typeface="Arial" pitchFamily="34" charset="0"/>
              <a:buChar char="•"/>
            </a:pPr>
            <a:endParaRPr lang="en-GB" sz="1200" dirty="0" smtClean="0"/>
          </a:p>
          <a:p>
            <a:pPr marL="0" lvl="1" indent="0" algn="just">
              <a:buNone/>
            </a:pPr>
            <a:endParaRPr lang="en-GB" sz="1200" dirty="0"/>
          </a:p>
          <a:p>
            <a:pPr marL="0" lvl="1" indent="0" algn="just">
              <a:buNone/>
            </a:pPr>
            <a:endParaRPr lang="en-GB" sz="1200" dirty="0" smtClean="0"/>
          </a:p>
          <a:p>
            <a:pPr marL="0" lvl="1" indent="0" algn="just">
              <a:buNone/>
            </a:pPr>
            <a:endParaRPr lang="en-GB" sz="1200" dirty="0"/>
          </a:p>
          <a:p>
            <a:pPr marL="0" lvl="1" indent="0" algn="just">
              <a:buNone/>
            </a:pPr>
            <a:endParaRPr lang="en-GB" sz="1200" dirty="0" smtClean="0"/>
          </a:p>
          <a:p>
            <a:pPr marL="0" lvl="1" indent="0" algn="just">
              <a:buNone/>
            </a:pPr>
            <a:endParaRPr lang="en-GB" sz="1200" dirty="0"/>
          </a:p>
          <a:p>
            <a:pPr marL="0" indent="0" algn="just">
              <a:buNone/>
            </a:pPr>
            <a:endParaRPr lang="en-GB" sz="1500" dirty="0" smtClean="0"/>
          </a:p>
        </p:txBody>
      </p:sp>
      <p:sp>
        <p:nvSpPr>
          <p:cNvPr id="7" name="Text Box 4"/>
          <p:cNvSpPr txBox="1">
            <a:spLocks noChangeArrowheads="1"/>
          </p:cNvSpPr>
          <p:nvPr/>
        </p:nvSpPr>
        <p:spPr bwMode="auto">
          <a:xfrm>
            <a:off x="0" y="6142340"/>
            <a:ext cx="6479754" cy="461665"/>
          </a:xfrm>
          <a:prstGeom prst="rect">
            <a:avLst/>
          </a:prstGeom>
          <a:noFill/>
          <a:ln w="9525">
            <a:noFill/>
            <a:miter lim="800000"/>
            <a:headEnd/>
            <a:tailEnd/>
          </a:ln>
          <a:effectLst/>
        </p:spPr>
        <p:txBody>
          <a:bodyPr wrap="square">
            <a:spAutoFit/>
          </a:bodyPr>
          <a:lstStyle/>
          <a:p>
            <a:r>
              <a:rPr lang="en-GB" sz="1200" dirty="0" smtClean="0"/>
              <a:t>Q24b. Thinking about how the Scottish Charity Regulator (OSCR) should operate, how important or unimportant are the following issues?</a:t>
            </a:r>
            <a:endParaRPr lang="en-GB" sz="1200" dirty="0"/>
          </a:p>
        </p:txBody>
      </p:sp>
    </p:spTree>
    <p:extLst>
      <p:ext uri="{BB962C8B-B14F-4D97-AF65-F5344CB8AC3E}">
        <p14:creationId xmlns:p14="http://schemas.microsoft.com/office/powerpoint/2010/main" xmlns="" val="3818018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A49D0B1-4015-47B1-AA93-86824F055D44}" type="slidenum">
              <a:rPr lang="en-GB" sz="900" smtClean="0"/>
              <a:pPr/>
              <a:t>49</a:t>
            </a:fld>
            <a:endParaRPr lang="en-GB" sz="900" dirty="0"/>
          </a:p>
        </p:txBody>
      </p:sp>
      <p:sp>
        <p:nvSpPr>
          <p:cNvPr id="6" name="Text Box 4"/>
          <p:cNvSpPr txBox="1">
            <a:spLocks noChangeArrowheads="1"/>
          </p:cNvSpPr>
          <p:nvPr/>
        </p:nvSpPr>
        <p:spPr bwMode="auto">
          <a:xfrm>
            <a:off x="-36512" y="6148388"/>
            <a:ext cx="7380288" cy="276999"/>
          </a:xfrm>
          <a:prstGeom prst="rect">
            <a:avLst/>
          </a:prstGeom>
          <a:noFill/>
          <a:ln w="9525">
            <a:noFill/>
            <a:miter lim="800000"/>
            <a:headEnd/>
            <a:tailEnd/>
          </a:ln>
          <a:effectLst/>
        </p:spPr>
        <p:txBody>
          <a:bodyPr>
            <a:spAutoFit/>
          </a:bodyPr>
          <a:lstStyle/>
          <a:p>
            <a:pPr>
              <a:spcBef>
                <a:spcPct val="50000"/>
              </a:spcBef>
            </a:pPr>
            <a:r>
              <a:rPr lang="en-GB" sz="1200" dirty="0" smtClean="0"/>
              <a:t>Q12. </a:t>
            </a:r>
            <a:r>
              <a:rPr lang="en-US" sz="1200" dirty="0" smtClean="0"/>
              <a:t>Which of the following functions do you believe OSCR is responsible for?</a:t>
            </a:r>
          </a:p>
        </p:txBody>
      </p:sp>
      <p:graphicFrame>
        <p:nvGraphicFramePr>
          <p:cNvPr id="7" name="Object 2"/>
          <p:cNvGraphicFramePr>
            <a:graphicFrameLocks noChangeAspect="1"/>
          </p:cNvGraphicFramePr>
          <p:nvPr>
            <p:extLst>
              <p:ext uri="{D42A27DB-BD31-4B8C-83A1-F6EECF244321}">
                <p14:modId xmlns:p14="http://schemas.microsoft.com/office/powerpoint/2010/main" xmlns="" val="1842756962"/>
              </p:ext>
            </p:extLst>
          </p:nvPr>
        </p:nvGraphicFramePr>
        <p:xfrm>
          <a:off x="251520" y="1041400"/>
          <a:ext cx="8663879" cy="473505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4"/>
          <p:cNvSpPr>
            <a:spLocks noChangeArrowheads="1"/>
          </p:cNvSpPr>
          <p:nvPr/>
        </p:nvSpPr>
        <p:spPr bwMode="auto">
          <a:xfrm>
            <a:off x="179512" y="260648"/>
            <a:ext cx="6552728" cy="1079500"/>
          </a:xfrm>
          <a:prstGeom prst="rect">
            <a:avLst/>
          </a:prstGeom>
          <a:noFill/>
          <a:ln w="9525" algn="ctr">
            <a:noFill/>
            <a:miter lim="800000"/>
            <a:headEnd/>
            <a:tailEnd/>
          </a:ln>
          <a:effectLst/>
        </p:spPr>
        <p:txBody>
          <a:bodyPr anchor="ctr"/>
          <a:lstStyle/>
          <a:p>
            <a:r>
              <a:rPr lang="en-GB" sz="2800" dirty="0" smtClean="0"/>
              <a:t>Awareness of OSCR’s responsibilities</a:t>
            </a:r>
            <a:endParaRPr lang="en-GB" sz="2800" dirty="0"/>
          </a:p>
        </p:txBody>
      </p:sp>
      <p:sp>
        <p:nvSpPr>
          <p:cNvPr id="10" name="Text Box 7"/>
          <p:cNvSpPr txBox="1">
            <a:spLocks noChangeArrowheads="1"/>
          </p:cNvSpPr>
          <p:nvPr/>
        </p:nvSpPr>
        <p:spPr bwMode="auto">
          <a:xfrm>
            <a:off x="1366837" y="61527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 1,215</a:t>
            </a:r>
            <a:endParaRPr lang="en-GB" sz="1200" dirty="0"/>
          </a:p>
        </p:txBody>
      </p:sp>
      <p:sp>
        <p:nvSpPr>
          <p:cNvPr id="9" name="Rounded Rectangle 8"/>
          <p:cNvSpPr/>
          <p:nvPr/>
        </p:nvSpPr>
        <p:spPr>
          <a:xfrm>
            <a:off x="406400" y="5502199"/>
            <a:ext cx="8255000" cy="578882"/>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a:ln>
            <a:solidFill>
              <a:srgbClr val="AAB362"/>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As with previous years, charities’ awareness of OSCR’s responsibilities, including its four core functions, is very high. There was increased awareness of granting charity status and handling complaints about charities.</a:t>
            </a:r>
          </a:p>
        </p:txBody>
      </p:sp>
      <p:graphicFrame>
        <p:nvGraphicFramePr>
          <p:cNvPr id="11" name="Table 10"/>
          <p:cNvGraphicFramePr>
            <a:graphicFrameLocks noGrp="1"/>
          </p:cNvGraphicFramePr>
          <p:nvPr>
            <p:extLst>
              <p:ext uri="{D42A27DB-BD31-4B8C-83A1-F6EECF244321}">
                <p14:modId xmlns:p14="http://schemas.microsoft.com/office/powerpoint/2010/main" xmlns="" val="2914430389"/>
              </p:ext>
            </p:extLst>
          </p:nvPr>
        </p:nvGraphicFramePr>
        <p:xfrm>
          <a:off x="7056120" y="1126474"/>
          <a:ext cx="1390650" cy="4274834"/>
        </p:xfrm>
        <a:graphic>
          <a:graphicData uri="http://schemas.openxmlformats.org/drawingml/2006/table">
            <a:tbl>
              <a:tblPr firstRow="1" bandRow="1">
                <a:tableStyleId>{5C22544A-7EE6-4342-B048-85BDC9FD1C3A}</a:tableStyleId>
              </a:tblPr>
              <a:tblGrid>
                <a:gridCol w="695325"/>
                <a:gridCol w="695325"/>
              </a:tblGrid>
              <a:tr h="348701">
                <a:tc>
                  <a:txBody>
                    <a:bodyPr/>
                    <a:lstStyle/>
                    <a:p>
                      <a:pPr algn="ctr"/>
                      <a:r>
                        <a:rPr lang="en-GB" sz="1400" b="1" dirty="0" smtClean="0"/>
                        <a:t>2014</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smtClean="0"/>
                        <a:t>2011</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6237">
                <a:tc>
                  <a:txBody>
                    <a:bodyPr/>
                    <a:lstStyle/>
                    <a:p>
                      <a:pPr algn="ctr"/>
                      <a:r>
                        <a:rPr lang="en-GB" sz="1400" dirty="0" smtClean="0"/>
                        <a:t>99%</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smtClean="0">
                          <a:latin typeface="+mn-lt"/>
                        </a:rPr>
                        <a:t>98%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6237">
                <a:tc>
                  <a:txBody>
                    <a:bodyPr/>
                    <a:lstStyle/>
                    <a:p>
                      <a:pPr algn="ctr"/>
                      <a:r>
                        <a:rPr lang="en-GB" sz="1400" dirty="0" smtClean="0"/>
                        <a:t>97%</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96%</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6237">
                <a:tc>
                  <a:txBody>
                    <a:bodyPr/>
                    <a:lstStyle/>
                    <a:p>
                      <a:pPr algn="ctr"/>
                      <a:r>
                        <a:rPr lang="en-GB" sz="1400" dirty="0" smtClean="0"/>
                        <a:t>94%</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94%</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6237">
                <a:tc>
                  <a:txBody>
                    <a:bodyPr/>
                    <a:lstStyle/>
                    <a:p>
                      <a:pPr algn="ctr"/>
                      <a:r>
                        <a:rPr lang="en-GB" sz="1400" dirty="0" smtClean="0"/>
                        <a:t>80%</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78%</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6237">
                <a:tc>
                  <a:txBody>
                    <a:bodyPr/>
                    <a:lstStyle/>
                    <a:p>
                      <a:pPr algn="ctr"/>
                      <a:r>
                        <a:rPr lang="en-GB" sz="1400" dirty="0" smtClean="0"/>
                        <a:t>71%</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73%</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6237">
                <a:tc>
                  <a:txBody>
                    <a:bodyPr/>
                    <a:lstStyle/>
                    <a:p>
                      <a:pPr algn="ctr"/>
                      <a:r>
                        <a:rPr lang="en-GB" sz="1400" dirty="0" smtClean="0"/>
                        <a:t>60%</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63%</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6237">
                <a:tc>
                  <a:txBody>
                    <a:bodyPr/>
                    <a:lstStyle/>
                    <a:p>
                      <a:pPr algn="ctr"/>
                      <a:r>
                        <a:rPr lang="en-GB" sz="1400" dirty="0" smtClean="0"/>
                        <a:t>43%</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49%</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6237">
                <a:tc>
                  <a:txBody>
                    <a:bodyPr/>
                    <a:lstStyle/>
                    <a:p>
                      <a:pPr algn="ctr"/>
                      <a:r>
                        <a:rPr lang="en-GB" sz="1400" dirty="0" smtClean="0"/>
                        <a:t>26%</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23%</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6237">
                <a:tc>
                  <a:txBody>
                    <a:bodyPr/>
                    <a:lstStyle/>
                    <a:p>
                      <a:pPr algn="ctr"/>
                      <a:r>
                        <a:rPr lang="en-GB" sz="1400" dirty="0" smtClean="0"/>
                        <a:t>24%</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22%</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Up Arrow 11"/>
          <p:cNvSpPr/>
          <p:nvPr/>
        </p:nvSpPr>
        <p:spPr>
          <a:xfrm>
            <a:off x="6552348" y="2819391"/>
            <a:ext cx="101600" cy="203200"/>
          </a:xfrm>
          <a:prstGeom prst="up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Up Arrow 12"/>
          <p:cNvSpPr/>
          <p:nvPr/>
        </p:nvSpPr>
        <p:spPr>
          <a:xfrm>
            <a:off x="6313588" y="3263891"/>
            <a:ext cx="101600" cy="203200"/>
          </a:xfrm>
          <a:prstGeom prst="up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Notes for interpretation</a:t>
            </a:r>
            <a:endParaRPr lang="en-GB" sz="2800" dirty="0"/>
          </a:p>
        </p:txBody>
      </p:sp>
      <p:sp>
        <p:nvSpPr>
          <p:cNvPr id="3" name="Content Placeholder 2"/>
          <p:cNvSpPr>
            <a:spLocks noGrp="1"/>
          </p:cNvSpPr>
          <p:nvPr>
            <p:ph idx="1"/>
          </p:nvPr>
        </p:nvSpPr>
        <p:spPr>
          <a:xfrm>
            <a:off x="457200" y="1047404"/>
            <a:ext cx="8229600" cy="4962773"/>
          </a:xfrm>
        </p:spPr>
        <p:txBody>
          <a:bodyPr>
            <a:noAutofit/>
          </a:bodyPr>
          <a:lstStyle/>
          <a:p>
            <a:pPr lvl="0" algn="just"/>
            <a:r>
              <a:rPr lang="en-GB" sz="1400" dirty="0" smtClean="0"/>
              <a:t>Where differences between years and/or subgroups have been highlighted, they have been tested to ensure that those differences are statistically significant. Year on year differences have only been highlighted  between 2014 and 2016.</a:t>
            </a:r>
          </a:p>
          <a:p>
            <a:pPr lvl="0" algn="just"/>
            <a:endParaRPr lang="en-GB" sz="1400" dirty="0" smtClean="0"/>
          </a:p>
          <a:p>
            <a:pPr algn="just"/>
            <a:r>
              <a:rPr lang="en-US" sz="1400" dirty="0"/>
              <a:t>On figures and tables, significant increases have been highlighted with a green arrow and significant decreases have been highlighted with a red arrow.</a:t>
            </a:r>
          </a:p>
          <a:p>
            <a:pPr lvl="0" algn="just"/>
            <a:endParaRPr lang="en-GB" sz="1400" dirty="0" smtClean="0"/>
          </a:p>
          <a:p>
            <a:pPr lvl="0" algn="just"/>
            <a:r>
              <a:rPr lang="en-GB" sz="1400" dirty="0" smtClean="0"/>
              <a:t>Significance testing, is a statistical tool for reducing the chance that random natural fluctuations in the data are reported as true findings. According to market research industry standard, a difference is deemed statistically significant if there is less than a 5% chance that it could be a false positive.</a:t>
            </a:r>
          </a:p>
          <a:p>
            <a:pPr lvl="0" algn="just"/>
            <a:endParaRPr lang="en-GB" sz="1400" dirty="0" smtClean="0"/>
          </a:p>
          <a:p>
            <a:pPr lvl="0" algn="just"/>
            <a:r>
              <a:rPr lang="en-GB" sz="1400" dirty="0" smtClean="0"/>
              <a:t>For the purpose of clarity, not all statistically significant differences between subgroups have been highlighted. Full data tables that highlight all statistically significant differences between subgroups will be provided at alongside this report.</a:t>
            </a:r>
          </a:p>
          <a:p>
            <a:pPr lvl="0" algn="just"/>
            <a:endParaRPr lang="en-GB" sz="1400" dirty="0" smtClean="0"/>
          </a:p>
          <a:p>
            <a:pPr lvl="0" algn="just">
              <a:spcBef>
                <a:spcPts val="0"/>
              </a:spcBef>
            </a:pPr>
            <a:r>
              <a:rPr lang="en-GB" sz="1400" dirty="0"/>
              <a:t>Due to rounding, the sum of responses may in some cases exceed or fall short of 100%. </a:t>
            </a:r>
          </a:p>
          <a:p>
            <a:pPr lvl="0" algn="just">
              <a:spcBef>
                <a:spcPts val="0"/>
              </a:spcBef>
            </a:pPr>
            <a:endParaRPr lang="en-GB" sz="1400" dirty="0"/>
          </a:p>
          <a:p>
            <a:pPr lvl="0" algn="just">
              <a:spcBef>
                <a:spcPts val="0"/>
              </a:spcBef>
            </a:pPr>
            <a:r>
              <a:rPr lang="en-GB" sz="1400" dirty="0"/>
              <a:t>The sum of multi-coded or open ended responses will usually exceed 100%, except in those cases in which responses below a certain percentage have been excluded.</a:t>
            </a:r>
          </a:p>
          <a:p>
            <a:pPr lvl="0" algn="just">
              <a:spcBef>
                <a:spcPts val="0"/>
              </a:spcBef>
            </a:pPr>
            <a:endParaRPr lang="en-GB" sz="1400" dirty="0"/>
          </a:p>
          <a:p>
            <a:pPr lvl="0" algn="just">
              <a:spcBef>
                <a:spcPts val="0"/>
              </a:spcBef>
            </a:pPr>
            <a:r>
              <a:rPr lang="en-GB" sz="1400" dirty="0"/>
              <a:t>Qualitative findings are marked with the following label.             </a:t>
            </a:r>
            <a:r>
              <a:rPr lang="en-GB" sz="1400" dirty="0" smtClean="0"/>
              <a:t>Some </a:t>
            </a:r>
            <a:r>
              <a:rPr lang="en-GB" sz="1400" dirty="0"/>
              <a:t>qualitative findings from 2014 have been retained and expanded upon.</a:t>
            </a:r>
          </a:p>
          <a:p>
            <a:pPr lvl="0" algn="just"/>
            <a:endParaRPr lang="en-GB" sz="1500"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5</a:t>
            </a:fld>
            <a:endParaRPr lang="en-GB" dirty="0"/>
          </a:p>
        </p:txBody>
      </p:sp>
      <p:pic>
        <p:nvPicPr>
          <p:cNvPr id="5" name="Picture 2"/>
          <p:cNvPicPr>
            <a:picLocks noChangeAspect="1" noChangeArrowheads="1"/>
          </p:cNvPicPr>
          <p:nvPr/>
        </p:nvPicPr>
        <p:blipFill>
          <a:blip r:embed="rId2" cstate="print"/>
          <a:srcRect/>
          <a:stretch>
            <a:fillRect/>
          </a:stretch>
        </p:blipFill>
        <p:spPr bwMode="auto">
          <a:xfrm>
            <a:off x="4976642" y="5573935"/>
            <a:ext cx="483096" cy="361856"/>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Awareness of responsibilities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50</a:t>
            </a:fld>
            <a:endParaRPr lang="en-GB"/>
          </a:p>
        </p:txBody>
      </p:sp>
      <p:sp>
        <p:nvSpPr>
          <p:cNvPr id="18" name="Content Placeholder 2"/>
          <p:cNvSpPr>
            <a:spLocks noGrp="1"/>
          </p:cNvSpPr>
          <p:nvPr>
            <p:ph idx="1"/>
          </p:nvPr>
        </p:nvSpPr>
        <p:spPr>
          <a:xfrm>
            <a:off x="457200" y="1028700"/>
            <a:ext cx="8229600" cy="5105400"/>
          </a:xfrm>
        </p:spPr>
        <p:txBody>
          <a:bodyPr>
            <a:normAutofit/>
          </a:bodyPr>
          <a:lstStyle/>
          <a:p>
            <a:pPr algn="just">
              <a:buNone/>
            </a:pPr>
            <a:r>
              <a:rPr lang="en-GB" sz="1500" b="1" dirty="0" smtClean="0"/>
              <a:t>Size of charity (Employees)</a:t>
            </a:r>
          </a:p>
          <a:p>
            <a:pPr algn="just"/>
            <a:r>
              <a:rPr lang="en-GB" sz="1500" dirty="0" smtClean="0"/>
              <a:t>Charities with six or more staff were more likely than those with fewer or no staff to mention handling complaints about charities (6+ emp. 85% vs no emp. 73%, 1-5 emp. 76%) and promoting the work </a:t>
            </a:r>
            <a:r>
              <a:rPr lang="en-GB" sz="1500" dirty="0"/>
              <a:t>of charities (6+ emp. </a:t>
            </a:r>
            <a:r>
              <a:rPr lang="en-GB" sz="1500" dirty="0" smtClean="0"/>
              <a:t>30% </a:t>
            </a:r>
            <a:r>
              <a:rPr lang="en-GB" sz="1500" dirty="0"/>
              <a:t>vs no emp. </a:t>
            </a:r>
            <a:r>
              <a:rPr lang="en-GB" sz="1500" dirty="0" smtClean="0"/>
              <a:t>23</a:t>
            </a:r>
            <a:r>
              <a:rPr lang="en-GB" sz="1500" dirty="0"/>
              <a:t>%, 1-5 emp. </a:t>
            </a:r>
            <a:r>
              <a:rPr lang="en-GB" sz="1500" dirty="0" smtClean="0"/>
              <a:t>21%).</a:t>
            </a:r>
            <a:endParaRPr lang="en-GB" sz="1500" b="1" dirty="0"/>
          </a:p>
          <a:p>
            <a:pPr marL="0" indent="0" algn="just">
              <a:buNone/>
            </a:pPr>
            <a:endParaRPr lang="en-GB" sz="1500" b="1" dirty="0" smtClean="0"/>
          </a:p>
          <a:p>
            <a:pPr marL="0" indent="0" algn="just">
              <a:buNone/>
            </a:pPr>
            <a:r>
              <a:rPr lang="en-GB" sz="1500" b="1" dirty="0" smtClean="0"/>
              <a:t>Size </a:t>
            </a:r>
            <a:r>
              <a:rPr lang="en-GB" sz="1500" b="1" dirty="0"/>
              <a:t>of charity </a:t>
            </a:r>
            <a:r>
              <a:rPr lang="en-GB" sz="1500" b="1" dirty="0" smtClean="0"/>
              <a:t>(Turnover)</a:t>
            </a:r>
            <a:endParaRPr lang="en-GB" sz="1500" b="1" dirty="0"/>
          </a:p>
          <a:p>
            <a:pPr marL="342900" lvl="1" indent="-342900" algn="just">
              <a:buFont typeface="Arial" pitchFamily="34" charset="0"/>
              <a:buChar char="•"/>
            </a:pPr>
            <a:r>
              <a:rPr lang="en-GB" sz="1500" dirty="0" smtClean="0"/>
              <a:t>Charities with a turnover of over £25k were more likely than those with a lower turnover to mention:</a:t>
            </a:r>
          </a:p>
          <a:p>
            <a:pPr marL="742950" lvl="2" indent="-342900" algn="just"/>
            <a:r>
              <a:rPr lang="en-GB" sz="1500" dirty="0" smtClean="0"/>
              <a:t>Granting charity status (£25k+ 86% vs &lt;£25k 81%)</a:t>
            </a:r>
          </a:p>
          <a:p>
            <a:pPr marL="742950" lvl="2" indent="-342900" algn="just"/>
            <a:r>
              <a:rPr lang="en-GB" sz="1500" dirty="0" smtClean="0"/>
              <a:t>Handling complaints about charities </a:t>
            </a:r>
            <a:r>
              <a:rPr lang="en-GB" sz="1500" dirty="0"/>
              <a:t>(£25k+ </a:t>
            </a:r>
            <a:r>
              <a:rPr lang="en-GB" sz="1500" dirty="0" smtClean="0"/>
              <a:t>80% </a:t>
            </a:r>
            <a:r>
              <a:rPr lang="en-GB" sz="1500" dirty="0"/>
              <a:t>vs &lt;£25 </a:t>
            </a:r>
            <a:r>
              <a:rPr lang="en-GB" sz="1500" dirty="0" smtClean="0"/>
              <a:t>72%)</a:t>
            </a:r>
          </a:p>
          <a:p>
            <a:pPr marL="742950" lvl="2" indent="-342900" algn="just"/>
            <a:r>
              <a:rPr lang="en-GB" sz="1500" dirty="0" smtClean="0"/>
              <a:t>Advising Government on charity matters </a:t>
            </a:r>
            <a:r>
              <a:rPr lang="en-GB" sz="1500" dirty="0"/>
              <a:t>(£25k+ </a:t>
            </a:r>
            <a:r>
              <a:rPr lang="en-GB" sz="1500" dirty="0" smtClean="0"/>
              <a:t>64% </a:t>
            </a:r>
            <a:r>
              <a:rPr lang="en-GB" sz="1500" dirty="0"/>
              <a:t>vs &lt;£25 </a:t>
            </a:r>
            <a:r>
              <a:rPr lang="en-GB" sz="1500" dirty="0" smtClean="0"/>
              <a:t>55%)</a:t>
            </a:r>
            <a:endParaRPr lang="en-GB" sz="1500" dirty="0"/>
          </a:p>
          <a:p>
            <a:pPr marL="742950" lvl="2" indent="-342900" algn="just"/>
            <a:endParaRPr lang="en-GB" sz="1500" dirty="0"/>
          </a:p>
          <a:p>
            <a:pPr marL="742950" lvl="2" indent="-342900" algn="just"/>
            <a:endParaRPr lang="en-GB" sz="1500" dirty="0"/>
          </a:p>
          <a:p>
            <a:pPr algn="just"/>
            <a:endParaRPr lang="en-GB" sz="1500" dirty="0" smtClean="0"/>
          </a:p>
          <a:p>
            <a:pPr algn="just"/>
            <a:endParaRPr lang="en-GB" sz="1500" dirty="0"/>
          </a:p>
          <a:p>
            <a:pPr lvl="1" algn="just"/>
            <a:endParaRPr lang="en-GB" sz="1500" dirty="0"/>
          </a:p>
          <a:p>
            <a:pPr lvl="1" algn="just"/>
            <a:endParaRPr lang="en-GB" sz="1500" dirty="0"/>
          </a:p>
          <a:p>
            <a:pPr lvl="1" algn="just"/>
            <a:endParaRPr lang="en-GB" sz="1500" dirty="0" smtClean="0"/>
          </a:p>
          <a:p>
            <a:pPr lvl="1" algn="just"/>
            <a:endParaRPr lang="en-GB" sz="1400" dirty="0" smtClean="0"/>
          </a:p>
          <a:p>
            <a:pPr marL="0" indent="0" algn="just">
              <a:buNone/>
            </a:pPr>
            <a:endParaRPr lang="en-GB" sz="1500" dirty="0" smtClean="0"/>
          </a:p>
          <a:p>
            <a:pPr marL="0" indent="0" algn="just">
              <a:buNone/>
            </a:pPr>
            <a:endParaRPr lang="en-GB" sz="1500" dirty="0" smtClean="0"/>
          </a:p>
        </p:txBody>
      </p:sp>
      <p:sp>
        <p:nvSpPr>
          <p:cNvPr id="8" name="Text Box 4"/>
          <p:cNvSpPr txBox="1">
            <a:spLocks noChangeArrowheads="1"/>
          </p:cNvSpPr>
          <p:nvPr/>
        </p:nvSpPr>
        <p:spPr bwMode="auto">
          <a:xfrm>
            <a:off x="-36512" y="6148388"/>
            <a:ext cx="7380288" cy="276999"/>
          </a:xfrm>
          <a:prstGeom prst="rect">
            <a:avLst/>
          </a:prstGeom>
          <a:noFill/>
          <a:ln w="9525">
            <a:noFill/>
            <a:miter lim="800000"/>
            <a:headEnd/>
            <a:tailEnd/>
          </a:ln>
          <a:effectLst/>
        </p:spPr>
        <p:txBody>
          <a:bodyPr>
            <a:spAutoFit/>
          </a:bodyPr>
          <a:lstStyle/>
          <a:p>
            <a:pPr>
              <a:spcBef>
                <a:spcPct val="50000"/>
              </a:spcBef>
            </a:pPr>
            <a:r>
              <a:rPr lang="en-GB" sz="1200" dirty="0" smtClean="0"/>
              <a:t>Q12. </a:t>
            </a:r>
            <a:r>
              <a:rPr lang="en-US" sz="1200" dirty="0" smtClean="0"/>
              <a:t>Which of the following functions do you believe OSCR is responsible for?</a:t>
            </a:r>
          </a:p>
        </p:txBody>
      </p:sp>
    </p:spTree>
    <p:extLst>
      <p:ext uri="{BB962C8B-B14F-4D97-AF65-F5344CB8AC3E}">
        <p14:creationId xmlns:p14="http://schemas.microsoft.com/office/powerpoint/2010/main" xmlns="" val="8484362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Contact with OSCR</a:t>
            </a:r>
            <a:endParaRPr lang="en-GB" dirty="0"/>
          </a:p>
        </p:txBody>
      </p:sp>
      <p:sp>
        <p:nvSpPr>
          <p:cNvPr id="3" name="Slide Number Placeholder 2"/>
          <p:cNvSpPr>
            <a:spLocks noGrp="1"/>
          </p:cNvSpPr>
          <p:nvPr>
            <p:ph type="sldNum" sz="quarter" idx="10"/>
          </p:nvPr>
        </p:nvSpPr>
        <p:spPr/>
        <p:txBody>
          <a:bodyPr/>
          <a:lstStyle/>
          <a:p>
            <a:fld id="{AA49D0B1-4015-47B1-AA93-86824F055D44}" type="slidenum">
              <a:rPr lang="en-GB" smtClean="0"/>
              <a:pPr/>
              <a:t>51</a:t>
            </a:fld>
            <a:endParaRPr lang="en-GB"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Contact with OSCR</a:t>
            </a:r>
            <a:endParaRPr lang="en-GB" sz="2800" dirty="0"/>
          </a:p>
        </p:txBody>
      </p:sp>
      <p:sp>
        <p:nvSpPr>
          <p:cNvPr id="3" name="Content Placeholder 2"/>
          <p:cNvSpPr>
            <a:spLocks noGrp="1"/>
          </p:cNvSpPr>
          <p:nvPr>
            <p:ph idx="1"/>
          </p:nvPr>
        </p:nvSpPr>
        <p:spPr>
          <a:xfrm>
            <a:off x="457200" y="1069873"/>
            <a:ext cx="8229600" cy="4597401"/>
          </a:xfrm>
        </p:spPr>
        <p:txBody>
          <a:bodyPr>
            <a:noAutofit/>
          </a:bodyPr>
          <a:lstStyle/>
          <a:p>
            <a:pPr algn="just"/>
            <a:r>
              <a:rPr lang="en-GB" sz="1500" dirty="0" smtClean="0"/>
              <a:t>As in 2014, very few qualitative respondents had had any contact with OSCR outside completing the annual return. However, a small number made contact to amend a charity's constitution or details.</a:t>
            </a:r>
          </a:p>
          <a:p>
            <a:pPr algn="just"/>
            <a:endParaRPr lang="en-GB" sz="1500" dirty="0" smtClean="0"/>
          </a:p>
          <a:p>
            <a:pPr algn="just"/>
            <a:r>
              <a:rPr lang="en-GB" sz="1500" dirty="0" smtClean="0"/>
              <a:t>In general, respondents were pleased with the way in which OSCR dealt with them.</a:t>
            </a:r>
          </a:p>
          <a:p>
            <a:pPr lvl="1" algn="just"/>
            <a:r>
              <a:rPr lang="en-GB" sz="1500" i="1" dirty="0" smtClean="0"/>
              <a:t>[Submitting the annual return] is much better than it has been. You can now save bits and return to them. I didn’t like having to complete a whole page before I saved it</a:t>
            </a:r>
          </a:p>
          <a:p>
            <a:pPr lvl="1" algn="just"/>
            <a:r>
              <a:rPr lang="en-GB" sz="1500" i="1" dirty="0" smtClean="0"/>
              <a:t>It’s not painful at all [to fill in the annual return], there’s not much room for improvement</a:t>
            </a:r>
          </a:p>
          <a:p>
            <a:pPr lvl="1" algn="just"/>
            <a:r>
              <a:rPr lang="en-GB" sz="1500" i="1" dirty="0" smtClean="0"/>
              <a:t>We changed our remit a few years back </a:t>
            </a:r>
            <a:r>
              <a:rPr lang="en-GB" sz="1500" i="1" dirty="0"/>
              <a:t>[</a:t>
            </a:r>
            <a:r>
              <a:rPr lang="en-GB" sz="1500" i="1" dirty="0" smtClean="0"/>
              <a:t>2011] and we needed to know what to do – they gave us the information we needed, quick and easy</a:t>
            </a:r>
          </a:p>
          <a:p>
            <a:pPr lvl="1" algn="just"/>
            <a:r>
              <a:rPr lang="en-GB" sz="1500" i="1" dirty="0" smtClean="0"/>
              <a:t>We changed our articles. There was a bit of back and forth, but it was very smooth. OSCR’s staff were clear and helpful. They explained the changes that we needed to make and they were very reasonable</a:t>
            </a:r>
          </a:p>
          <a:p>
            <a:pPr lvl="1" algn="just"/>
            <a:r>
              <a:rPr lang="en-GB" sz="1500" i="1" dirty="0" smtClean="0"/>
              <a:t>There’s never any issue</a:t>
            </a:r>
          </a:p>
          <a:p>
            <a:pPr lvl="1" algn="just"/>
            <a:endParaRPr lang="en-GB" sz="1500" i="1" dirty="0" smtClean="0"/>
          </a:p>
          <a:p>
            <a:pPr algn="just"/>
            <a:r>
              <a:rPr lang="en-GB" sz="1500" dirty="0" smtClean="0"/>
              <a:t>One respondent who had contacted OSCR to change a charity’s name was unhappy with the time the process took, although they did not feel that OSCR was entirely at fault for this.</a:t>
            </a:r>
          </a:p>
          <a:p>
            <a:pPr lvl="1" algn="just"/>
            <a:r>
              <a:rPr lang="en-GB" sz="1500" i="1" dirty="0" smtClean="0"/>
              <a:t>It was a little bit awkward, there’s a 42 day waiting period before you can use the name after you’ve registered it. It’s not all OSCR’s fault, the legislation stops it from being as speedy as you’d like. But OSCR also takes two weeks to update the name so there’s a disconnect between what the public sees from us and the records available through OSCR</a:t>
            </a:r>
          </a:p>
          <a:p>
            <a:pPr lvl="1" algn="just"/>
            <a:endParaRPr lang="en-GB" sz="1500" i="1"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52</a:t>
            </a:fld>
            <a:endParaRPr lang="en-GB" dirty="0"/>
          </a:p>
        </p:txBody>
      </p:sp>
      <p:pic>
        <p:nvPicPr>
          <p:cNvPr id="5" name="Picture 2"/>
          <p:cNvPicPr>
            <a:picLocks noChangeAspect="1" noChangeArrowheads="1"/>
          </p:cNvPicPr>
          <p:nvPr/>
        </p:nvPicPr>
        <p:blipFill>
          <a:blip r:embed="rId2" cstate="print"/>
          <a:srcRect/>
          <a:stretch>
            <a:fillRect/>
          </a:stretch>
        </p:blipFill>
        <p:spPr bwMode="auto">
          <a:xfrm>
            <a:off x="8339138" y="6153150"/>
            <a:ext cx="661251" cy="495300"/>
          </a:xfrm>
          <a:prstGeom prst="rect">
            <a:avLst/>
          </a:prstGeom>
          <a:noFill/>
          <a:ln w="9525">
            <a:noFill/>
            <a:miter lim="800000"/>
            <a:headEnd/>
            <a:tailEnd/>
          </a:ln>
        </p:spPr>
      </p:pic>
    </p:spTree>
    <p:extLst>
      <p:ext uri="{BB962C8B-B14F-4D97-AF65-F5344CB8AC3E}">
        <p14:creationId xmlns:p14="http://schemas.microsoft.com/office/powerpoint/2010/main" xmlns="" val="30101664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Contact with OSCR</a:t>
            </a:r>
            <a:endParaRPr lang="en-GB" sz="2800" dirty="0"/>
          </a:p>
        </p:txBody>
      </p:sp>
      <p:sp>
        <p:nvSpPr>
          <p:cNvPr id="3" name="Content Placeholder 2"/>
          <p:cNvSpPr>
            <a:spLocks noGrp="1"/>
          </p:cNvSpPr>
          <p:nvPr>
            <p:ph idx="1"/>
          </p:nvPr>
        </p:nvSpPr>
        <p:spPr>
          <a:xfrm>
            <a:off x="457200" y="1059482"/>
            <a:ext cx="8229600" cy="4597401"/>
          </a:xfrm>
        </p:spPr>
        <p:txBody>
          <a:bodyPr>
            <a:noAutofit/>
          </a:bodyPr>
          <a:lstStyle/>
          <a:p>
            <a:r>
              <a:rPr lang="en-GB" sz="1500" dirty="0" smtClean="0"/>
              <a:t>Overall, there was a good level of satisfaction with the amount and method of contact respondents had with OSCR.</a:t>
            </a:r>
          </a:p>
          <a:p>
            <a:pPr lvl="1"/>
            <a:r>
              <a:rPr lang="en-GB" sz="1500" i="1" dirty="0" smtClean="0"/>
              <a:t>I wouldn’t need anything more, I get a ‘light touch’. The level of communication is fine as it is</a:t>
            </a:r>
          </a:p>
          <a:p>
            <a:pPr lvl="1"/>
            <a:r>
              <a:rPr lang="en-GB" sz="1500" i="1" dirty="0" smtClean="0"/>
              <a:t>Their communication hits a good balance – I’m happy with it</a:t>
            </a:r>
          </a:p>
          <a:p>
            <a:pPr lvl="1"/>
            <a:endParaRPr lang="en-GB" sz="1500" i="1" dirty="0"/>
          </a:p>
          <a:p>
            <a:r>
              <a:rPr lang="en-GB" sz="1500" dirty="0" smtClean="0"/>
              <a:t>Roughly half of respondents had signed up to OSCR’s </a:t>
            </a:r>
            <a:r>
              <a:rPr lang="en-GB" sz="1500" dirty="0" err="1" smtClean="0"/>
              <a:t>enewsletter</a:t>
            </a:r>
            <a:r>
              <a:rPr lang="en-GB" sz="1500" dirty="0" smtClean="0"/>
              <a:t>. Those who did receive it spoke positively about it, although they usually cherry-picked useful or interesting information rather that reading the whole thing.</a:t>
            </a:r>
          </a:p>
          <a:p>
            <a:pPr lvl="1"/>
            <a:r>
              <a:rPr lang="en-GB" sz="1500" i="1" dirty="0" smtClean="0"/>
              <a:t>It’s good, its sums up the current issues nicely</a:t>
            </a:r>
          </a:p>
          <a:p>
            <a:pPr lvl="1"/>
            <a:r>
              <a:rPr lang="en-GB" sz="1500" i="1" dirty="0" smtClean="0"/>
              <a:t>It’s good for picking up alerts, I’m happy with the content</a:t>
            </a:r>
          </a:p>
          <a:p>
            <a:pPr lvl="1"/>
            <a:r>
              <a:rPr lang="en-GB" sz="1500" i="1" dirty="0" smtClean="0"/>
              <a:t>It covers everything, but not all of it is interesting to me – I do forward it on to the trustees</a:t>
            </a:r>
          </a:p>
          <a:p>
            <a:pPr lvl="1"/>
            <a:endParaRPr lang="en-GB" sz="1500" dirty="0" smtClean="0"/>
          </a:p>
          <a:p>
            <a:r>
              <a:rPr lang="en-GB" sz="1500" dirty="0" smtClean="0"/>
              <a:t>Amongst </a:t>
            </a:r>
            <a:r>
              <a:rPr lang="en-GB" sz="1500" dirty="0"/>
              <a:t>those who had not yet signed up for the </a:t>
            </a:r>
            <a:r>
              <a:rPr lang="en-GB" sz="1500" dirty="0" err="1"/>
              <a:t>enewsletter</a:t>
            </a:r>
            <a:r>
              <a:rPr lang="en-GB" sz="1500" dirty="0"/>
              <a:t>, there was a notable appetite for doing so. </a:t>
            </a:r>
            <a:r>
              <a:rPr lang="en-GB" sz="1500" dirty="0" smtClean="0"/>
              <a:t>Greater awareness of the </a:t>
            </a:r>
            <a:r>
              <a:rPr lang="en-GB" sz="1500" dirty="0" err="1" smtClean="0"/>
              <a:t>enewsletter</a:t>
            </a:r>
            <a:r>
              <a:rPr lang="en-GB" sz="1500" dirty="0" smtClean="0"/>
              <a:t> is likely to increase readership.</a:t>
            </a:r>
            <a:endParaRPr lang="en-GB" sz="1500" dirty="0"/>
          </a:p>
          <a:p>
            <a:endParaRPr lang="en-GB" sz="1500" i="1" dirty="0" smtClean="0"/>
          </a:p>
          <a:p>
            <a:r>
              <a:rPr lang="en-GB" sz="1500" dirty="0" smtClean="0"/>
              <a:t>Roadshow events had only been attended by a small number, but were well received.</a:t>
            </a:r>
          </a:p>
          <a:p>
            <a:endParaRPr lang="en-GB" sz="1500" dirty="0"/>
          </a:p>
          <a:p>
            <a:r>
              <a:rPr lang="en-GB" sz="1500" dirty="0" smtClean="0"/>
              <a:t>OSCR’s general documentation was very positively received by the respondents, who found it easy to use and the language plain and accessible.</a:t>
            </a:r>
            <a:endParaRPr lang="en-GB" sz="1500"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53</a:t>
            </a:fld>
            <a:endParaRPr lang="en-GB" dirty="0"/>
          </a:p>
        </p:txBody>
      </p:sp>
      <p:pic>
        <p:nvPicPr>
          <p:cNvPr id="5" name="Picture 2"/>
          <p:cNvPicPr>
            <a:picLocks noChangeAspect="1" noChangeArrowheads="1"/>
          </p:cNvPicPr>
          <p:nvPr/>
        </p:nvPicPr>
        <p:blipFill>
          <a:blip r:embed="rId2" cstate="print"/>
          <a:srcRect/>
          <a:stretch>
            <a:fillRect/>
          </a:stretch>
        </p:blipFill>
        <p:spPr bwMode="auto">
          <a:xfrm>
            <a:off x="8339138" y="6153150"/>
            <a:ext cx="661251" cy="495300"/>
          </a:xfrm>
          <a:prstGeom prst="rect">
            <a:avLst/>
          </a:prstGeom>
          <a:noFill/>
          <a:ln w="9525">
            <a:noFill/>
            <a:miter lim="800000"/>
            <a:headEnd/>
            <a:tailEnd/>
          </a:ln>
        </p:spPr>
      </p:pic>
    </p:spTree>
    <p:extLst>
      <p:ext uri="{BB962C8B-B14F-4D97-AF65-F5344CB8AC3E}">
        <p14:creationId xmlns:p14="http://schemas.microsoft.com/office/powerpoint/2010/main" xmlns="" val="2361875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010400" y="6579567"/>
            <a:ext cx="2133600" cy="365125"/>
          </a:xfrm>
        </p:spPr>
        <p:txBody>
          <a:bodyPr/>
          <a:lstStyle/>
          <a:p>
            <a:fld id="{AA49D0B1-4015-47B1-AA93-86824F055D44}" type="slidenum">
              <a:rPr lang="en-GB" sz="900" smtClean="0"/>
              <a:pPr/>
              <a:t>54</a:t>
            </a:fld>
            <a:endParaRPr lang="en-GB" sz="900" dirty="0"/>
          </a:p>
        </p:txBody>
      </p:sp>
      <p:sp>
        <p:nvSpPr>
          <p:cNvPr id="6" name="Text Box 4"/>
          <p:cNvSpPr txBox="1">
            <a:spLocks noChangeArrowheads="1"/>
          </p:cNvSpPr>
          <p:nvPr/>
        </p:nvSpPr>
        <p:spPr bwMode="auto">
          <a:xfrm>
            <a:off x="-36512" y="6161088"/>
            <a:ext cx="7380288" cy="276999"/>
          </a:xfrm>
          <a:prstGeom prst="rect">
            <a:avLst/>
          </a:prstGeom>
          <a:noFill/>
          <a:ln w="9525">
            <a:noFill/>
            <a:miter lim="800000"/>
            <a:headEnd/>
            <a:tailEnd/>
          </a:ln>
          <a:effectLst/>
        </p:spPr>
        <p:txBody>
          <a:bodyPr>
            <a:spAutoFit/>
          </a:bodyPr>
          <a:lstStyle/>
          <a:p>
            <a:pPr>
              <a:spcBef>
                <a:spcPct val="50000"/>
              </a:spcBef>
            </a:pPr>
            <a:r>
              <a:rPr lang="en-GB" sz="1200" dirty="0" smtClean="0"/>
              <a:t>Q13. </a:t>
            </a:r>
            <a:r>
              <a:rPr lang="en-US" sz="1200" dirty="0" smtClean="0"/>
              <a:t>For which of these purposes have you had contact with OSCR?</a:t>
            </a:r>
          </a:p>
        </p:txBody>
      </p:sp>
      <p:graphicFrame>
        <p:nvGraphicFramePr>
          <p:cNvPr id="7" name="Object 2"/>
          <p:cNvGraphicFramePr>
            <a:graphicFrameLocks noChangeAspect="1"/>
          </p:cNvGraphicFramePr>
          <p:nvPr>
            <p:extLst>
              <p:ext uri="{D42A27DB-BD31-4B8C-83A1-F6EECF244321}">
                <p14:modId xmlns:p14="http://schemas.microsoft.com/office/powerpoint/2010/main" xmlns="" val="1961490370"/>
              </p:ext>
            </p:extLst>
          </p:nvPr>
        </p:nvGraphicFramePr>
        <p:xfrm>
          <a:off x="251521" y="1524000"/>
          <a:ext cx="6625529" cy="425245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4"/>
          <p:cNvSpPr>
            <a:spLocks noChangeArrowheads="1"/>
          </p:cNvSpPr>
          <p:nvPr/>
        </p:nvSpPr>
        <p:spPr bwMode="auto">
          <a:xfrm>
            <a:off x="179512" y="260648"/>
            <a:ext cx="6552728" cy="1079500"/>
          </a:xfrm>
          <a:prstGeom prst="rect">
            <a:avLst/>
          </a:prstGeom>
          <a:noFill/>
          <a:ln w="9525" algn="ctr">
            <a:noFill/>
            <a:miter lim="800000"/>
            <a:headEnd/>
            <a:tailEnd/>
          </a:ln>
          <a:effectLst/>
        </p:spPr>
        <p:txBody>
          <a:bodyPr anchor="ctr"/>
          <a:lstStyle/>
          <a:p>
            <a:r>
              <a:rPr lang="en-GB" sz="2800" dirty="0" smtClean="0"/>
              <a:t>Reasons for contact with OSCR</a:t>
            </a:r>
            <a:endParaRPr lang="en-GB" sz="2800" dirty="0"/>
          </a:p>
        </p:txBody>
      </p:sp>
      <p:sp>
        <p:nvSpPr>
          <p:cNvPr id="10" name="Text Box 7"/>
          <p:cNvSpPr txBox="1">
            <a:spLocks noChangeArrowheads="1"/>
          </p:cNvSpPr>
          <p:nvPr/>
        </p:nvSpPr>
        <p:spPr bwMode="auto">
          <a:xfrm>
            <a:off x="1366837" y="619555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respondents):1,215</a:t>
            </a:r>
            <a:endParaRPr lang="en-GB" sz="1200" dirty="0"/>
          </a:p>
        </p:txBody>
      </p:sp>
      <p:sp>
        <p:nvSpPr>
          <p:cNvPr id="11" name="TextBox 10"/>
          <p:cNvSpPr txBox="1"/>
          <p:nvPr/>
        </p:nvSpPr>
        <p:spPr>
          <a:xfrm>
            <a:off x="8242300" y="5474559"/>
            <a:ext cx="8001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400" dirty="0" smtClean="0"/>
              <a:t>*New in 2014</a:t>
            </a:r>
          </a:p>
        </p:txBody>
      </p:sp>
      <p:sp>
        <p:nvSpPr>
          <p:cNvPr id="16" name="Rounded Rectangle 15"/>
          <p:cNvSpPr/>
          <p:nvPr/>
        </p:nvSpPr>
        <p:spPr>
          <a:xfrm>
            <a:off x="62740" y="5446770"/>
            <a:ext cx="8128760" cy="578882"/>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a:ln>
            <a:solidFill>
              <a:srgbClr val="AAB362"/>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Almost all respondents had had contact with OSCR. The proportion who had contacted OSCR in order to gain consent to changes in their charity or for the purpose of ongoing monitoring increased a little this wave.</a:t>
            </a:r>
            <a:endParaRPr lang="en-GB" sz="1400" dirty="0">
              <a:solidFill>
                <a:schemeClr val="tx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xmlns="" val="671189578"/>
              </p:ext>
            </p:extLst>
          </p:nvPr>
        </p:nvGraphicFramePr>
        <p:xfrm>
          <a:off x="7058026" y="1009651"/>
          <a:ext cx="1390650" cy="4333872"/>
        </p:xfrm>
        <a:graphic>
          <a:graphicData uri="http://schemas.openxmlformats.org/drawingml/2006/table">
            <a:tbl>
              <a:tblPr firstRow="1" bandRow="1">
                <a:tableStyleId>{5C22544A-7EE6-4342-B048-85BDC9FD1C3A}</a:tableStyleId>
              </a:tblPr>
              <a:tblGrid>
                <a:gridCol w="695325"/>
                <a:gridCol w="695325"/>
              </a:tblGrid>
              <a:tr h="509496">
                <a:tc>
                  <a:txBody>
                    <a:bodyPr/>
                    <a:lstStyle/>
                    <a:p>
                      <a:pPr algn="ctr"/>
                      <a:r>
                        <a:rPr lang="en-GB" sz="1400" b="1" dirty="0" smtClean="0"/>
                        <a:t>2014</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smtClean="0"/>
                        <a:t>2011</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637396">
                <a:tc>
                  <a:txBody>
                    <a:bodyPr/>
                    <a:lstStyle/>
                    <a:p>
                      <a:pPr algn="ctr"/>
                      <a:r>
                        <a:rPr lang="en-GB" sz="1400" dirty="0" smtClean="0"/>
                        <a:t>98%</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smtClean="0">
                          <a:latin typeface="+mn-lt"/>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637396">
                <a:tc>
                  <a:txBody>
                    <a:bodyPr/>
                    <a:lstStyle/>
                    <a:p>
                      <a:pPr algn="ctr"/>
                      <a:r>
                        <a:rPr lang="en-GB" sz="1400" dirty="0" smtClean="0"/>
                        <a:t>94%</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637396">
                <a:tc>
                  <a:txBody>
                    <a:bodyPr/>
                    <a:lstStyle/>
                    <a:p>
                      <a:pPr algn="ctr"/>
                      <a:r>
                        <a:rPr lang="en-GB" sz="1400" dirty="0" smtClean="0"/>
                        <a:t>26%</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31%</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637396">
                <a:tc>
                  <a:txBody>
                    <a:bodyPr/>
                    <a:lstStyle/>
                    <a:p>
                      <a:pPr algn="ctr"/>
                      <a:r>
                        <a:rPr lang="en-GB" sz="1400" dirty="0" smtClean="0"/>
                        <a:t>18%</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16%</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637396">
                <a:tc>
                  <a:txBody>
                    <a:bodyPr/>
                    <a:lstStyle/>
                    <a:p>
                      <a:pPr algn="ctr"/>
                      <a:r>
                        <a:rPr lang="en-GB" sz="1400" dirty="0" smtClean="0"/>
                        <a:t>17%</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56%</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637396">
                <a:tc>
                  <a:txBody>
                    <a:bodyPr/>
                    <a:lstStyle/>
                    <a:p>
                      <a:pPr algn="ctr"/>
                      <a:r>
                        <a:rPr lang="en-GB" sz="1400" dirty="0" smtClean="0"/>
                        <a:t>2%</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2%</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4" name="Up Arrow 13"/>
          <p:cNvSpPr/>
          <p:nvPr/>
        </p:nvSpPr>
        <p:spPr>
          <a:xfrm>
            <a:off x="4576228" y="3606791"/>
            <a:ext cx="101600" cy="203200"/>
          </a:xfrm>
          <a:prstGeom prst="up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Up Arrow 14"/>
          <p:cNvSpPr/>
          <p:nvPr/>
        </p:nvSpPr>
        <p:spPr>
          <a:xfrm>
            <a:off x="4525428" y="4254491"/>
            <a:ext cx="101600" cy="203200"/>
          </a:xfrm>
          <a:prstGeom prst="up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Reasons for </a:t>
            </a:r>
            <a:r>
              <a:rPr lang="en-GB" sz="2800" dirty="0" smtClean="0"/>
              <a:t>contact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55</a:t>
            </a:fld>
            <a:endParaRPr lang="en-GB"/>
          </a:p>
        </p:txBody>
      </p:sp>
      <p:sp>
        <p:nvSpPr>
          <p:cNvPr id="18" name="Content Placeholder 2"/>
          <p:cNvSpPr>
            <a:spLocks noGrp="1"/>
          </p:cNvSpPr>
          <p:nvPr>
            <p:ph idx="1"/>
          </p:nvPr>
        </p:nvSpPr>
        <p:spPr>
          <a:xfrm>
            <a:off x="457200" y="1028700"/>
            <a:ext cx="8229600" cy="5105400"/>
          </a:xfrm>
        </p:spPr>
        <p:txBody>
          <a:bodyPr>
            <a:noAutofit/>
          </a:bodyPr>
          <a:lstStyle/>
          <a:p>
            <a:pPr algn="just">
              <a:buNone/>
            </a:pPr>
            <a:r>
              <a:rPr lang="en-GB" sz="1500" b="1" dirty="0" smtClean="0"/>
              <a:t>Size of charity (Employees)</a:t>
            </a:r>
          </a:p>
          <a:p>
            <a:pPr algn="just"/>
            <a:r>
              <a:rPr lang="en-GB" sz="1500" dirty="0" smtClean="0"/>
              <a:t>Charities with staff were more likely to have contacted OSCR for the purposes of ongoing monitoring (1-5 emp. 23%, 6+ emp. 26% vs no emp. 17%).</a:t>
            </a:r>
          </a:p>
          <a:p>
            <a:pPr algn="just"/>
            <a:r>
              <a:rPr lang="en-GB" sz="1500" dirty="0" smtClean="0"/>
              <a:t>Charities with six or more staff (39%) were more likely than those with 1-5 (21%) or none (17%) to have contacted about granting consent to changes.</a:t>
            </a:r>
          </a:p>
          <a:p>
            <a:pPr marL="0" indent="0" algn="just">
              <a:buNone/>
            </a:pPr>
            <a:endParaRPr lang="en-GB" sz="1500" b="1" dirty="0"/>
          </a:p>
          <a:p>
            <a:pPr marL="0" indent="0" algn="just">
              <a:buNone/>
            </a:pPr>
            <a:r>
              <a:rPr lang="en-GB" sz="1500" b="1" dirty="0" smtClean="0"/>
              <a:t>Size </a:t>
            </a:r>
            <a:r>
              <a:rPr lang="en-GB" sz="1500" b="1" dirty="0"/>
              <a:t>of charity </a:t>
            </a:r>
            <a:r>
              <a:rPr lang="en-GB" sz="1500" b="1" dirty="0" smtClean="0"/>
              <a:t>(Turnover)</a:t>
            </a:r>
            <a:endParaRPr lang="en-GB" sz="1500" b="1" dirty="0"/>
          </a:p>
          <a:p>
            <a:pPr marL="342900" lvl="1" indent="-342900" algn="just">
              <a:buFont typeface="Arial" pitchFamily="34" charset="0"/>
              <a:buChar char="•"/>
            </a:pPr>
            <a:r>
              <a:rPr lang="en-GB" sz="1500" dirty="0" smtClean="0"/>
              <a:t>Charities with a turnover of over £25k were more likely than those with a smaller turnover to have called OSCR for the following reasons:</a:t>
            </a:r>
          </a:p>
          <a:p>
            <a:pPr marL="742950" lvl="2" indent="-342900" algn="just"/>
            <a:r>
              <a:rPr lang="en-GB" sz="1500" dirty="0" smtClean="0"/>
              <a:t>Ongoing monitoring of Scottish Charities </a:t>
            </a:r>
            <a:r>
              <a:rPr lang="en-GB" sz="1500" dirty="0"/>
              <a:t>(£25k+ </a:t>
            </a:r>
            <a:r>
              <a:rPr lang="en-GB" sz="1500" dirty="0" smtClean="0"/>
              <a:t>23% </a:t>
            </a:r>
            <a:r>
              <a:rPr lang="en-GB" sz="1500" dirty="0"/>
              <a:t>vs &lt;£</a:t>
            </a:r>
            <a:r>
              <a:rPr lang="en-GB" sz="1500" dirty="0" smtClean="0"/>
              <a:t>25k 17%)</a:t>
            </a:r>
          </a:p>
          <a:p>
            <a:pPr marL="742950" lvl="2" indent="-342900" algn="just"/>
            <a:r>
              <a:rPr lang="en-GB" sz="1500" dirty="0" smtClean="0"/>
              <a:t>Granting consent to proposed changes </a:t>
            </a:r>
            <a:r>
              <a:rPr lang="en-GB" sz="1500" dirty="0"/>
              <a:t>(£25k+ </a:t>
            </a:r>
            <a:r>
              <a:rPr lang="en-GB" sz="1500" dirty="0" smtClean="0"/>
              <a:t>29% </a:t>
            </a:r>
            <a:r>
              <a:rPr lang="en-GB" sz="1500" dirty="0"/>
              <a:t>vs &lt;£</a:t>
            </a:r>
            <a:r>
              <a:rPr lang="en-GB" sz="1500" dirty="0" smtClean="0"/>
              <a:t>25k 16%)</a:t>
            </a:r>
          </a:p>
          <a:p>
            <a:pPr marL="742950" lvl="2" indent="-342900" algn="just"/>
            <a:endParaRPr lang="en-GB" sz="1500" dirty="0"/>
          </a:p>
          <a:p>
            <a:pPr marL="0" indent="0" algn="just">
              <a:buNone/>
            </a:pPr>
            <a:r>
              <a:rPr lang="en-GB" sz="1500" b="1" dirty="0"/>
              <a:t>Years Established</a:t>
            </a:r>
          </a:p>
          <a:p>
            <a:pPr marL="342900" lvl="1" indent="-342900" algn="just">
              <a:buFont typeface="Arial" pitchFamily="34" charset="0"/>
              <a:buChar char="•"/>
            </a:pPr>
            <a:r>
              <a:rPr lang="en-GB" sz="1500" dirty="0" smtClean="0"/>
              <a:t>Charities that have been established for less than four years (73%), followed by those who had been established for between 4 and 10 years (50%), were the most likely to have called in regard to granting charity status (11-25 22%, 26-50 18%, 50+ 14%).</a:t>
            </a:r>
          </a:p>
          <a:p>
            <a:pPr marL="342900" lvl="1" indent="-342900" algn="just">
              <a:buFont typeface="Arial" pitchFamily="34" charset="0"/>
              <a:buChar char="•"/>
            </a:pPr>
            <a:r>
              <a:rPr lang="en-GB" sz="1500" dirty="0" smtClean="0"/>
              <a:t>Charities that have been established for under 4 years (33%), as well as those that have been established for between 11 and 50 years (11-25 24%, 26-50 27%) were the most likely to have contacted OSCR to grant consent to changes. Those established for over 50 years (17%) were the least likely.</a:t>
            </a:r>
            <a:endParaRPr lang="en-GB" sz="1500" dirty="0"/>
          </a:p>
          <a:p>
            <a:pPr marL="742950" lvl="2" indent="-342900" algn="just"/>
            <a:endParaRPr lang="en-GB" sz="1500" dirty="0"/>
          </a:p>
          <a:p>
            <a:pPr marL="742950" lvl="2" indent="-342900" algn="just"/>
            <a:endParaRPr lang="en-GB" sz="1500" dirty="0"/>
          </a:p>
          <a:p>
            <a:pPr algn="just"/>
            <a:endParaRPr lang="en-GB" sz="1500" dirty="0" smtClean="0"/>
          </a:p>
          <a:p>
            <a:pPr algn="just"/>
            <a:endParaRPr lang="en-GB" sz="1500" dirty="0"/>
          </a:p>
          <a:p>
            <a:pPr lvl="1" algn="just"/>
            <a:endParaRPr lang="en-GB" sz="1500" dirty="0"/>
          </a:p>
          <a:p>
            <a:pPr lvl="1" algn="just"/>
            <a:endParaRPr lang="en-GB" sz="1500" dirty="0"/>
          </a:p>
          <a:p>
            <a:pPr lvl="1" algn="just"/>
            <a:endParaRPr lang="en-GB" sz="1500" dirty="0" smtClean="0"/>
          </a:p>
          <a:p>
            <a:pPr lvl="1" algn="just"/>
            <a:endParaRPr lang="en-GB" sz="1500" dirty="0" smtClean="0"/>
          </a:p>
          <a:p>
            <a:pPr marL="0" indent="0" algn="just">
              <a:buNone/>
            </a:pPr>
            <a:endParaRPr lang="en-GB" sz="1500" dirty="0" smtClean="0"/>
          </a:p>
          <a:p>
            <a:pPr marL="0" indent="0" algn="just">
              <a:buNone/>
            </a:pPr>
            <a:endParaRPr lang="en-GB" sz="1500" dirty="0" smtClean="0"/>
          </a:p>
        </p:txBody>
      </p:sp>
      <p:sp>
        <p:nvSpPr>
          <p:cNvPr id="8" name="Text Box 4"/>
          <p:cNvSpPr txBox="1">
            <a:spLocks noChangeArrowheads="1"/>
          </p:cNvSpPr>
          <p:nvPr/>
        </p:nvSpPr>
        <p:spPr bwMode="auto">
          <a:xfrm>
            <a:off x="-36512" y="6161088"/>
            <a:ext cx="7380288" cy="276999"/>
          </a:xfrm>
          <a:prstGeom prst="rect">
            <a:avLst/>
          </a:prstGeom>
          <a:noFill/>
          <a:ln w="9525">
            <a:noFill/>
            <a:miter lim="800000"/>
            <a:headEnd/>
            <a:tailEnd/>
          </a:ln>
          <a:effectLst/>
        </p:spPr>
        <p:txBody>
          <a:bodyPr>
            <a:spAutoFit/>
          </a:bodyPr>
          <a:lstStyle/>
          <a:p>
            <a:pPr>
              <a:spcBef>
                <a:spcPct val="50000"/>
              </a:spcBef>
            </a:pPr>
            <a:r>
              <a:rPr lang="en-GB" sz="1200" dirty="0" smtClean="0"/>
              <a:t>Q13. </a:t>
            </a:r>
            <a:r>
              <a:rPr lang="en-US" sz="1200" dirty="0" smtClean="0"/>
              <a:t>For which of these purposes have you had contact with OSCR?</a:t>
            </a:r>
          </a:p>
        </p:txBody>
      </p:sp>
    </p:spTree>
    <p:extLst>
      <p:ext uri="{BB962C8B-B14F-4D97-AF65-F5344CB8AC3E}">
        <p14:creationId xmlns:p14="http://schemas.microsoft.com/office/powerpoint/2010/main" xmlns="" val="36349325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2"/>
          <p:cNvGraphicFramePr>
            <a:graphicFrameLocks noGrp="1" noChangeAspect="1"/>
          </p:cNvGraphicFramePr>
          <p:nvPr>
            <p:ph/>
          </p:nvPr>
        </p:nvGraphicFramePr>
        <p:xfrm>
          <a:off x="251520" y="1412776"/>
          <a:ext cx="8640961" cy="1959074"/>
        </p:xfrm>
        <a:graphic>
          <a:graphicData uri="http://schemas.openxmlformats.org/drawingml/2006/chart">
            <c:chart xmlns:c="http://schemas.openxmlformats.org/drawingml/2006/chart" xmlns:r="http://schemas.openxmlformats.org/officeDocument/2006/relationships" r:id="rId3"/>
          </a:graphicData>
        </a:graphic>
      </p:graphicFrame>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56</a:t>
            </a:fld>
            <a:endParaRPr lang="en-GB" sz="900" dirty="0"/>
          </a:p>
        </p:txBody>
      </p:sp>
      <p:sp>
        <p:nvSpPr>
          <p:cNvPr id="455682" name="Rectangle 2"/>
          <p:cNvSpPr>
            <a:spLocks noChangeArrowheads="1"/>
          </p:cNvSpPr>
          <p:nvPr/>
        </p:nvSpPr>
        <p:spPr bwMode="auto">
          <a:xfrm>
            <a:off x="57151" y="3234308"/>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Rating contact with OSCR</a:t>
            </a:r>
            <a:endParaRPr lang="en-GB" sz="2800" i="1" dirty="0"/>
          </a:p>
        </p:txBody>
      </p:sp>
      <p:sp>
        <p:nvSpPr>
          <p:cNvPr id="9" name="TextBox 8"/>
          <p:cNvSpPr txBox="1"/>
          <p:nvPr/>
        </p:nvSpPr>
        <p:spPr>
          <a:xfrm>
            <a:off x="179512" y="965340"/>
            <a:ext cx="9370888"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2000" dirty="0" smtClean="0"/>
              <a:t>Granting of charitable status</a:t>
            </a:r>
          </a:p>
        </p:txBody>
      </p:sp>
      <p:graphicFrame>
        <p:nvGraphicFramePr>
          <p:cNvPr id="11" name="Object 2"/>
          <p:cNvGraphicFramePr>
            <a:graphicFrameLocks noChangeAspect="1"/>
          </p:cNvGraphicFramePr>
          <p:nvPr/>
        </p:nvGraphicFramePr>
        <p:xfrm>
          <a:off x="251520" y="3954016"/>
          <a:ext cx="8640960" cy="212674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79513" y="3295690"/>
            <a:ext cx="7770688"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2000" dirty="0" smtClean="0"/>
              <a:t>Granting of consent to proposed changes to charities e.g. change of name, amalgamation</a:t>
            </a:r>
          </a:p>
        </p:txBody>
      </p:sp>
      <p:sp>
        <p:nvSpPr>
          <p:cNvPr id="13" name="Text Box 7"/>
          <p:cNvSpPr txBox="1">
            <a:spLocks noChangeArrowheads="1"/>
          </p:cNvSpPr>
          <p:nvPr/>
        </p:nvSpPr>
        <p:spPr bwMode="auto">
          <a:xfrm>
            <a:off x="1366837" y="63813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(those who had each type of contact)</a:t>
            </a:r>
            <a:endParaRPr lang="en-GB" sz="1200" dirty="0"/>
          </a:p>
        </p:txBody>
      </p:sp>
      <p:sp>
        <p:nvSpPr>
          <p:cNvPr id="14" name="Text Box 4"/>
          <p:cNvSpPr txBox="1">
            <a:spLocks noChangeArrowheads="1"/>
          </p:cNvSpPr>
          <p:nvPr/>
        </p:nvSpPr>
        <p:spPr bwMode="auto">
          <a:xfrm>
            <a:off x="0" y="6396335"/>
            <a:ext cx="6479754" cy="461665"/>
          </a:xfrm>
          <a:prstGeom prst="rect">
            <a:avLst/>
          </a:prstGeom>
          <a:noFill/>
          <a:ln w="9525">
            <a:noFill/>
            <a:miter lim="800000"/>
            <a:headEnd/>
            <a:tailEnd/>
          </a:ln>
          <a:effectLst/>
        </p:spPr>
        <p:txBody>
          <a:bodyPr wrap="square">
            <a:spAutoFit/>
          </a:bodyPr>
          <a:lstStyle/>
          <a:p>
            <a:r>
              <a:rPr lang="en-GB" sz="1200" dirty="0" smtClean="0"/>
              <a:t>Q14. Thinking about the contact you had with OSCR in relation to the below purposes, how would you rate OSCR’s overall performance on each?</a:t>
            </a:r>
            <a:endParaRPr lang="en-US" sz="1200" dirty="0"/>
          </a:p>
        </p:txBody>
      </p:sp>
      <p:graphicFrame>
        <p:nvGraphicFramePr>
          <p:cNvPr id="17" name="Table 16"/>
          <p:cNvGraphicFramePr>
            <a:graphicFrameLocks noGrp="1"/>
          </p:cNvGraphicFramePr>
          <p:nvPr/>
        </p:nvGraphicFramePr>
        <p:xfrm>
          <a:off x="7759700" y="1117601"/>
          <a:ext cx="1155700" cy="2260601"/>
        </p:xfrm>
        <a:graphic>
          <a:graphicData uri="http://schemas.openxmlformats.org/drawingml/2006/table">
            <a:tbl>
              <a:tblPr firstRow="1" bandRow="1">
                <a:tableStyleId>{5C22544A-7EE6-4342-B048-85BDC9FD1C3A}</a:tableStyleId>
              </a:tblPr>
              <a:tblGrid>
                <a:gridCol w="1155700"/>
              </a:tblGrid>
              <a:tr h="541613">
                <a:tc>
                  <a:txBody>
                    <a:bodyPr/>
                    <a:lstStyle/>
                    <a:p>
                      <a:pPr algn="ctr"/>
                      <a:r>
                        <a:rPr lang="en-GB" sz="1400" b="1" dirty="0" smtClean="0"/>
                        <a:t>Mean Score</a:t>
                      </a:r>
                    </a:p>
                    <a:p>
                      <a:pPr algn="ctr"/>
                      <a:r>
                        <a:rPr lang="en-GB" sz="1400" b="1" dirty="0" smtClean="0"/>
                        <a:t>(1 to 5</a:t>
                      </a:r>
                      <a:r>
                        <a:rPr lang="en-GB" sz="1400" b="1" baseline="0" dirty="0" smtClean="0"/>
                        <a:t>)</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2996">
                <a:tc>
                  <a:txBody>
                    <a:bodyPr/>
                    <a:lstStyle/>
                    <a:p>
                      <a:pPr algn="ctr"/>
                      <a:r>
                        <a:rPr lang="en-GB" sz="1400" dirty="0" smtClean="0"/>
                        <a:t>4.13</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2996">
                <a:tc>
                  <a:txBody>
                    <a:bodyPr/>
                    <a:lstStyle/>
                    <a:p>
                      <a:pPr algn="ctr"/>
                      <a:r>
                        <a:rPr lang="en-GB" sz="1400" dirty="0" smtClean="0"/>
                        <a:t>3.98</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2996">
                <a:tc>
                  <a:txBody>
                    <a:bodyPr/>
                    <a:lstStyle/>
                    <a:p>
                      <a:pPr algn="ctr"/>
                      <a:r>
                        <a:rPr lang="en-GB" sz="1400" dirty="0" smtClean="0">
                          <a:solidFill>
                            <a:schemeClr val="tx1"/>
                          </a:solidFill>
                        </a:rPr>
                        <a:t>3.88</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8" name="Table 17"/>
          <p:cNvGraphicFramePr>
            <a:graphicFrameLocks noGrp="1"/>
          </p:cNvGraphicFramePr>
          <p:nvPr/>
        </p:nvGraphicFramePr>
        <p:xfrm>
          <a:off x="7772400" y="3733801"/>
          <a:ext cx="1155700" cy="2260601"/>
        </p:xfrm>
        <a:graphic>
          <a:graphicData uri="http://schemas.openxmlformats.org/drawingml/2006/table">
            <a:tbl>
              <a:tblPr firstRow="1" bandRow="1">
                <a:tableStyleId>{5C22544A-7EE6-4342-B048-85BDC9FD1C3A}</a:tableStyleId>
              </a:tblPr>
              <a:tblGrid>
                <a:gridCol w="1155700"/>
              </a:tblGrid>
              <a:tr h="541613">
                <a:tc>
                  <a:txBody>
                    <a:bodyPr/>
                    <a:lstStyle/>
                    <a:p>
                      <a:pPr algn="ctr"/>
                      <a:r>
                        <a:rPr lang="en-GB" sz="1400" b="1" dirty="0" smtClean="0"/>
                        <a:t>Mean Score</a:t>
                      </a:r>
                    </a:p>
                    <a:p>
                      <a:pPr algn="ctr"/>
                      <a:r>
                        <a:rPr lang="en-GB" sz="1400" b="1" dirty="0" smtClean="0"/>
                        <a:t>(1 to 5</a:t>
                      </a:r>
                      <a:r>
                        <a:rPr lang="en-GB" sz="1400" b="1" baseline="0" dirty="0" smtClean="0"/>
                        <a:t>)</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2996">
                <a:tc>
                  <a:txBody>
                    <a:bodyPr/>
                    <a:lstStyle/>
                    <a:p>
                      <a:pPr algn="ctr"/>
                      <a:r>
                        <a:rPr lang="en-GB" sz="1400" dirty="0" smtClean="0"/>
                        <a:t>4.15</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2996">
                <a:tc>
                  <a:txBody>
                    <a:bodyPr/>
                    <a:lstStyle/>
                    <a:p>
                      <a:pPr algn="ctr"/>
                      <a:r>
                        <a:rPr lang="en-GB" sz="1400" dirty="0" smtClean="0"/>
                        <a:t>4.04</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2996">
                <a:tc>
                  <a:txBody>
                    <a:bodyPr/>
                    <a:lstStyle/>
                    <a:p>
                      <a:pPr algn="ctr"/>
                      <a:r>
                        <a:rPr lang="en-GB" sz="1400" dirty="0" smtClean="0">
                          <a:solidFill>
                            <a:schemeClr val="tx1"/>
                          </a:solidFill>
                        </a:rPr>
                        <a:t>3.90</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Up Arrow 18"/>
          <p:cNvSpPr/>
          <p:nvPr/>
        </p:nvSpPr>
        <p:spPr>
          <a:xfrm>
            <a:off x="8525928" y="1892291"/>
            <a:ext cx="101600" cy="203200"/>
          </a:xfrm>
          <a:prstGeom prst="up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57</a:t>
            </a:fld>
            <a:endParaRPr lang="en-GB" sz="900" dirty="0"/>
          </a:p>
        </p:txBody>
      </p:sp>
      <p:sp>
        <p:nvSpPr>
          <p:cNvPr id="455682" name="Rectangle 2"/>
          <p:cNvSpPr>
            <a:spLocks noChangeArrowheads="1"/>
          </p:cNvSpPr>
          <p:nvPr/>
        </p:nvSpPr>
        <p:spPr bwMode="auto">
          <a:xfrm>
            <a:off x="57151" y="3234308"/>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Rating contact with OSCR</a:t>
            </a:r>
            <a:endParaRPr lang="en-GB" sz="2800" i="1" dirty="0"/>
          </a:p>
        </p:txBody>
      </p:sp>
      <p:graphicFrame>
        <p:nvGraphicFramePr>
          <p:cNvPr id="15" name="Object 2"/>
          <p:cNvGraphicFramePr>
            <a:graphicFrameLocks noGrp="1" noChangeAspect="1"/>
          </p:cNvGraphicFramePr>
          <p:nvPr>
            <p:ph/>
          </p:nvPr>
        </p:nvGraphicFramePr>
        <p:xfrm>
          <a:off x="251520" y="1463040"/>
          <a:ext cx="8640960" cy="210312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Box 7"/>
          <p:cNvSpPr txBox="1">
            <a:spLocks noChangeArrowheads="1"/>
          </p:cNvSpPr>
          <p:nvPr/>
        </p:nvSpPr>
        <p:spPr bwMode="auto">
          <a:xfrm>
            <a:off x="1366837" y="617558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(those who had each type of contact)</a:t>
            </a:r>
            <a:endParaRPr lang="en-GB" sz="1200" dirty="0"/>
          </a:p>
        </p:txBody>
      </p:sp>
      <p:sp>
        <p:nvSpPr>
          <p:cNvPr id="9" name="TextBox 8"/>
          <p:cNvSpPr txBox="1"/>
          <p:nvPr/>
        </p:nvSpPr>
        <p:spPr>
          <a:xfrm>
            <a:off x="179513" y="965339"/>
            <a:ext cx="5328592"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2000" dirty="0" smtClean="0"/>
              <a:t>Filling out annual return</a:t>
            </a:r>
          </a:p>
        </p:txBody>
      </p:sp>
      <p:sp>
        <p:nvSpPr>
          <p:cNvPr id="10" name="Text Box 4"/>
          <p:cNvSpPr txBox="1">
            <a:spLocks noChangeArrowheads="1"/>
          </p:cNvSpPr>
          <p:nvPr/>
        </p:nvSpPr>
        <p:spPr bwMode="auto">
          <a:xfrm>
            <a:off x="0" y="6190595"/>
            <a:ext cx="6479754" cy="461665"/>
          </a:xfrm>
          <a:prstGeom prst="rect">
            <a:avLst/>
          </a:prstGeom>
          <a:noFill/>
          <a:ln w="9525">
            <a:noFill/>
            <a:miter lim="800000"/>
            <a:headEnd/>
            <a:tailEnd/>
          </a:ln>
          <a:effectLst/>
        </p:spPr>
        <p:txBody>
          <a:bodyPr wrap="square">
            <a:spAutoFit/>
          </a:bodyPr>
          <a:lstStyle/>
          <a:p>
            <a:r>
              <a:rPr lang="en-GB" sz="1200" dirty="0" smtClean="0"/>
              <a:t>Q14. Thinking about the contact you had with OSCR in relation to the below purposes, how would you rate OSCR’s overall performance on each?</a:t>
            </a:r>
            <a:endParaRPr lang="en-US" sz="1200" dirty="0"/>
          </a:p>
        </p:txBody>
      </p:sp>
      <p:graphicFrame>
        <p:nvGraphicFramePr>
          <p:cNvPr id="11" name="Object 2"/>
          <p:cNvGraphicFramePr>
            <a:graphicFrameLocks noChangeAspect="1"/>
          </p:cNvGraphicFramePr>
          <p:nvPr/>
        </p:nvGraphicFramePr>
        <p:xfrm>
          <a:off x="238820" y="3954780"/>
          <a:ext cx="8640960" cy="212598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79512" y="3541019"/>
            <a:ext cx="8608227"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2000" dirty="0" smtClean="0"/>
              <a:t>Ongoing monitoring of Scottish charities</a:t>
            </a:r>
          </a:p>
        </p:txBody>
      </p:sp>
      <p:graphicFrame>
        <p:nvGraphicFramePr>
          <p:cNvPr id="13" name="Table 12"/>
          <p:cNvGraphicFramePr>
            <a:graphicFrameLocks noGrp="1"/>
          </p:cNvGraphicFramePr>
          <p:nvPr/>
        </p:nvGraphicFramePr>
        <p:xfrm>
          <a:off x="7759700" y="1257301"/>
          <a:ext cx="1155700" cy="1687605"/>
        </p:xfrm>
        <a:graphic>
          <a:graphicData uri="http://schemas.openxmlformats.org/drawingml/2006/table">
            <a:tbl>
              <a:tblPr firstRow="1" bandRow="1">
                <a:tableStyleId>{5C22544A-7EE6-4342-B048-85BDC9FD1C3A}</a:tableStyleId>
              </a:tblPr>
              <a:tblGrid>
                <a:gridCol w="1155700"/>
              </a:tblGrid>
              <a:tr h="541613">
                <a:tc>
                  <a:txBody>
                    <a:bodyPr/>
                    <a:lstStyle/>
                    <a:p>
                      <a:pPr algn="ctr"/>
                      <a:r>
                        <a:rPr lang="en-GB" sz="1400" b="1" dirty="0" smtClean="0"/>
                        <a:t>Mean Score</a:t>
                      </a:r>
                    </a:p>
                    <a:p>
                      <a:pPr algn="ctr"/>
                      <a:r>
                        <a:rPr lang="en-GB" sz="1400" b="1" dirty="0" smtClean="0"/>
                        <a:t>(1 to 5</a:t>
                      </a:r>
                      <a:r>
                        <a:rPr lang="en-GB" sz="1400" b="1" baseline="0" dirty="0" smtClean="0"/>
                        <a:t>)</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2996">
                <a:tc>
                  <a:txBody>
                    <a:bodyPr/>
                    <a:lstStyle/>
                    <a:p>
                      <a:pPr algn="ctr"/>
                      <a:r>
                        <a:rPr lang="en-GB" sz="1400" dirty="0" smtClean="0"/>
                        <a:t>3.99</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2996">
                <a:tc>
                  <a:txBody>
                    <a:bodyPr/>
                    <a:lstStyle/>
                    <a:p>
                      <a:pPr algn="ctr"/>
                      <a:r>
                        <a:rPr lang="en-GB" sz="1400" dirty="0" smtClean="0"/>
                        <a:t>3.87</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4" name="Table 13"/>
          <p:cNvGraphicFramePr>
            <a:graphicFrameLocks noGrp="1"/>
          </p:cNvGraphicFramePr>
          <p:nvPr/>
        </p:nvGraphicFramePr>
        <p:xfrm>
          <a:off x="7772400" y="3733801"/>
          <a:ext cx="1155700" cy="2260601"/>
        </p:xfrm>
        <a:graphic>
          <a:graphicData uri="http://schemas.openxmlformats.org/drawingml/2006/table">
            <a:tbl>
              <a:tblPr firstRow="1" bandRow="1">
                <a:tableStyleId>{5C22544A-7EE6-4342-B048-85BDC9FD1C3A}</a:tableStyleId>
              </a:tblPr>
              <a:tblGrid>
                <a:gridCol w="1155700"/>
              </a:tblGrid>
              <a:tr h="541613">
                <a:tc>
                  <a:txBody>
                    <a:bodyPr/>
                    <a:lstStyle/>
                    <a:p>
                      <a:pPr algn="ctr"/>
                      <a:r>
                        <a:rPr lang="en-GB" sz="1400" b="1" dirty="0" smtClean="0"/>
                        <a:t>Mean Score</a:t>
                      </a:r>
                    </a:p>
                    <a:p>
                      <a:pPr algn="ctr"/>
                      <a:r>
                        <a:rPr lang="en-GB" sz="1400" b="1" dirty="0" smtClean="0"/>
                        <a:t>(1 to 5</a:t>
                      </a:r>
                      <a:r>
                        <a:rPr lang="en-GB" sz="1400" b="1" baseline="0" dirty="0" smtClean="0"/>
                        <a:t>)</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2996">
                <a:tc>
                  <a:txBody>
                    <a:bodyPr/>
                    <a:lstStyle/>
                    <a:p>
                      <a:pPr algn="ctr"/>
                      <a:r>
                        <a:rPr lang="en-GB" sz="1400" dirty="0" smtClean="0"/>
                        <a:t>3.86</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2996">
                <a:tc>
                  <a:txBody>
                    <a:bodyPr/>
                    <a:lstStyle/>
                    <a:p>
                      <a:pPr algn="ctr"/>
                      <a:r>
                        <a:rPr lang="en-GB" sz="1400" dirty="0" smtClean="0"/>
                        <a:t>3.79</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2996">
                <a:tc>
                  <a:txBody>
                    <a:bodyPr/>
                    <a:lstStyle/>
                    <a:p>
                      <a:pPr algn="ctr"/>
                      <a:r>
                        <a:rPr lang="en-GB" sz="1400" dirty="0" smtClean="0">
                          <a:solidFill>
                            <a:schemeClr val="tx1"/>
                          </a:solidFill>
                        </a:rPr>
                        <a:t>3.55</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7" name="Up Arrow 16"/>
          <p:cNvSpPr/>
          <p:nvPr/>
        </p:nvSpPr>
        <p:spPr>
          <a:xfrm>
            <a:off x="8538628" y="2031991"/>
            <a:ext cx="101600" cy="203200"/>
          </a:xfrm>
          <a:prstGeom prst="up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Up Arrow 17"/>
          <p:cNvSpPr/>
          <p:nvPr/>
        </p:nvSpPr>
        <p:spPr>
          <a:xfrm>
            <a:off x="6798728" y="1866891"/>
            <a:ext cx="101600" cy="203200"/>
          </a:xfrm>
          <a:prstGeom prst="upArrow">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2"/>
          <p:cNvGraphicFramePr>
            <a:graphicFrameLocks noGrp="1" noChangeAspect="1"/>
          </p:cNvGraphicFramePr>
          <p:nvPr>
            <p:ph/>
          </p:nvPr>
        </p:nvGraphicFramePr>
        <p:xfrm>
          <a:off x="251520" y="1412776"/>
          <a:ext cx="8640961" cy="1959074"/>
        </p:xfrm>
        <a:graphic>
          <a:graphicData uri="http://schemas.openxmlformats.org/drawingml/2006/chart">
            <c:chart xmlns:c="http://schemas.openxmlformats.org/drawingml/2006/chart" xmlns:r="http://schemas.openxmlformats.org/officeDocument/2006/relationships" r:id="rId3"/>
          </a:graphicData>
        </a:graphic>
      </p:graphicFrame>
      <p:sp>
        <p:nvSpPr>
          <p:cNvPr id="16" name="Slide Number Placeholder 4"/>
          <p:cNvSpPr>
            <a:spLocks noGrp="1"/>
          </p:cNvSpPr>
          <p:nvPr>
            <p:ph type="sldNum" sz="quarter" idx="12"/>
          </p:nvPr>
        </p:nvSpPr>
        <p:spPr>
          <a:xfrm>
            <a:off x="7010400" y="6440760"/>
            <a:ext cx="2133600" cy="188640"/>
          </a:xfrm>
        </p:spPr>
        <p:txBody>
          <a:bodyPr/>
          <a:lstStyle/>
          <a:p>
            <a:fld id="{3F4A2A6F-E33F-47C0-A22A-CC3EF65A4C9E}" type="slidenum">
              <a:rPr lang="en-GB" sz="900"/>
              <a:pPr/>
              <a:t>58</a:t>
            </a:fld>
            <a:endParaRPr lang="en-GB" sz="900" dirty="0"/>
          </a:p>
        </p:txBody>
      </p:sp>
      <p:sp>
        <p:nvSpPr>
          <p:cNvPr id="455682" name="Rectangle 2"/>
          <p:cNvSpPr>
            <a:spLocks noChangeArrowheads="1"/>
          </p:cNvSpPr>
          <p:nvPr/>
        </p:nvSpPr>
        <p:spPr bwMode="auto">
          <a:xfrm>
            <a:off x="57151" y="3234308"/>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Rating contact with OSCR</a:t>
            </a:r>
            <a:endParaRPr lang="en-GB" sz="2800" i="1" dirty="0"/>
          </a:p>
        </p:txBody>
      </p:sp>
      <p:sp>
        <p:nvSpPr>
          <p:cNvPr id="9" name="TextBox 8"/>
          <p:cNvSpPr txBox="1"/>
          <p:nvPr/>
        </p:nvSpPr>
        <p:spPr>
          <a:xfrm>
            <a:off x="179512" y="965340"/>
            <a:ext cx="9370888"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2000" dirty="0" smtClean="0"/>
              <a:t>Investigation of apparent charity misconduct</a:t>
            </a:r>
          </a:p>
        </p:txBody>
      </p:sp>
      <p:sp>
        <p:nvSpPr>
          <p:cNvPr id="13" name="Text Box 7"/>
          <p:cNvSpPr txBox="1">
            <a:spLocks noChangeArrowheads="1"/>
          </p:cNvSpPr>
          <p:nvPr/>
        </p:nvSpPr>
        <p:spPr bwMode="auto">
          <a:xfrm>
            <a:off x="1366837" y="61527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(those who had each type of contact)</a:t>
            </a:r>
            <a:endParaRPr lang="en-GB" sz="1200" dirty="0"/>
          </a:p>
        </p:txBody>
      </p:sp>
      <p:sp>
        <p:nvSpPr>
          <p:cNvPr id="14" name="Text Box 4"/>
          <p:cNvSpPr txBox="1">
            <a:spLocks noChangeArrowheads="1"/>
          </p:cNvSpPr>
          <p:nvPr/>
        </p:nvSpPr>
        <p:spPr bwMode="auto">
          <a:xfrm>
            <a:off x="0" y="6167735"/>
            <a:ext cx="6479754" cy="461665"/>
          </a:xfrm>
          <a:prstGeom prst="rect">
            <a:avLst/>
          </a:prstGeom>
          <a:noFill/>
          <a:ln w="9525">
            <a:noFill/>
            <a:miter lim="800000"/>
            <a:headEnd/>
            <a:tailEnd/>
          </a:ln>
          <a:effectLst/>
        </p:spPr>
        <p:txBody>
          <a:bodyPr wrap="square">
            <a:spAutoFit/>
          </a:bodyPr>
          <a:lstStyle/>
          <a:p>
            <a:r>
              <a:rPr lang="en-GB" sz="1200" dirty="0" smtClean="0"/>
              <a:t>Q14. Thinking about the contact you had with OSCR in relation to the below purposes, how would you rate OSCR’s overall performance on each?</a:t>
            </a:r>
            <a:endParaRPr lang="en-US" sz="1200" dirty="0"/>
          </a:p>
        </p:txBody>
      </p:sp>
      <p:graphicFrame>
        <p:nvGraphicFramePr>
          <p:cNvPr id="10" name="Table 9"/>
          <p:cNvGraphicFramePr>
            <a:graphicFrameLocks noGrp="1"/>
          </p:cNvGraphicFramePr>
          <p:nvPr/>
        </p:nvGraphicFramePr>
        <p:xfrm>
          <a:off x="7759700" y="1117601"/>
          <a:ext cx="1155700" cy="2260601"/>
        </p:xfrm>
        <a:graphic>
          <a:graphicData uri="http://schemas.openxmlformats.org/drawingml/2006/table">
            <a:tbl>
              <a:tblPr firstRow="1" bandRow="1">
                <a:tableStyleId>{5C22544A-7EE6-4342-B048-85BDC9FD1C3A}</a:tableStyleId>
              </a:tblPr>
              <a:tblGrid>
                <a:gridCol w="1155700"/>
              </a:tblGrid>
              <a:tr h="541613">
                <a:tc>
                  <a:txBody>
                    <a:bodyPr/>
                    <a:lstStyle/>
                    <a:p>
                      <a:pPr algn="ctr"/>
                      <a:r>
                        <a:rPr lang="en-GB" sz="1400" b="1" dirty="0" smtClean="0"/>
                        <a:t>Mean Score</a:t>
                      </a:r>
                    </a:p>
                    <a:p>
                      <a:pPr algn="ctr"/>
                      <a:r>
                        <a:rPr lang="en-GB" sz="1400" b="1" dirty="0" smtClean="0"/>
                        <a:t>(1 to 5</a:t>
                      </a:r>
                      <a:r>
                        <a:rPr lang="en-GB" sz="1400" b="1" baseline="0" dirty="0" smtClean="0"/>
                        <a:t>)</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2996">
                <a:tc>
                  <a:txBody>
                    <a:bodyPr/>
                    <a:lstStyle/>
                    <a:p>
                      <a:pPr algn="ctr"/>
                      <a:r>
                        <a:rPr lang="en-GB" sz="1400" dirty="0" smtClean="0"/>
                        <a:t>3.60</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2996">
                <a:tc>
                  <a:txBody>
                    <a:bodyPr/>
                    <a:lstStyle/>
                    <a:p>
                      <a:pPr algn="ctr"/>
                      <a:r>
                        <a:rPr lang="en-GB" sz="1400" dirty="0" smtClean="0"/>
                        <a:t>3.48</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72996">
                <a:tc>
                  <a:txBody>
                    <a:bodyPr/>
                    <a:lstStyle/>
                    <a:p>
                      <a:pPr algn="ctr"/>
                      <a:r>
                        <a:rPr lang="en-GB" sz="1400" dirty="0" smtClean="0">
                          <a:solidFill>
                            <a:schemeClr val="tx1"/>
                          </a:solidFill>
                        </a:rPr>
                        <a:t>3.29</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Rounded Rectangle 10"/>
          <p:cNvSpPr/>
          <p:nvPr/>
        </p:nvSpPr>
        <p:spPr>
          <a:xfrm>
            <a:off x="519940" y="4021998"/>
            <a:ext cx="8128760" cy="1532334"/>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a:ln>
            <a:solidFill>
              <a:srgbClr val="AAB362"/>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a:solidFill>
                  <a:schemeClr val="tx1"/>
                </a:solidFill>
              </a:rPr>
              <a:t>T</a:t>
            </a:r>
            <a:r>
              <a:rPr lang="en-GB" sz="1400" dirty="0" smtClean="0">
                <a:solidFill>
                  <a:schemeClr val="tx1"/>
                </a:solidFill>
              </a:rPr>
              <a:t>here are changes between 2014 and 2016 that indicate positive movement across all five functions included.  ‘Filling in the annual return’ and ‘granting charity status’ saw a statistically significant increase in satisfaction.</a:t>
            </a:r>
          </a:p>
          <a:p>
            <a:pPr algn="ctr"/>
            <a:endParaRPr lang="en-GB" sz="1400" dirty="0" smtClean="0">
              <a:solidFill>
                <a:schemeClr val="tx1"/>
              </a:solidFill>
            </a:endParaRPr>
          </a:p>
          <a:p>
            <a:pPr algn="ctr"/>
            <a:r>
              <a:rPr lang="en-GB" sz="1400" dirty="0" smtClean="0">
                <a:solidFill>
                  <a:schemeClr val="tx1"/>
                </a:solidFill>
              </a:rPr>
              <a:t>Whilst ‘investigation into apparent charity misconduct’ appears to be received more negatively than the other four statements, the very low base sizes prevent meaningful statistical  comparison.</a:t>
            </a:r>
          </a:p>
        </p:txBody>
      </p:sp>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Rating </a:t>
            </a:r>
            <a:r>
              <a:rPr lang="en-GB" sz="2800" dirty="0" smtClean="0"/>
              <a:t>contact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59</a:t>
            </a:fld>
            <a:endParaRPr lang="en-GB"/>
          </a:p>
        </p:txBody>
      </p:sp>
      <p:sp>
        <p:nvSpPr>
          <p:cNvPr id="18" name="Content Placeholder 2"/>
          <p:cNvSpPr>
            <a:spLocks noGrp="1"/>
          </p:cNvSpPr>
          <p:nvPr>
            <p:ph idx="1"/>
          </p:nvPr>
        </p:nvSpPr>
        <p:spPr>
          <a:xfrm>
            <a:off x="457200" y="1028700"/>
            <a:ext cx="8229600" cy="5105400"/>
          </a:xfrm>
        </p:spPr>
        <p:txBody>
          <a:bodyPr>
            <a:normAutofit/>
          </a:bodyPr>
          <a:lstStyle/>
          <a:p>
            <a:pPr algn="just">
              <a:buNone/>
            </a:pPr>
            <a:r>
              <a:rPr lang="en-GB" sz="1500" b="1" dirty="0" smtClean="0"/>
              <a:t>Size of charity (Employees)</a:t>
            </a:r>
          </a:p>
          <a:p>
            <a:pPr algn="just"/>
            <a:r>
              <a:rPr lang="en-GB" sz="1500" dirty="0" smtClean="0"/>
              <a:t>Those charities with 1-5 staff were less likely than those with more staff or no staff at all to rate OSCR as ‘excellent’ or ‘very good’ for ongoing monitoring (1-5 emp. 52% vs no emp. 70%, 6+ emp. 74%).</a:t>
            </a:r>
          </a:p>
          <a:p>
            <a:pPr marL="0" indent="0" algn="just">
              <a:buNone/>
            </a:pPr>
            <a:endParaRPr lang="en-GB" sz="1500" dirty="0" smtClean="0"/>
          </a:p>
          <a:p>
            <a:pPr algn="just"/>
            <a:endParaRPr lang="en-GB" sz="1500" dirty="0"/>
          </a:p>
          <a:p>
            <a:pPr lvl="1" algn="just"/>
            <a:endParaRPr lang="en-GB" sz="1500" dirty="0"/>
          </a:p>
          <a:p>
            <a:pPr lvl="1" algn="just"/>
            <a:endParaRPr lang="en-GB" sz="1500" dirty="0"/>
          </a:p>
          <a:p>
            <a:pPr lvl="1" algn="just"/>
            <a:endParaRPr lang="en-GB" sz="1500" dirty="0" smtClean="0"/>
          </a:p>
          <a:p>
            <a:pPr lvl="1" algn="just"/>
            <a:endParaRPr lang="en-GB" sz="1400" dirty="0" smtClean="0"/>
          </a:p>
          <a:p>
            <a:pPr marL="0" indent="0" algn="just">
              <a:buNone/>
            </a:pPr>
            <a:endParaRPr lang="en-GB" sz="1500" dirty="0" smtClean="0"/>
          </a:p>
          <a:p>
            <a:pPr marL="0" indent="0" algn="just">
              <a:buNone/>
            </a:pPr>
            <a:endParaRPr lang="en-GB" sz="1500" dirty="0" smtClean="0"/>
          </a:p>
        </p:txBody>
      </p:sp>
      <p:sp>
        <p:nvSpPr>
          <p:cNvPr id="8" name="Text Box 4"/>
          <p:cNvSpPr txBox="1">
            <a:spLocks noChangeArrowheads="1"/>
          </p:cNvSpPr>
          <p:nvPr/>
        </p:nvSpPr>
        <p:spPr bwMode="auto">
          <a:xfrm>
            <a:off x="0" y="6167735"/>
            <a:ext cx="6479754" cy="461665"/>
          </a:xfrm>
          <a:prstGeom prst="rect">
            <a:avLst/>
          </a:prstGeom>
          <a:noFill/>
          <a:ln w="9525">
            <a:noFill/>
            <a:miter lim="800000"/>
            <a:headEnd/>
            <a:tailEnd/>
          </a:ln>
          <a:effectLst/>
        </p:spPr>
        <p:txBody>
          <a:bodyPr wrap="square">
            <a:spAutoFit/>
          </a:bodyPr>
          <a:lstStyle/>
          <a:p>
            <a:r>
              <a:rPr lang="en-GB" sz="1200" dirty="0" smtClean="0"/>
              <a:t>Q14. Thinking about the contact you had with OSCR in relation to the below purposes, how would you rate OSCR’s overall performance on each?</a:t>
            </a:r>
            <a:endParaRPr lang="en-US" sz="1200" dirty="0"/>
          </a:p>
        </p:txBody>
      </p:sp>
    </p:spTree>
    <p:extLst>
      <p:ext uri="{BB962C8B-B14F-4D97-AF65-F5344CB8AC3E}">
        <p14:creationId xmlns:p14="http://schemas.microsoft.com/office/powerpoint/2010/main" xmlns="" val="3272876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Sample Profile Quantitative</a:t>
            </a:r>
            <a:endParaRPr lang="en-GB"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105333484"/>
              </p:ext>
            </p:extLst>
          </p:nvPr>
        </p:nvGraphicFramePr>
        <p:xfrm>
          <a:off x="824770" y="1257663"/>
          <a:ext cx="6329378" cy="4745961"/>
        </p:xfrm>
        <a:graphic>
          <a:graphicData uri="http://schemas.openxmlformats.org/drawingml/2006/table">
            <a:tbl>
              <a:tblPr firstRow="1" bandRow="1">
                <a:tableStyleId>{5C22544A-7EE6-4342-B048-85BDC9FD1C3A}</a:tableStyleId>
              </a:tblPr>
              <a:tblGrid>
                <a:gridCol w="2160240"/>
                <a:gridCol w="1097304"/>
                <a:gridCol w="1844439"/>
                <a:gridCol w="1227395"/>
              </a:tblGrid>
              <a:tr h="469671">
                <a:tc>
                  <a:txBody>
                    <a:bodyPr/>
                    <a:lstStyle/>
                    <a:p>
                      <a:endParaRPr lang="en-GB"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GB" sz="1400" dirty="0"/>
                    </a:p>
                  </a:txBody>
                  <a:tcPr>
                    <a:lnT w="12700" cap="flat" cmpd="sng" algn="ctr">
                      <a:solidFill>
                        <a:schemeClr val="tx1"/>
                      </a:solidFill>
                      <a:prstDash val="solid"/>
                      <a:round/>
                      <a:headEnd type="none" w="med" len="med"/>
                      <a:tailEnd type="none" w="med" len="med"/>
                    </a:lnT>
                  </a:tcPr>
                </a:tc>
                <a:tc>
                  <a:txBody>
                    <a:bodyPr/>
                    <a:lstStyle/>
                    <a:p>
                      <a:endParaRPr lang="en-GB" sz="1400" dirty="0"/>
                    </a:p>
                  </a:txBody>
                  <a:tcPr>
                    <a:lnT w="12700" cap="flat" cmpd="sng" algn="ctr">
                      <a:solidFill>
                        <a:schemeClr val="tx1"/>
                      </a:solidFill>
                      <a:prstDash val="solid"/>
                      <a:round/>
                      <a:headEnd type="none" w="med" len="med"/>
                      <a:tailEnd type="none" w="med" len="med"/>
                    </a:lnT>
                  </a:tcPr>
                </a:tc>
                <a:tc>
                  <a:txBody>
                    <a:bodyPr/>
                    <a:lstStyle/>
                    <a:p>
                      <a:endParaRPr lang="en-GB"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57146">
                <a:tc>
                  <a:txBody>
                    <a:bodyPr/>
                    <a:lstStyle/>
                    <a:p>
                      <a:r>
                        <a:rPr lang="en-GB" sz="1400" b="1" dirty="0" smtClean="0"/>
                        <a:t>Size of charity</a:t>
                      </a:r>
                      <a:endParaRPr lang="en-GB" sz="1400" b="1" dirty="0"/>
                    </a:p>
                  </a:txBody>
                  <a:tcPr>
                    <a:lnL w="12700" cap="flat" cmpd="sng" algn="ctr">
                      <a:solidFill>
                        <a:schemeClr val="tx1"/>
                      </a:solidFill>
                      <a:prstDash val="solid"/>
                      <a:round/>
                      <a:headEnd type="none" w="med" len="med"/>
                      <a:tailEnd type="none" w="med" len="med"/>
                    </a:lnL>
                  </a:tcPr>
                </a:tc>
                <a:tc>
                  <a:txBody>
                    <a:bodyPr/>
                    <a:lstStyle/>
                    <a:p>
                      <a:endParaRPr lang="en-GB" sz="1400" b="1" dirty="0"/>
                    </a:p>
                  </a:txBody>
                  <a:tcPr/>
                </a:tc>
                <a:tc>
                  <a:txBody>
                    <a:bodyPr/>
                    <a:lstStyle/>
                    <a:p>
                      <a:pPr marL="0" marR="0" lvl="0" indent="0" algn="l" defTabSz="914400" rtl="0" eaLnBrk="1" fontAlgn="base" latinLnBrk="0" hangingPunct="1">
                        <a:lnSpc>
                          <a:spcPct val="100000"/>
                        </a:lnSpc>
                        <a:spcBef>
                          <a:spcPct val="20000"/>
                        </a:spcBef>
                        <a:spcAft>
                          <a:spcPct val="0"/>
                        </a:spcAft>
                        <a:buClr>
                          <a:srgbClr val="B6B982"/>
                        </a:buClr>
                        <a:buSzTx/>
                        <a:buFontTx/>
                        <a:buNone/>
                        <a:tabLst/>
                        <a:defRPr/>
                      </a:pPr>
                      <a:r>
                        <a:rPr kumimoji="0" lang="en-GB" sz="1400" b="1" i="0" u="none" strike="noStrike" cap="none" normalizeH="0" baseline="0" dirty="0" smtClean="0">
                          <a:ln>
                            <a:noFill/>
                          </a:ln>
                          <a:solidFill>
                            <a:schemeClr val="tx1"/>
                          </a:solidFill>
                          <a:effectLst/>
                          <a:latin typeface="+mn-lt"/>
                        </a:rPr>
                        <a:t>Location</a:t>
                      </a:r>
                      <a:endParaRPr kumimoji="0" lang="en-US" sz="1400" b="1" i="0" u="none" strike="noStrike" cap="none" normalizeH="0" baseline="0" dirty="0" smtClean="0">
                        <a:ln>
                          <a:noFill/>
                        </a:ln>
                        <a:solidFill>
                          <a:schemeClr val="tx1"/>
                        </a:solidFill>
                        <a:effectLst/>
                        <a:latin typeface="+mn-lt"/>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endParaRPr kumimoji="0" lang="en-US" sz="1400" b="0" i="0" u="none" strike="noStrike" cap="none" normalizeH="0" baseline="0" dirty="0" smtClean="0">
                        <a:ln>
                          <a:noFill/>
                        </a:ln>
                        <a:solidFill>
                          <a:schemeClr val="tx1"/>
                        </a:solidFill>
                        <a:effectLst/>
                        <a:latin typeface="+mn-lt"/>
                      </a:endParaRPr>
                    </a:p>
                  </a:txBody>
                  <a:tcPr marL="90000" marR="90000" marT="46800" marB="46800" horzOverflow="overflow">
                    <a:lnR w="12700" cap="flat" cmpd="sng" algn="ctr">
                      <a:solidFill>
                        <a:schemeClr val="tx1"/>
                      </a:solidFill>
                      <a:prstDash val="solid"/>
                      <a:round/>
                      <a:headEnd type="none" w="med" len="med"/>
                      <a:tailEnd type="none" w="med" len="med"/>
                    </a:lnR>
                  </a:tcPr>
                </a:tc>
              </a:tr>
              <a:tr h="357146">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400" b="0" u="none" strike="noStrike" kern="1200" cap="none" normalizeH="0" baseline="0" dirty="0" smtClean="0">
                          <a:ln>
                            <a:noFill/>
                          </a:ln>
                          <a:solidFill>
                            <a:schemeClr val="tx1"/>
                          </a:solidFill>
                          <a:effectLst/>
                          <a:latin typeface="+mn-lt"/>
                          <a:ea typeface="+mn-ea"/>
                          <a:cs typeface="+mn-cs"/>
                        </a:rPr>
                        <a:t>&lt; £25,000 </a:t>
                      </a:r>
                    </a:p>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400" b="0" u="none" strike="noStrike" kern="1200" cap="none" normalizeH="0" baseline="0" dirty="0" smtClean="0">
                          <a:ln>
                            <a:noFill/>
                          </a:ln>
                          <a:solidFill>
                            <a:schemeClr val="tx1"/>
                          </a:solidFill>
                          <a:effectLst/>
                          <a:latin typeface="+mn-lt"/>
                          <a:ea typeface="+mn-ea"/>
                          <a:cs typeface="+mn-cs"/>
                        </a:rPr>
                        <a:t>(Charity Population)</a:t>
                      </a:r>
                    </a:p>
                  </a:txBody>
                  <a:tcPr marL="90000" marR="90000" marT="46800" marB="46800"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u="none" strike="noStrike" kern="1200" cap="none" normalizeH="0" baseline="0" dirty="0" smtClean="0">
                          <a:ln>
                            <a:noFill/>
                          </a:ln>
                          <a:solidFill>
                            <a:schemeClr val="tx1"/>
                          </a:solidFill>
                          <a:effectLst/>
                          <a:latin typeface="+mn-lt"/>
                          <a:ea typeface="+mn-ea"/>
                          <a:cs typeface="+mn-cs"/>
                        </a:rPr>
                        <a:t>51% </a:t>
                      </a:r>
                    </a:p>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u="none" strike="noStrike" kern="1200" cap="none" normalizeH="0" baseline="0" dirty="0" smtClean="0">
                          <a:ln>
                            <a:noFill/>
                          </a:ln>
                          <a:solidFill>
                            <a:schemeClr val="tx1"/>
                          </a:solidFill>
                          <a:effectLst/>
                          <a:latin typeface="+mn-lt"/>
                          <a:ea typeface="+mn-ea"/>
                          <a:cs typeface="+mn-cs"/>
                        </a:rPr>
                        <a:t>(57%)</a:t>
                      </a:r>
                    </a:p>
                  </a:txBody>
                  <a:tcPr marL="90000" marR="90000" marT="46800" marB="46800" horzOverflow="overflow"/>
                </a:tc>
                <a:tc>
                  <a:txBody>
                    <a:bodyPr/>
                    <a:lstStyle/>
                    <a:p>
                      <a:pPr marL="0" marR="0" lvl="0" indent="0" algn="l" defTabSz="914400" rtl="0" eaLnBrk="1" fontAlgn="base" latinLnBrk="0" hangingPunct="1">
                        <a:lnSpc>
                          <a:spcPct val="100000"/>
                        </a:lnSpc>
                        <a:spcBef>
                          <a:spcPct val="20000"/>
                        </a:spcBef>
                        <a:spcAft>
                          <a:spcPct val="0"/>
                        </a:spcAft>
                        <a:buClr>
                          <a:srgbClr val="B6B982"/>
                        </a:buClr>
                        <a:buSzTx/>
                        <a:buFontTx/>
                        <a:buNone/>
                        <a:tabLst/>
                        <a:defRPr/>
                      </a:pPr>
                      <a:r>
                        <a:rPr kumimoji="0" lang="en-GB" sz="1400" b="0" i="0" u="none" strike="noStrike" cap="none" normalizeH="0" baseline="0" dirty="0" smtClean="0">
                          <a:ln>
                            <a:noFill/>
                          </a:ln>
                          <a:solidFill>
                            <a:schemeClr val="tx1"/>
                          </a:solidFill>
                          <a:effectLst/>
                          <a:latin typeface="+mn-lt"/>
                        </a:rPr>
                        <a:t>North East Scotland</a:t>
                      </a:r>
                      <a:endParaRPr kumimoji="0" lang="en-US" sz="1400" b="0" i="0" u="none" strike="noStrike" cap="none" normalizeH="0" baseline="0" dirty="0" smtClean="0">
                        <a:ln>
                          <a:noFill/>
                        </a:ln>
                        <a:solidFill>
                          <a:schemeClr val="tx1"/>
                        </a:solidFill>
                        <a:effectLst/>
                        <a:latin typeface="+mn-lt"/>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i="0" u="none" strike="noStrike" cap="none" normalizeH="0" baseline="0" dirty="0" smtClean="0">
                          <a:ln>
                            <a:noFill/>
                          </a:ln>
                          <a:solidFill>
                            <a:schemeClr val="tx1"/>
                          </a:solidFill>
                          <a:effectLst/>
                          <a:latin typeface="+mn-lt"/>
                        </a:rPr>
                        <a:t>13%</a:t>
                      </a:r>
                    </a:p>
                  </a:txBody>
                  <a:tcPr marL="90000" marR="90000" marT="46800" marB="46800" horzOverflow="overflow">
                    <a:lnR w="12700" cap="flat" cmpd="sng" algn="ctr">
                      <a:solidFill>
                        <a:schemeClr val="tx1"/>
                      </a:solidFill>
                      <a:prstDash val="solid"/>
                      <a:round/>
                      <a:headEnd type="none" w="med" len="med"/>
                      <a:tailEnd type="none" w="med" len="med"/>
                    </a:lnR>
                  </a:tcPr>
                </a:tc>
              </a:tr>
              <a:tr h="357146">
                <a:tc>
                  <a:txBody>
                    <a:bodyPr/>
                    <a:lstStyle/>
                    <a:p>
                      <a:pPr marL="0" marR="0" lvl="0" indent="0" algn="l" defTabSz="914400" rtl="0" eaLnBrk="1" fontAlgn="base" latinLnBrk="0" hangingPunct="1">
                        <a:lnSpc>
                          <a:spcPct val="100000"/>
                        </a:lnSpc>
                        <a:spcBef>
                          <a:spcPct val="5000"/>
                        </a:spcBef>
                        <a:spcAft>
                          <a:spcPct val="0"/>
                        </a:spcAft>
                        <a:buClr>
                          <a:srgbClr val="B6B982"/>
                        </a:buClr>
                        <a:buSzTx/>
                        <a:buFont typeface="Wingdings" panose="05000000000000000000" pitchFamily="2" charset="2"/>
                        <a:buNone/>
                        <a:tabLst/>
                        <a:defRPr/>
                      </a:pPr>
                      <a:r>
                        <a:rPr kumimoji="0" lang="en-GB" sz="1400" b="0" u="none" strike="noStrike" kern="1200" cap="none" normalizeH="0" baseline="0" dirty="0" smtClean="0">
                          <a:ln>
                            <a:noFill/>
                          </a:ln>
                          <a:solidFill>
                            <a:schemeClr val="tx1"/>
                          </a:solidFill>
                          <a:effectLst/>
                          <a:latin typeface="+mn-lt"/>
                          <a:ea typeface="+mn-ea"/>
                          <a:cs typeface="+mn-cs"/>
                        </a:rPr>
                        <a:t>&gt;£25,000 </a:t>
                      </a:r>
                    </a:p>
                    <a:p>
                      <a:pPr marL="0" marR="0" lvl="0" indent="0" algn="l" defTabSz="914400" rtl="0" eaLnBrk="1" fontAlgn="base" latinLnBrk="0" hangingPunct="1">
                        <a:lnSpc>
                          <a:spcPct val="100000"/>
                        </a:lnSpc>
                        <a:spcBef>
                          <a:spcPct val="5000"/>
                        </a:spcBef>
                        <a:spcAft>
                          <a:spcPct val="0"/>
                        </a:spcAft>
                        <a:buClr>
                          <a:srgbClr val="B6B982"/>
                        </a:buClr>
                        <a:buSzTx/>
                        <a:buFont typeface="Wingdings" panose="05000000000000000000" pitchFamily="2" charset="2"/>
                        <a:buNone/>
                        <a:tabLst/>
                        <a:defRPr/>
                      </a:pPr>
                      <a:r>
                        <a:rPr kumimoji="0" lang="en-GB" sz="1400" b="0" u="none" strike="noStrike" kern="1200" cap="none" normalizeH="0" baseline="0" dirty="0" smtClean="0">
                          <a:ln>
                            <a:noFill/>
                          </a:ln>
                          <a:solidFill>
                            <a:schemeClr val="tx1"/>
                          </a:solidFill>
                          <a:effectLst/>
                          <a:latin typeface="+mn-lt"/>
                          <a:ea typeface="+mn-ea"/>
                          <a:cs typeface="+mn-cs"/>
                        </a:rPr>
                        <a:t>(Charity Population)</a:t>
                      </a:r>
                    </a:p>
                  </a:txBody>
                  <a:tcPr marL="90000" marR="90000" marT="46800" marB="46800"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u="none" strike="noStrike" kern="1200" cap="none" normalizeH="0" baseline="0" dirty="0" smtClean="0">
                          <a:ln>
                            <a:noFill/>
                          </a:ln>
                          <a:solidFill>
                            <a:schemeClr val="tx1"/>
                          </a:solidFill>
                          <a:effectLst/>
                          <a:latin typeface="+mn-lt"/>
                          <a:ea typeface="+mn-ea"/>
                          <a:cs typeface="+mn-cs"/>
                        </a:rPr>
                        <a:t>49% </a:t>
                      </a:r>
                    </a:p>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u="none" strike="noStrike" kern="1200" cap="none" normalizeH="0" baseline="0" smtClean="0">
                          <a:ln>
                            <a:noFill/>
                          </a:ln>
                          <a:solidFill>
                            <a:schemeClr val="tx1"/>
                          </a:solidFill>
                          <a:effectLst/>
                          <a:latin typeface="+mn-lt"/>
                          <a:ea typeface="+mn-ea"/>
                          <a:cs typeface="+mn-cs"/>
                        </a:rPr>
                        <a:t>(43%)</a:t>
                      </a:r>
                      <a:endParaRPr kumimoji="0" lang="en-US" sz="1400" u="none" strike="noStrike" kern="1200" cap="none" normalizeH="0" baseline="0" dirty="0" smtClean="0">
                        <a:ln>
                          <a:noFill/>
                        </a:ln>
                        <a:solidFill>
                          <a:schemeClr val="tx1"/>
                        </a:solidFill>
                        <a:effectLst/>
                        <a:latin typeface="+mn-lt"/>
                        <a:ea typeface="+mn-ea"/>
                        <a:cs typeface="+mn-cs"/>
                      </a:endParaRP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400" b="0" i="0" u="none" strike="noStrike" cap="none" normalizeH="0" baseline="0" dirty="0" smtClean="0">
                          <a:ln>
                            <a:noFill/>
                          </a:ln>
                          <a:solidFill>
                            <a:schemeClr val="tx1"/>
                          </a:solidFill>
                          <a:effectLst/>
                          <a:latin typeface="+mn-lt"/>
                        </a:rPr>
                        <a:t>Highlands &amp; Islands</a:t>
                      </a:r>
                      <a:endParaRPr kumimoji="0" lang="en-US" sz="1400" b="0" i="0" u="none" strike="noStrike" cap="none" normalizeH="0" baseline="0" dirty="0" smtClean="0">
                        <a:ln>
                          <a:noFill/>
                        </a:ln>
                        <a:solidFill>
                          <a:schemeClr val="tx1"/>
                        </a:solidFill>
                        <a:effectLst/>
                        <a:latin typeface="+mn-lt"/>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i="0" u="none" strike="noStrike" cap="none" normalizeH="0" baseline="0" dirty="0" smtClean="0">
                          <a:ln>
                            <a:noFill/>
                          </a:ln>
                          <a:solidFill>
                            <a:schemeClr val="tx1"/>
                          </a:solidFill>
                          <a:effectLst/>
                          <a:latin typeface="+mn-lt"/>
                        </a:rPr>
                        <a:t>18%</a:t>
                      </a:r>
                    </a:p>
                  </a:txBody>
                  <a:tcPr marL="90000" marR="90000" marT="46800" marB="46800" horzOverflow="overflow">
                    <a:lnR w="12700" cap="flat" cmpd="sng" algn="ctr">
                      <a:solidFill>
                        <a:schemeClr val="tx1"/>
                      </a:solidFill>
                      <a:prstDash val="solid"/>
                      <a:round/>
                      <a:headEnd type="none" w="med" len="med"/>
                      <a:tailEnd type="none" w="med" len="med"/>
                    </a:lnR>
                  </a:tcPr>
                </a:tc>
              </a:tr>
              <a:tr h="357146">
                <a:tc>
                  <a:txBody>
                    <a:bodyPr/>
                    <a:lstStyle/>
                    <a:p>
                      <a:endParaRPr lang="en-US" sz="1400"/>
                    </a:p>
                  </a:txBody>
                  <a:tcPr>
                    <a:lnL w="12700" cap="flat" cmpd="sng" algn="ctr">
                      <a:solidFill>
                        <a:schemeClr val="tx1"/>
                      </a:solidFill>
                      <a:prstDash val="solid"/>
                      <a:round/>
                      <a:headEnd type="none" w="med" len="med"/>
                      <a:tailEnd type="none" w="med" len="med"/>
                    </a:lnL>
                  </a:tcPr>
                </a:tc>
                <a:tc>
                  <a:txBody>
                    <a:bodyPr/>
                    <a:lstStyle/>
                    <a:p>
                      <a:endParaRPr lang="en-US" sz="1400" dirty="0"/>
                    </a:p>
                  </a:txBody>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400" b="0" i="0" u="none" strike="noStrike" cap="none" normalizeH="0" baseline="0" dirty="0" smtClean="0">
                          <a:ln>
                            <a:noFill/>
                          </a:ln>
                          <a:solidFill>
                            <a:schemeClr val="tx1"/>
                          </a:solidFill>
                          <a:effectLst/>
                          <a:latin typeface="+mn-lt"/>
                        </a:rPr>
                        <a:t>South Scotland</a:t>
                      </a:r>
                      <a:endParaRPr kumimoji="0" lang="en-US" sz="1400" b="0" i="0" u="none" strike="noStrike" cap="none" normalizeH="0" baseline="0" dirty="0" smtClean="0">
                        <a:ln>
                          <a:noFill/>
                        </a:ln>
                        <a:solidFill>
                          <a:schemeClr val="tx1"/>
                        </a:solidFill>
                        <a:effectLst/>
                        <a:latin typeface="+mn-lt"/>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i="0" u="none" strike="noStrike" cap="none" normalizeH="0" baseline="0" dirty="0" smtClean="0">
                          <a:ln>
                            <a:noFill/>
                          </a:ln>
                          <a:solidFill>
                            <a:schemeClr val="tx1"/>
                          </a:solidFill>
                          <a:effectLst/>
                          <a:latin typeface="+mn-lt"/>
                        </a:rPr>
                        <a:t>15%</a:t>
                      </a:r>
                    </a:p>
                  </a:txBody>
                  <a:tcPr marL="90000" marR="90000" marT="46800" marB="46800" horzOverflow="overflow">
                    <a:lnR w="12700" cap="flat" cmpd="sng" algn="ctr">
                      <a:solidFill>
                        <a:schemeClr val="tx1"/>
                      </a:solidFill>
                      <a:prstDash val="solid"/>
                      <a:round/>
                      <a:headEnd type="none" w="med" len="med"/>
                      <a:tailEnd type="none" w="med" len="med"/>
                    </a:lnR>
                  </a:tcPr>
                </a:tc>
              </a:tr>
              <a:tr h="357146">
                <a:tc>
                  <a:txBody>
                    <a:bodyPr/>
                    <a:lstStyle/>
                    <a:p>
                      <a:r>
                        <a:rPr lang="en-GB" sz="1400" b="1" dirty="0" smtClean="0">
                          <a:latin typeface="+mn-lt"/>
                        </a:rPr>
                        <a:t>Detailed size of charity</a:t>
                      </a:r>
                      <a:endParaRPr lang="en-GB" sz="1400" b="1" dirty="0">
                        <a:latin typeface="+mn-lt"/>
                      </a:endParaRPr>
                    </a:p>
                  </a:txBody>
                  <a:tcPr>
                    <a:lnL w="12700" cap="flat" cmpd="sng" algn="ctr">
                      <a:solidFill>
                        <a:schemeClr val="tx1"/>
                      </a:solidFill>
                      <a:prstDash val="solid"/>
                      <a:round/>
                      <a:headEnd type="none" w="med" len="med"/>
                      <a:tailEnd type="none" w="med" len="med"/>
                    </a:lnL>
                  </a:tcPr>
                </a:tc>
                <a:tc>
                  <a:txBody>
                    <a:bodyPr/>
                    <a:lstStyle/>
                    <a:p>
                      <a:endParaRPr lang="en-GB" sz="1400" dirty="0"/>
                    </a:p>
                  </a:txBody>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400" b="0" i="0" u="none" strike="noStrike" cap="none" normalizeH="0" baseline="0" dirty="0" smtClean="0">
                          <a:ln>
                            <a:noFill/>
                          </a:ln>
                          <a:solidFill>
                            <a:schemeClr val="tx1"/>
                          </a:solidFill>
                          <a:effectLst/>
                          <a:latin typeface="+mn-lt"/>
                        </a:rPr>
                        <a:t>West Scotland</a:t>
                      </a:r>
                      <a:endParaRPr kumimoji="0" lang="en-US" sz="1400" b="0" i="0" u="none" strike="noStrike" cap="none" normalizeH="0" baseline="0" dirty="0" smtClean="0">
                        <a:ln>
                          <a:noFill/>
                        </a:ln>
                        <a:solidFill>
                          <a:schemeClr val="tx1"/>
                        </a:solidFill>
                        <a:effectLst/>
                        <a:latin typeface="+mn-lt"/>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i="0" u="none" strike="noStrike" cap="none" normalizeH="0" baseline="0" dirty="0" smtClean="0">
                          <a:ln>
                            <a:noFill/>
                          </a:ln>
                          <a:solidFill>
                            <a:schemeClr val="tx1"/>
                          </a:solidFill>
                          <a:effectLst/>
                          <a:latin typeface="+mn-lt"/>
                        </a:rPr>
                        <a:t>6%</a:t>
                      </a:r>
                    </a:p>
                  </a:txBody>
                  <a:tcPr marL="90000" marR="90000" marT="46800" marB="46800" horzOverflow="overflow">
                    <a:lnR w="12700" cap="flat" cmpd="sng" algn="ctr">
                      <a:solidFill>
                        <a:schemeClr val="tx1"/>
                      </a:solidFill>
                      <a:prstDash val="solid"/>
                      <a:round/>
                      <a:headEnd type="none" w="med" len="med"/>
                      <a:tailEnd type="none" w="med" len="med"/>
                    </a:lnR>
                  </a:tcPr>
                </a:tc>
              </a:tr>
              <a:tr h="357146">
                <a:tc>
                  <a:txBody>
                    <a:bodyPr/>
                    <a:lstStyle/>
                    <a:p>
                      <a:pPr>
                        <a:spcAft>
                          <a:spcPts val="0"/>
                        </a:spcAft>
                      </a:pPr>
                      <a:r>
                        <a:rPr lang="en-GB" sz="1400" dirty="0" smtClean="0">
                          <a:latin typeface="+mn-lt"/>
                          <a:ea typeface="Calibri"/>
                          <a:cs typeface="Times New Roman"/>
                        </a:rPr>
                        <a:t>&lt; £2,000</a:t>
                      </a:r>
                      <a:endParaRPr lang="en-US" sz="14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u="none" strike="noStrike" kern="1200" cap="none" normalizeH="0" baseline="0" dirty="0" smtClean="0">
                          <a:ln>
                            <a:noFill/>
                          </a:ln>
                          <a:solidFill>
                            <a:schemeClr val="tx1"/>
                          </a:solidFill>
                          <a:effectLst/>
                          <a:latin typeface="+mn-lt"/>
                          <a:ea typeface="+mn-ea"/>
                          <a:cs typeface="+mn-cs"/>
                        </a:rPr>
                        <a:t>15%</a:t>
                      </a: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400" b="0" i="0" u="none" strike="noStrike" cap="none" normalizeH="0" baseline="0" dirty="0" smtClean="0">
                          <a:ln>
                            <a:noFill/>
                          </a:ln>
                          <a:solidFill>
                            <a:schemeClr val="tx1"/>
                          </a:solidFill>
                          <a:effectLst/>
                          <a:latin typeface="+mn-lt"/>
                        </a:rPr>
                        <a:t>Central Scotland</a:t>
                      </a:r>
                      <a:endParaRPr kumimoji="0" lang="en-US" sz="1400" b="0" i="0" u="none" strike="noStrike" cap="none" normalizeH="0" baseline="0" dirty="0" smtClean="0">
                        <a:ln>
                          <a:noFill/>
                        </a:ln>
                        <a:solidFill>
                          <a:schemeClr val="tx1"/>
                        </a:solidFill>
                        <a:effectLst/>
                        <a:latin typeface="+mn-lt"/>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i="0" u="none" strike="noStrike" cap="none" normalizeH="0" baseline="0" dirty="0" smtClean="0">
                          <a:ln>
                            <a:noFill/>
                          </a:ln>
                          <a:solidFill>
                            <a:schemeClr val="tx1"/>
                          </a:solidFill>
                          <a:effectLst/>
                          <a:latin typeface="+mn-lt"/>
                        </a:rPr>
                        <a:t>7%</a:t>
                      </a:r>
                    </a:p>
                  </a:txBody>
                  <a:tcPr marL="90000" marR="90000" marT="46800" marB="46800" horzOverflow="overflow">
                    <a:lnR w="12700" cap="flat" cmpd="sng" algn="ctr">
                      <a:solidFill>
                        <a:schemeClr val="tx1"/>
                      </a:solidFill>
                      <a:prstDash val="solid"/>
                      <a:round/>
                      <a:headEnd type="none" w="med" len="med"/>
                      <a:tailEnd type="none" w="med" len="med"/>
                    </a:lnR>
                  </a:tcPr>
                </a:tc>
              </a:tr>
              <a:tr h="357146">
                <a:tc>
                  <a:txBody>
                    <a:bodyPr/>
                    <a:lstStyle/>
                    <a:p>
                      <a:pPr>
                        <a:spcAft>
                          <a:spcPts val="0"/>
                        </a:spcAft>
                      </a:pPr>
                      <a:r>
                        <a:rPr lang="en-GB" sz="1400" dirty="0" smtClean="0">
                          <a:latin typeface="+mn-lt"/>
                          <a:ea typeface="Calibri"/>
                          <a:cs typeface="Times New Roman"/>
                        </a:rPr>
                        <a:t>£2,001-£10,000</a:t>
                      </a:r>
                      <a:endParaRPr lang="en-US" sz="14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GB" sz="1400" u="none" strike="noStrike" kern="1200" cap="none" normalizeH="0" baseline="0" dirty="0" smtClean="0">
                          <a:ln>
                            <a:noFill/>
                          </a:ln>
                          <a:solidFill>
                            <a:schemeClr val="tx1"/>
                          </a:solidFill>
                          <a:effectLst/>
                          <a:latin typeface="+mn-lt"/>
                          <a:ea typeface="+mn-ea"/>
                          <a:cs typeface="+mn-cs"/>
                        </a:rPr>
                        <a:t>18%</a:t>
                      </a: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GB" sz="1400" b="0" i="0" u="none" strike="noStrike" cap="none" normalizeH="0" baseline="0" dirty="0" smtClean="0">
                          <a:ln>
                            <a:noFill/>
                          </a:ln>
                          <a:solidFill>
                            <a:schemeClr val="tx1"/>
                          </a:solidFill>
                          <a:effectLst/>
                          <a:latin typeface="+mn-lt"/>
                        </a:rPr>
                        <a:t>Mid Scotland and Fife</a:t>
                      </a:r>
                      <a:endParaRPr kumimoji="0" lang="en-US" sz="1400" b="0" i="0" u="none" strike="noStrike" cap="none" normalizeH="0" baseline="0" dirty="0" smtClean="0">
                        <a:ln>
                          <a:noFill/>
                        </a:ln>
                        <a:solidFill>
                          <a:schemeClr val="tx1"/>
                        </a:solidFill>
                        <a:effectLst/>
                        <a:latin typeface="+mn-lt"/>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u="none" strike="noStrike" kern="1200" cap="none" normalizeH="0" baseline="0" dirty="0" smtClean="0">
                          <a:ln>
                            <a:noFill/>
                          </a:ln>
                          <a:solidFill>
                            <a:schemeClr val="tx1"/>
                          </a:solidFill>
                          <a:effectLst/>
                          <a:latin typeface="+mn-lt"/>
                          <a:ea typeface="+mn-ea"/>
                          <a:cs typeface="+mn-cs"/>
                        </a:rPr>
                        <a:t>15%</a:t>
                      </a:r>
                    </a:p>
                  </a:txBody>
                  <a:tcPr marL="90000" marR="90000" marT="46800" marB="46800" horzOverflow="overflow">
                    <a:lnR w="12700" cap="flat" cmpd="sng" algn="ctr">
                      <a:solidFill>
                        <a:schemeClr val="tx1"/>
                      </a:solidFill>
                      <a:prstDash val="solid"/>
                      <a:round/>
                      <a:headEnd type="none" w="med" len="med"/>
                      <a:tailEnd type="none" w="med" len="med"/>
                    </a:lnR>
                  </a:tcPr>
                </a:tc>
              </a:tr>
              <a:tr h="357146">
                <a:tc>
                  <a:txBody>
                    <a:bodyPr/>
                    <a:lstStyle/>
                    <a:p>
                      <a:pPr>
                        <a:spcAft>
                          <a:spcPts val="0"/>
                        </a:spcAft>
                      </a:pPr>
                      <a:r>
                        <a:rPr lang="en-GB" sz="1400" dirty="0" smtClean="0">
                          <a:latin typeface="+mn-lt"/>
                          <a:ea typeface="Calibri"/>
                          <a:cs typeface="Times New Roman"/>
                        </a:rPr>
                        <a:t>£10,001-£25,000</a:t>
                      </a:r>
                    </a:p>
                  </a:txBody>
                  <a:tcPr marL="68580" marR="68580" marT="0" marB="0">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u="none" strike="noStrike" kern="1200" cap="none" normalizeH="0" baseline="0" dirty="0" smtClean="0">
                          <a:ln>
                            <a:noFill/>
                          </a:ln>
                          <a:solidFill>
                            <a:schemeClr val="tx1"/>
                          </a:solidFill>
                          <a:effectLst/>
                          <a:latin typeface="+mn-lt"/>
                          <a:ea typeface="+mn-ea"/>
                          <a:cs typeface="+mn-cs"/>
                        </a:rPr>
                        <a:t>18%</a:t>
                      </a:r>
                    </a:p>
                  </a:txBody>
                  <a:tcPr marL="90000" marR="90000" marT="46800" marB="46800" horzOverflow="overflow"/>
                </a:tc>
                <a:tc>
                  <a:txBody>
                    <a:bodyPr/>
                    <a:lstStyle/>
                    <a:p>
                      <a:pPr marL="0" marR="0" lvl="0" indent="0" algn="l" defTabSz="914400" rtl="0" eaLnBrk="1" fontAlgn="base" latinLnBrk="0" hangingPunct="1">
                        <a:lnSpc>
                          <a:spcPct val="100000"/>
                        </a:lnSpc>
                        <a:spcBef>
                          <a:spcPct val="20000"/>
                        </a:spcBef>
                        <a:spcAft>
                          <a:spcPct val="0"/>
                        </a:spcAft>
                        <a:buClr>
                          <a:srgbClr val="B6B982"/>
                        </a:buClr>
                        <a:buSzTx/>
                        <a:buFontTx/>
                        <a:buNone/>
                        <a:tabLst/>
                        <a:defRPr/>
                      </a:pPr>
                      <a:r>
                        <a:rPr kumimoji="0" lang="en-GB" sz="1400" b="0" i="0" u="none" strike="noStrike" cap="none" normalizeH="0" baseline="0" dirty="0" err="1" smtClean="0">
                          <a:ln>
                            <a:noFill/>
                          </a:ln>
                          <a:solidFill>
                            <a:schemeClr val="tx1"/>
                          </a:solidFill>
                          <a:effectLst/>
                          <a:latin typeface="+mn-lt"/>
                        </a:rPr>
                        <a:t>Lothians</a:t>
                      </a:r>
                      <a:endParaRPr kumimoji="0" lang="en-US" sz="1400" b="0" i="0" u="none" strike="noStrike" cap="none" normalizeH="0" baseline="0" dirty="0" smtClean="0">
                        <a:ln>
                          <a:noFill/>
                        </a:ln>
                        <a:solidFill>
                          <a:schemeClr val="tx1"/>
                        </a:solidFill>
                        <a:effectLst/>
                        <a:latin typeface="+mn-lt"/>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i="0" u="none" strike="noStrike" cap="none" normalizeH="0" baseline="0" dirty="0" smtClean="0">
                          <a:ln>
                            <a:noFill/>
                          </a:ln>
                          <a:solidFill>
                            <a:schemeClr val="tx1"/>
                          </a:solidFill>
                          <a:effectLst/>
                          <a:latin typeface="+mn-lt"/>
                        </a:rPr>
                        <a:t>15%</a:t>
                      </a:r>
                    </a:p>
                  </a:txBody>
                  <a:tcPr marL="90000" marR="90000" marT="46800" marB="46800" horzOverflow="overflow">
                    <a:lnR w="12700" cap="flat" cmpd="sng" algn="ctr">
                      <a:solidFill>
                        <a:schemeClr val="tx1"/>
                      </a:solidFill>
                      <a:prstDash val="solid"/>
                      <a:round/>
                      <a:headEnd type="none" w="med" len="med"/>
                      <a:tailEnd type="none" w="med" len="med"/>
                    </a:lnR>
                  </a:tcPr>
                </a:tc>
              </a:tr>
              <a:tr h="357146">
                <a:tc>
                  <a:txBody>
                    <a:bodyPr/>
                    <a:lstStyle/>
                    <a:p>
                      <a:pPr>
                        <a:spcAft>
                          <a:spcPts val="0"/>
                        </a:spcAft>
                      </a:pPr>
                      <a:r>
                        <a:rPr lang="en-GB" sz="1400" dirty="0" smtClean="0">
                          <a:latin typeface="+mn-lt"/>
                          <a:ea typeface="Calibri"/>
                          <a:cs typeface="Times New Roman"/>
                        </a:rPr>
                        <a:t>£25,001-£100,000</a:t>
                      </a:r>
                      <a:endParaRPr lang="en-US" sz="14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u="none" strike="noStrike" kern="1200" cap="none" normalizeH="0" baseline="0" dirty="0" smtClean="0">
                          <a:ln>
                            <a:noFill/>
                          </a:ln>
                          <a:solidFill>
                            <a:schemeClr val="tx1"/>
                          </a:solidFill>
                          <a:effectLst/>
                          <a:latin typeface="+mn-lt"/>
                          <a:ea typeface="+mn-ea"/>
                          <a:cs typeface="+mn-cs"/>
                        </a:rPr>
                        <a:t>24%</a:t>
                      </a: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400" b="0" i="0" u="none" strike="noStrike" cap="none" normalizeH="0" baseline="0" dirty="0" smtClean="0">
                          <a:ln>
                            <a:noFill/>
                          </a:ln>
                          <a:solidFill>
                            <a:schemeClr val="tx1"/>
                          </a:solidFill>
                          <a:effectLst/>
                          <a:latin typeface="+mn-lt"/>
                        </a:rPr>
                        <a:t>Glasgow</a:t>
                      </a:r>
                      <a:endParaRPr kumimoji="0" lang="en-US" sz="1400" b="0" i="0" u="none" strike="noStrike" cap="none" normalizeH="0" baseline="0" dirty="0" smtClean="0">
                        <a:ln>
                          <a:noFill/>
                        </a:ln>
                        <a:solidFill>
                          <a:schemeClr val="tx1"/>
                        </a:solidFill>
                        <a:effectLst/>
                        <a:latin typeface="+mn-lt"/>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i="0" u="none" strike="noStrike" cap="none" normalizeH="0" baseline="0" dirty="0" smtClean="0">
                          <a:ln>
                            <a:noFill/>
                          </a:ln>
                          <a:solidFill>
                            <a:schemeClr val="tx1"/>
                          </a:solidFill>
                          <a:effectLst/>
                          <a:latin typeface="+mn-lt"/>
                        </a:rPr>
                        <a:t>9%</a:t>
                      </a:r>
                    </a:p>
                  </a:txBody>
                  <a:tcPr marL="90000" marR="90000" marT="46800" marB="46800" horzOverflow="overflow">
                    <a:lnR w="12700" cap="flat" cmpd="sng" algn="ctr">
                      <a:solidFill>
                        <a:schemeClr val="tx1"/>
                      </a:solidFill>
                      <a:prstDash val="solid"/>
                      <a:round/>
                      <a:headEnd type="none" w="med" len="med"/>
                      <a:tailEnd type="none" w="med" len="med"/>
                    </a:lnR>
                  </a:tcPr>
                </a:tc>
              </a:tr>
              <a:tr h="357146">
                <a:tc>
                  <a:txBody>
                    <a:bodyPr/>
                    <a:lstStyle/>
                    <a:p>
                      <a:pPr>
                        <a:spcAft>
                          <a:spcPts val="0"/>
                        </a:spcAft>
                      </a:pPr>
                      <a:r>
                        <a:rPr lang="en-GB" sz="1400" dirty="0" smtClean="0">
                          <a:latin typeface="+mn-lt"/>
                          <a:ea typeface="Calibri"/>
                          <a:cs typeface="Times New Roman"/>
                        </a:rPr>
                        <a:t>£100,000+</a:t>
                      </a:r>
                      <a:endParaRPr lang="en-US" sz="14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u="none" strike="noStrike" kern="1200" cap="none" normalizeH="0" baseline="0" dirty="0" smtClean="0">
                          <a:ln>
                            <a:noFill/>
                          </a:ln>
                          <a:solidFill>
                            <a:schemeClr val="tx1"/>
                          </a:solidFill>
                          <a:effectLst/>
                          <a:latin typeface="+mn-lt"/>
                          <a:ea typeface="+mn-ea"/>
                          <a:cs typeface="+mn-cs"/>
                        </a:rPr>
                        <a:t>24%</a:t>
                      </a:r>
                    </a:p>
                  </a:txBody>
                  <a:tcPr marL="90000" marR="90000" marT="46800" marB="46800" horzOverflow="overflow"/>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400" b="0" i="0" u="none" strike="noStrike" cap="none" normalizeH="0" baseline="0" dirty="0" err="1" smtClean="0">
                          <a:ln>
                            <a:noFill/>
                          </a:ln>
                          <a:solidFill>
                            <a:schemeClr val="tx1"/>
                          </a:solidFill>
                          <a:effectLst/>
                          <a:latin typeface="+mn-lt"/>
                        </a:rPr>
                        <a:t>Outwith</a:t>
                      </a:r>
                      <a:r>
                        <a:rPr kumimoji="0" lang="en-GB" sz="1400" b="0" i="0" u="none" strike="noStrike" cap="none" normalizeH="0" baseline="0" dirty="0" smtClean="0">
                          <a:ln>
                            <a:noFill/>
                          </a:ln>
                          <a:solidFill>
                            <a:schemeClr val="tx1"/>
                          </a:solidFill>
                          <a:effectLst/>
                          <a:latin typeface="+mn-lt"/>
                        </a:rPr>
                        <a:t> Scotland</a:t>
                      </a:r>
                      <a:endParaRPr kumimoji="0" lang="en-US" sz="1400" b="0" i="0" u="none" strike="noStrike" cap="none" normalizeH="0" baseline="0" dirty="0" smtClean="0">
                        <a:ln>
                          <a:noFill/>
                        </a:ln>
                        <a:solidFill>
                          <a:schemeClr val="tx1"/>
                        </a:solidFill>
                        <a:effectLst/>
                        <a:latin typeface="+mn-lt"/>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i="0" u="none" strike="noStrike" cap="none" normalizeH="0" baseline="0" dirty="0" smtClean="0">
                          <a:ln>
                            <a:noFill/>
                          </a:ln>
                          <a:solidFill>
                            <a:schemeClr val="tx1"/>
                          </a:solidFill>
                          <a:effectLst/>
                          <a:latin typeface="+mn-lt"/>
                        </a:rPr>
                        <a:t>3%</a:t>
                      </a:r>
                    </a:p>
                  </a:txBody>
                  <a:tcPr marL="90000" marR="90000" marT="46800" marB="46800" horzOverflow="overflow">
                    <a:lnR w="12700" cap="flat" cmpd="sng" algn="ctr">
                      <a:solidFill>
                        <a:schemeClr val="tx1"/>
                      </a:solidFill>
                      <a:prstDash val="solid"/>
                      <a:round/>
                      <a:headEnd type="none" w="med" len="med"/>
                      <a:tailEnd type="none" w="med" len="med"/>
                    </a:lnR>
                  </a:tcPr>
                </a:tc>
              </a:tr>
              <a:tr h="357146">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400" b="1" u="none" strike="noStrike" cap="none" normalizeH="0" baseline="0" dirty="0" smtClean="0">
                          <a:ln>
                            <a:noFill/>
                          </a:ln>
                          <a:solidFill>
                            <a:schemeClr val="tx1"/>
                          </a:solidFill>
                          <a:effectLst/>
                          <a:latin typeface="+mn-lt"/>
                        </a:rPr>
                        <a:t>BASE:</a:t>
                      </a:r>
                      <a:endParaRPr kumimoji="0" lang="en-US" sz="1400" b="1" i="0" u="none" strike="noStrike" cap="none" normalizeH="0" baseline="0" dirty="0" smtClean="0">
                        <a:ln>
                          <a:noFill/>
                        </a:ln>
                        <a:solidFill>
                          <a:schemeClr val="tx1"/>
                        </a:solidFill>
                        <a:effectLst/>
                        <a:latin typeface="+mn-lt"/>
                      </a:endParaRPr>
                    </a:p>
                  </a:txBody>
                  <a:tcPr marL="90000" marR="90000" marT="46800" marB="46800"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1" i="0" u="none" strike="noStrike" cap="none" normalizeH="0" baseline="0" dirty="0" smtClean="0">
                          <a:ln>
                            <a:noFill/>
                          </a:ln>
                          <a:solidFill>
                            <a:schemeClr val="tx1"/>
                          </a:solidFill>
                          <a:effectLst/>
                          <a:latin typeface="+mn-lt"/>
                        </a:rPr>
                        <a:t>1,215</a:t>
                      </a:r>
                    </a:p>
                  </a:txBody>
                  <a:tcPr marL="90000" marR="90000" marT="46800" marB="46800"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400" b="1" u="none" strike="noStrike" cap="none" normalizeH="0" baseline="0" dirty="0" smtClean="0">
                          <a:ln>
                            <a:noFill/>
                          </a:ln>
                          <a:solidFill>
                            <a:schemeClr val="tx1"/>
                          </a:solidFill>
                          <a:effectLst/>
                          <a:latin typeface="+mn-lt"/>
                        </a:rPr>
                        <a:t>BASE:</a:t>
                      </a:r>
                      <a:endParaRPr kumimoji="0" lang="en-US" sz="1400" b="1" i="0" u="none" strike="noStrike" cap="none" normalizeH="0" baseline="0" dirty="0" smtClean="0">
                        <a:ln>
                          <a:noFill/>
                        </a:ln>
                        <a:solidFill>
                          <a:schemeClr val="tx1"/>
                        </a:solidFill>
                        <a:effectLst/>
                        <a:latin typeface="+mn-lt"/>
                      </a:endParaRPr>
                    </a:p>
                  </a:txBody>
                  <a:tcPr marL="90000" marR="90000" marT="46800" marB="46800"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1" i="0" u="none" strike="noStrike" cap="none" normalizeH="0" baseline="0" dirty="0" smtClean="0">
                          <a:ln>
                            <a:noFill/>
                          </a:ln>
                          <a:solidFill>
                            <a:schemeClr val="tx1"/>
                          </a:solidFill>
                          <a:effectLst/>
                          <a:latin typeface="+mn-lt"/>
                        </a:rPr>
                        <a:t>1,215</a:t>
                      </a:r>
                    </a:p>
                  </a:txBody>
                  <a:tcPr marL="90000" marR="90000" marT="46800" marB="46800"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5"/>
          </p:nvPr>
        </p:nvSpPr>
        <p:spPr/>
        <p:txBody>
          <a:bodyPr/>
          <a:lstStyle/>
          <a:p>
            <a:fld id="{AA49D0B1-4015-47B1-AA93-86824F055D44}" type="slidenum">
              <a:rPr lang="en-GB" smtClean="0"/>
              <a:pPr/>
              <a:t>6</a:t>
            </a:fld>
            <a:endParaRPr lang="en-GB"/>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A49D0B1-4015-47B1-AA93-86824F055D44}" type="slidenum">
              <a:rPr lang="en-GB" sz="900" smtClean="0"/>
              <a:pPr/>
              <a:t>60</a:t>
            </a:fld>
            <a:endParaRPr lang="en-GB" sz="900" dirty="0"/>
          </a:p>
        </p:txBody>
      </p:sp>
      <p:sp>
        <p:nvSpPr>
          <p:cNvPr id="6" name="Text Box 4"/>
          <p:cNvSpPr txBox="1">
            <a:spLocks noChangeArrowheads="1"/>
          </p:cNvSpPr>
          <p:nvPr/>
        </p:nvSpPr>
        <p:spPr bwMode="auto">
          <a:xfrm>
            <a:off x="-36512" y="6135688"/>
            <a:ext cx="7380288" cy="461665"/>
          </a:xfrm>
          <a:prstGeom prst="rect">
            <a:avLst/>
          </a:prstGeom>
          <a:noFill/>
          <a:ln w="9525">
            <a:noFill/>
            <a:miter lim="800000"/>
            <a:headEnd/>
            <a:tailEnd/>
          </a:ln>
          <a:effectLst/>
        </p:spPr>
        <p:txBody>
          <a:bodyPr>
            <a:spAutoFit/>
          </a:bodyPr>
          <a:lstStyle/>
          <a:p>
            <a:r>
              <a:rPr lang="en-GB" sz="1200" dirty="0" smtClean="0"/>
              <a:t>Q15. </a:t>
            </a:r>
            <a:r>
              <a:rPr lang="en-US" sz="1200" dirty="0" smtClean="0"/>
              <a:t>Thinking now about different types of contact with OSCR, what type of contact have you personally had over the past 12 months?</a:t>
            </a:r>
            <a:endParaRPr lang="en-US" sz="1200" dirty="0"/>
          </a:p>
        </p:txBody>
      </p:sp>
      <p:graphicFrame>
        <p:nvGraphicFramePr>
          <p:cNvPr id="7" name="Object 2"/>
          <p:cNvGraphicFramePr>
            <a:graphicFrameLocks noChangeAspect="1"/>
          </p:cNvGraphicFramePr>
          <p:nvPr>
            <p:extLst>
              <p:ext uri="{D42A27DB-BD31-4B8C-83A1-F6EECF244321}">
                <p14:modId xmlns:p14="http://schemas.microsoft.com/office/powerpoint/2010/main" xmlns="" val="2811587182"/>
              </p:ext>
            </p:extLst>
          </p:nvPr>
        </p:nvGraphicFramePr>
        <p:xfrm>
          <a:off x="91888" y="1055402"/>
          <a:ext cx="7317679" cy="43053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4"/>
          <p:cNvSpPr>
            <a:spLocks noChangeArrowheads="1"/>
          </p:cNvSpPr>
          <p:nvPr/>
        </p:nvSpPr>
        <p:spPr bwMode="auto">
          <a:xfrm>
            <a:off x="179512" y="260648"/>
            <a:ext cx="6552728" cy="1079500"/>
          </a:xfrm>
          <a:prstGeom prst="rect">
            <a:avLst/>
          </a:prstGeom>
          <a:noFill/>
          <a:ln w="9525" algn="ctr">
            <a:noFill/>
            <a:miter lim="800000"/>
            <a:headEnd/>
            <a:tailEnd/>
          </a:ln>
          <a:effectLst/>
        </p:spPr>
        <p:txBody>
          <a:bodyPr anchor="ctr"/>
          <a:lstStyle/>
          <a:p>
            <a:r>
              <a:rPr lang="en-GB" sz="2800" dirty="0" smtClean="0"/>
              <a:t>Medium of contact with OSCR</a:t>
            </a:r>
            <a:endParaRPr lang="en-GB" sz="2800" dirty="0"/>
          </a:p>
        </p:txBody>
      </p:sp>
      <p:sp>
        <p:nvSpPr>
          <p:cNvPr id="10" name="Text Box 7"/>
          <p:cNvSpPr txBox="1">
            <a:spLocks noChangeArrowheads="1"/>
          </p:cNvSpPr>
          <p:nvPr/>
        </p:nvSpPr>
        <p:spPr bwMode="auto">
          <a:xfrm>
            <a:off x="1366837" y="61527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 1,215</a:t>
            </a:r>
            <a:endParaRPr lang="en-GB" sz="1200" dirty="0"/>
          </a:p>
        </p:txBody>
      </p:sp>
      <p:sp>
        <p:nvSpPr>
          <p:cNvPr id="15" name="Rounded Rectangle 14"/>
          <p:cNvSpPr/>
          <p:nvPr/>
        </p:nvSpPr>
        <p:spPr>
          <a:xfrm>
            <a:off x="114300" y="5266452"/>
            <a:ext cx="7493000" cy="817245"/>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a:ln>
            <a:solidFill>
              <a:srgbClr val="AAB362"/>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The proportion of respondents communicating with OSCR via letter continues to decrease. There was an increase in the use of face-to-face communication methods such as consultations and events; although they still were used by a small minority.</a:t>
            </a:r>
            <a:endParaRPr lang="en-GB" sz="1400" dirty="0">
              <a:solidFill>
                <a:schemeClr val="tx1"/>
              </a:solidFill>
            </a:endParaRPr>
          </a:p>
        </p:txBody>
      </p:sp>
      <p:sp>
        <p:nvSpPr>
          <p:cNvPr id="16" name="TextBox 15"/>
          <p:cNvSpPr txBox="1"/>
          <p:nvPr/>
        </p:nvSpPr>
        <p:spPr>
          <a:xfrm>
            <a:off x="7522588" y="5483645"/>
            <a:ext cx="1456312"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400" dirty="0" smtClean="0"/>
              <a:t>*Introduced in 2014</a:t>
            </a:r>
          </a:p>
        </p:txBody>
      </p:sp>
      <p:graphicFrame>
        <p:nvGraphicFramePr>
          <p:cNvPr id="9" name="Table 8"/>
          <p:cNvGraphicFramePr>
            <a:graphicFrameLocks noGrp="1"/>
          </p:cNvGraphicFramePr>
          <p:nvPr>
            <p:extLst>
              <p:ext uri="{D42A27DB-BD31-4B8C-83A1-F6EECF244321}">
                <p14:modId xmlns:p14="http://schemas.microsoft.com/office/powerpoint/2010/main" xmlns="" val="170893628"/>
              </p:ext>
            </p:extLst>
          </p:nvPr>
        </p:nvGraphicFramePr>
        <p:xfrm>
          <a:off x="6577331" y="800398"/>
          <a:ext cx="1390650" cy="4381202"/>
        </p:xfrm>
        <a:graphic>
          <a:graphicData uri="http://schemas.openxmlformats.org/drawingml/2006/table">
            <a:tbl>
              <a:tblPr firstRow="1" bandRow="1">
                <a:tableStyleId>{5C22544A-7EE6-4342-B048-85BDC9FD1C3A}</a:tableStyleId>
              </a:tblPr>
              <a:tblGrid>
                <a:gridCol w="695325"/>
                <a:gridCol w="695325"/>
              </a:tblGrid>
              <a:tr h="446537">
                <a:tc>
                  <a:txBody>
                    <a:bodyPr/>
                    <a:lstStyle/>
                    <a:p>
                      <a:pPr algn="ctr"/>
                      <a:r>
                        <a:rPr lang="en-GB" sz="1400" b="1" dirty="0" smtClean="0"/>
                        <a:t>2014</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smtClean="0"/>
                        <a:t>2011</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7185">
                <a:tc>
                  <a:txBody>
                    <a:bodyPr/>
                    <a:lstStyle/>
                    <a:p>
                      <a:pPr algn="ctr"/>
                      <a:r>
                        <a:rPr lang="en-GB" sz="1400" dirty="0" smtClean="0"/>
                        <a:t>95%</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smtClean="0">
                          <a:latin typeface="+mn-lt"/>
                        </a:rPr>
                        <a:t>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7185">
                <a:tc>
                  <a:txBody>
                    <a:bodyPr/>
                    <a:lstStyle/>
                    <a:p>
                      <a:pPr algn="ctr"/>
                      <a:r>
                        <a:rPr lang="en-GB" sz="1400" dirty="0" smtClean="0"/>
                        <a:t>76%</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74%</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7185">
                <a:tc>
                  <a:txBody>
                    <a:bodyPr/>
                    <a:lstStyle/>
                    <a:p>
                      <a:pPr algn="ctr"/>
                      <a:r>
                        <a:rPr lang="en-GB" sz="1400" dirty="0" smtClean="0"/>
                        <a:t>58%</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26%</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7185">
                <a:tc>
                  <a:txBody>
                    <a:bodyPr/>
                    <a:lstStyle/>
                    <a:p>
                      <a:pPr algn="ctr"/>
                      <a:r>
                        <a:rPr lang="en-GB" sz="1400" dirty="0" smtClean="0"/>
                        <a:t>28%</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22%</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7185">
                <a:tc>
                  <a:txBody>
                    <a:bodyPr/>
                    <a:lstStyle/>
                    <a:p>
                      <a:pPr algn="ctr"/>
                      <a:r>
                        <a:rPr lang="en-GB" sz="1400" dirty="0" smtClean="0"/>
                        <a:t>23%</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37%</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7185">
                <a:tc>
                  <a:txBody>
                    <a:bodyPr/>
                    <a:lstStyle/>
                    <a:p>
                      <a:pPr algn="ctr"/>
                      <a:r>
                        <a:rPr lang="en-GB" sz="1400" dirty="0" smtClean="0"/>
                        <a:t>20%</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24%</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7185">
                <a:tc>
                  <a:txBody>
                    <a:bodyPr/>
                    <a:lstStyle/>
                    <a:p>
                      <a:pPr algn="ctr"/>
                      <a:r>
                        <a:rPr lang="en-GB" sz="1400" dirty="0" smtClean="0"/>
                        <a:t>4%</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2%</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7185">
                <a:tc>
                  <a:txBody>
                    <a:bodyPr/>
                    <a:lstStyle/>
                    <a:p>
                      <a:pPr algn="ctr"/>
                      <a:r>
                        <a:rPr lang="en-GB" sz="1400" dirty="0" smtClean="0"/>
                        <a:t>4%</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37185">
                <a:tc>
                  <a:txBody>
                    <a:bodyPr/>
                    <a:lstStyle/>
                    <a:p>
                      <a:pPr algn="ctr"/>
                      <a:r>
                        <a:rPr lang="en-GB" sz="1400" dirty="0" smtClean="0"/>
                        <a:t>3%</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latin typeface="+mn-lt"/>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Down Arrow 10"/>
          <p:cNvSpPr/>
          <p:nvPr/>
        </p:nvSpPr>
        <p:spPr>
          <a:xfrm>
            <a:off x="4108079" y="3196230"/>
            <a:ext cx="86360" cy="184573"/>
          </a:xfrm>
          <a:prstGeom prst="downArrow">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Up Arrow 11"/>
          <p:cNvSpPr/>
          <p:nvPr/>
        </p:nvSpPr>
        <p:spPr>
          <a:xfrm>
            <a:off x="3579696" y="4043671"/>
            <a:ext cx="101600" cy="203200"/>
          </a:xfrm>
          <a:prstGeom prst="up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Up Arrow 12"/>
          <p:cNvSpPr/>
          <p:nvPr/>
        </p:nvSpPr>
        <p:spPr>
          <a:xfrm>
            <a:off x="3564456" y="4462771"/>
            <a:ext cx="101600" cy="203200"/>
          </a:xfrm>
          <a:prstGeom prst="up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Up Arrow 13"/>
          <p:cNvSpPr/>
          <p:nvPr/>
        </p:nvSpPr>
        <p:spPr>
          <a:xfrm>
            <a:off x="3473016" y="4894571"/>
            <a:ext cx="101600" cy="203200"/>
          </a:xfrm>
          <a:prstGeom prst="up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Awareness of responsibilities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61</a:t>
            </a:fld>
            <a:endParaRPr lang="en-GB"/>
          </a:p>
        </p:txBody>
      </p:sp>
      <p:sp>
        <p:nvSpPr>
          <p:cNvPr id="18" name="Content Placeholder 2"/>
          <p:cNvSpPr>
            <a:spLocks noGrp="1"/>
          </p:cNvSpPr>
          <p:nvPr>
            <p:ph idx="1"/>
          </p:nvPr>
        </p:nvSpPr>
        <p:spPr>
          <a:xfrm>
            <a:off x="457200" y="1028700"/>
            <a:ext cx="8229600" cy="5105400"/>
          </a:xfrm>
        </p:spPr>
        <p:txBody>
          <a:bodyPr>
            <a:normAutofit lnSpcReduction="10000"/>
          </a:bodyPr>
          <a:lstStyle/>
          <a:p>
            <a:pPr algn="just">
              <a:buNone/>
            </a:pPr>
            <a:r>
              <a:rPr lang="en-GB" sz="1500" b="1" dirty="0" smtClean="0"/>
              <a:t>Size of charity (Employees)</a:t>
            </a:r>
          </a:p>
          <a:p>
            <a:pPr algn="just"/>
            <a:r>
              <a:rPr lang="en-GB" sz="1500" dirty="0" smtClean="0"/>
              <a:t>Larger charities with six or more staff were more likely than smaller charities to have had contact with OSCR in the following ways:</a:t>
            </a:r>
          </a:p>
          <a:p>
            <a:pPr lvl="1" algn="just"/>
            <a:r>
              <a:rPr lang="en-GB" sz="1500" dirty="0" err="1" smtClean="0"/>
              <a:t>eNewsletter</a:t>
            </a:r>
            <a:r>
              <a:rPr lang="en-GB" sz="1500" dirty="0" smtClean="0"/>
              <a:t> (6+ emp. 28% vs no emp. 19%, 1-5 emp. 20%)</a:t>
            </a:r>
          </a:p>
          <a:p>
            <a:pPr lvl="1" algn="just"/>
            <a:r>
              <a:rPr lang="en-GB" sz="1500" dirty="0" smtClean="0"/>
              <a:t>Phone </a:t>
            </a:r>
            <a:r>
              <a:rPr lang="en-GB" sz="1500" dirty="0"/>
              <a:t>(6+ emp. </a:t>
            </a:r>
            <a:r>
              <a:rPr lang="en-GB" sz="1500" dirty="0" smtClean="0"/>
              <a:t>32% </a:t>
            </a:r>
            <a:r>
              <a:rPr lang="en-GB" sz="1500" dirty="0"/>
              <a:t>vs no emp. </a:t>
            </a:r>
            <a:r>
              <a:rPr lang="en-GB" sz="1500" dirty="0" smtClean="0"/>
              <a:t>25%*, </a:t>
            </a:r>
            <a:r>
              <a:rPr lang="en-GB" sz="1500" dirty="0"/>
              <a:t>1-5 emp. </a:t>
            </a:r>
            <a:r>
              <a:rPr lang="en-GB" sz="1500" dirty="0" smtClean="0"/>
              <a:t>23%)</a:t>
            </a:r>
          </a:p>
          <a:p>
            <a:pPr lvl="1" algn="just"/>
            <a:r>
              <a:rPr lang="en-GB" sz="1500" dirty="0" smtClean="0"/>
              <a:t>Workshop </a:t>
            </a:r>
            <a:r>
              <a:rPr lang="en-GB" sz="1500" dirty="0"/>
              <a:t>(6+ emp. </a:t>
            </a:r>
            <a:r>
              <a:rPr lang="en-GB" sz="1500" dirty="0" smtClean="0"/>
              <a:t>10% </a:t>
            </a:r>
            <a:r>
              <a:rPr lang="en-GB" sz="1500" dirty="0"/>
              <a:t>vs no emp. </a:t>
            </a:r>
            <a:r>
              <a:rPr lang="en-GB" sz="1500" dirty="0" smtClean="0"/>
              <a:t>3%, </a:t>
            </a:r>
            <a:r>
              <a:rPr lang="en-GB" sz="1500" dirty="0"/>
              <a:t>1-5 emp. 5</a:t>
            </a:r>
            <a:r>
              <a:rPr lang="en-GB" sz="1500" dirty="0" smtClean="0"/>
              <a:t>%)</a:t>
            </a:r>
          </a:p>
          <a:p>
            <a:pPr lvl="1" algn="just"/>
            <a:r>
              <a:rPr lang="en-GB" sz="1500" dirty="0" smtClean="0"/>
              <a:t>Consultation </a:t>
            </a:r>
            <a:r>
              <a:rPr lang="en-GB" sz="1500" dirty="0"/>
              <a:t>(6+ emp. </a:t>
            </a:r>
            <a:r>
              <a:rPr lang="en-GB" sz="1500" dirty="0" smtClean="0"/>
              <a:t>14% </a:t>
            </a:r>
            <a:r>
              <a:rPr lang="en-GB" sz="1500" dirty="0"/>
              <a:t>vs no emp. </a:t>
            </a:r>
            <a:r>
              <a:rPr lang="en-GB" sz="1500" dirty="0" smtClean="0"/>
              <a:t>6%, </a:t>
            </a:r>
            <a:r>
              <a:rPr lang="en-GB" sz="1500" dirty="0"/>
              <a:t>1-5 emp. </a:t>
            </a:r>
            <a:r>
              <a:rPr lang="en-GB" sz="1500" dirty="0" smtClean="0"/>
              <a:t>7%)</a:t>
            </a:r>
          </a:p>
          <a:p>
            <a:pPr lvl="1" algn="just"/>
            <a:endParaRPr lang="en-GB" sz="1400" dirty="0"/>
          </a:p>
          <a:p>
            <a:pPr marL="0" lvl="1" indent="0" algn="just">
              <a:buNone/>
            </a:pPr>
            <a:r>
              <a:rPr lang="en-GB" sz="1200" dirty="0"/>
              <a:t>*Only significant at the 90% confidence level</a:t>
            </a:r>
          </a:p>
          <a:p>
            <a:pPr marL="0" indent="0" algn="just">
              <a:buNone/>
            </a:pPr>
            <a:endParaRPr lang="en-GB" sz="1500" b="1" dirty="0" smtClean="0"/>
          </a:p>
          <a:p>
            <a:pPr marL="0" indent="0" algn="just">
              <a:buNone/>
            </a:pPr>
            <a:r>
              <a:rPr lang="en-GB" sz="1500" b="1" dirty="0" smtClean="0"/>
              <a:t>Size </a:t>
            </a:r>
            <a:r>
              <a:rPr lang="en-GB" sz="1500" b="1" dirty="0"/>
              <a:t>of charity </a:t>
            </a:r>
            <a:r>
              <a:rPr lang="en-GB" sz="1500" b="1" dirty="0" smtClean="0"/>
              <a:t>(Turnover)</a:t>
            </a:r>
            <a:endParaRPr lang="en-GB" sz="1500" b="1" dirty="0"/>
          </a:p>
          <a:p>
            <a:pPr marL="342900" lvl="1" indent="-342900" algn="just">
              <a:buFont typeface="Arial" pitchFamily="34" charset="0"/>
              <a:buChar char="•"/>
            </a:pPr>
            <a:r>
              <a:rPr lang="en-GB" sz="1500" dirty="0" smtClean="0"/>
              <a:t>Charities with a turnover of more than £100k were more likely than those with a smaller turnover to have attended a workshop (£100k+ 9% vs &lt;£25k 3%, £25k-£100k 4%). This group (13%) were also more likely than those with a turnover under £25k (6%) to have taken part in a consultation.</a:t>
            </a:r>
            <a:endParaRPr lang="en-GB" sz="1500" dirty="0"/>
          </a:p>
          <a:p>
            <a:pPr algn="just"/>
            <a:endParaRPr lang="en-GB" sz="1500" dirty="0" smtClean="0"/>
          </a:p>
          <a:p>
            <a:pPr marL="0" indent="0" algn="just">
              <a:buNone/>
            </a:pPr>
            <a:r>
              <a:rPr lang="en-GB" sz="1500" b="1" dirty="0"/>
              <a:t>Years Established</a:t>
            </a:r>
          </a:p>
          <a:p>
            <a:pPr marL="342900" lvl="1" indent="-342900" algn="just">
              <a:buFont typeface="Arial" pitchFamily="34" charset="0"/>
              <a:buChar char="•"/>
            </a:pPr>
            <a:r>
              <a:rPr lang="en-GB" sz="1500" dirty="0"/>
              <a:t>The newest charities, established 4 years or less, were much more likely than more </a:t>
            </a:r>
            <a:r>
              <a:rPr lang="en-GB" sz="1500" dirty="0" smtClean="0"/>
              <a:t>established </a:t>
            </a:r>
            <a:r>
              <a:rPr lang="en-GB" sz="1500" dirty="0"/>
              <a:t>charities to have contacted OSCR by phone (&lt;4 41% vs 4-10 25%, 11-25 25%, 26-50 29%, 50+ 21%) or by email (&lt;4 74% vs 4-10 56%, 11-25 57%, 26-50 57%, 50+ 55%).</a:t>
            </a:r>
          </a:p>
          <a:p>
            <a:pPr marL="342900" lvl="1" indent="-342900" algn="just">
              <a:buFont typeface="Arial" pitchFamily="34" charset="0"/>
              <a:buChar char="•"/>
            </a:pPr>
            <a:r>
              <a:rPr lang="en-GB" sz="1500" dirty="0"/>
              <a:t>The oldest charities, established 50 years or more ago, were the most likely to have attended a workshop (</a:t>
            </a:r>
            <a:r>
              <a:rPr lang="en-GB" sz="1500" dirty="0" smtClean="0"/>
              <a:t>50+ 8</a:t>
            </a:r>
            <a:r>
              <a:rPr lang="en-GB" sz="1500" dirty="0"/>
              <a:t>% vs &lt;4 3%, 4-10 3%, 11-25 4%, 26-50 4</a:t>
            </a:r>
            <a:r>
              <a:rPr lang="en-GB" sz="1500" dirty="0" smtClean="0"/>
              <a:t>%).</a:t>
            </a:r>
          </a:p>
        </p:txBody>
      </p:sp>
      <p:sp>
        <p:nvSpPr>
          <p:cNvPr id="8" name="Text Box 4"/>
          <p:cNvSpPr txBox="1">
            <a:spLocks noChangeArrowheads="1"/>
          </p:cNvSpPr>
          <p:nvPr/>
        </p:nvSpPr>
        <p:spPr bwMode="auto">
          <a:xfrm>
            <a:off x="-36512" y="6135688"/>
            <a:ext cx="7380288" cy="461665"/>
          </a:xfrm>
          <a:prstGeom prst="rect">
            <a:avLst/>
          </a:prstGeom>
          <a:noFill/>
          <a:ln w="9525">
            <a:noFill/>
            <a:miter lim="800000"/>
            <a:headEnd/>
            <a:tailEnd/>
          </a:ln>
          <a:effectLst/>
        </p:spPr>
        <p:txBody>
          <a:bodyPr>
            <a:spAutoFit/>
          </a:bodyPr>
          <a:lstStyle/>
          <a:p>
            <a:r>
              <a:rPr lang="en-GB" sz="1200" dirty="0" smtClean="0"/>
              <a:t>Q15. </a:t>
            </a:r>
            <a:r>
              <a:rPr lang="en-US" sz="1200" dirty="0" smtClean="0"/>
              <a:t>Thinking now about different types of contact with OSCR, what type of contact have you personally had over the past 12 months?</a:t>
            </a:r>
            <a:endParaRPr lang="en-US" sz="1200" dirty="0"/>
          </a:p>
        </p:txBody>
      </p:sp>
    </p:spTree>
    <p:extLst>
      <p:ext uri="{BB962C8B-B14F-4D97-AF65-F5344CB8AC3E}">
        <p14:creationId xmlns:p14="http://schemas.microsoft.com/office/powerpoint/2010/main" xmlns="" val="24188314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62</a:t>
            </a:fld>
            <a:endParaRPr lang="en-GB" sz="900" dirty="0"/>
          </a:p>
        </p:txBody>
      </p:sp>
      <p:sp>
        <p:nvSpPr>
          <p:cNvPr id="455682" name="Rectangle 2"/>
          <p:cNvSpPr>
            <a:spLocks noChangeArrowheads="1"/>
          </p:cNvSpPr>
          <p:nvPr/>
        </p:nvSpPr>
        <p:spPr bwMode="auto">
          <a:xfrm>
            <a:off x="57151" y="3234308"/>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Rating contact with OSCR</a:t>
            </a:r>
            <a:endParaRPr lang="en-GB" sz="2800" i="1" dirty="0"/>
          </a:p>
        </p:txBody>
      </p:sp>
      <p:graphicFrame>
        <p:nvGraphicFramePr>
          <p:cNvPr id="15" name="Object 2"/>
          <p:cNvGraphicFramePr>
            <a:graphicFrameLocks noGrp="1" noChangeAspect="1"/>
          </p:cNvGraphicFramePr>
          <p:nvPr>
            <p:ph/>
          </p:nvPr>
        </p:nvGraphicFramePr>
        <p:xfrm>
          <a:off x="251520" y="1412776"/>
          <a:ext cx="8640960" cy="201622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9512" y="965339"/>
            <a:ext cx="6373687"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2000" dirty="0" smtClean="0"/>
              <a:t>Receiving/completing Annual/Monitoring Return Form</a:t>
            </a:r>
          </a:p>
        </p:txBody>
      </p:sp>
      <p:sp>
        <p:nvSpPr>
          <p:cNvPr id="10" name="Text Box 4"/>
          <p:cNvSpPr txBox="1">
            <a:spLocks noChangeArrowheads="1"/>
          </p:cNvSpPr>
          <p:nvPr/>
        </p:nvSpPr>
        <p:spPr bwMode="auto">
          <a:xfrm>
            <a:off x="0" y="6396335"/>
            <a:ext cx="6479754" cy="461665"/>
          </a:xfrm>
          <a:prstGeom prst="rect">
            <a:avLst/>
          </a:prstGeom>
          <a:noFill/>
          <a:ln w="9525">
            <a:noFill/>
            <a:miter lim="800000"/>
            <a:headEnd/>
            <a:tailEnd/>
          </a:ln>
          <a:effectLst/>
        </p:spPr>
        <p:txBody>
          <a:bodyPr wrap="square">
            <a:spAutoFit/>
          </a:bodyPr>
          <a:lstStyle/>
          <a:p>
            <a:r>
              <a:rPr lang="en-GB" sz="1200" dirty="0" smtClean="0"/>
              <a:t>Q16. Thinking about the contact you had with OSCR, how would you rate OSCR’s overall performance on each?</a:t>
            </a:r>
            <a:endParaRPr lang="en-US" sz="1200" dirty="0"/>
          </a:p>
        </p:txBody>
      </p:sp>
      <p:graphicFrame>
        <p:nvGraphicFramePr>
          <p:cNvPr id="11" name="Object 2"/>
          <p:cNvGraphicFramePr>
            <a:graphicFrameLocks noChangeAspect="1"/>
          </p:cNvGraphicFramePr>
          <p:nvPr/>
        </p:nvGraphicFramePr>
        <p:xfrm>
          <a:off x="227390" y="4041646"/>
          <a:ext cx="8640960" cy="189814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79512" y="3585469"/>
            <a:ext cx="8608227"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2000" dirty="0" smtClean="0"/>
              <a:t>Contact by email</a:t>
            </a:r>
          </a:p>
        </p:txBody>
      </p:sp>
      <p:sp>
        <p:nvSpPr>
          <p:cNvPr id="13" name="Text Box 7"/>
          <p:cNvSpPr txBox="1">
            <a:spLocks noChangeArrowheads="1"/>
          </p:cNvSpPr>
          <p:nvPr/>
        </p:nvSpPr>
        <p:spPr bwMode="auto">
          <a:xfrm>
            <a:off x="1366837" y="63813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(those who had each type of contact)</a:t>
            </a:r>
            <a:endParaRPr lang="en-GB" sz="1200" dirty="0"/>
          </a:p>
        </p:txBody>
      </p:sp>
      <p:graphicFrame>
        <p:nvGraphicFramePr>
          <p:cNvPr id="14" name="Table 13"/>
          <p:cNvGraphicFramePr>
            <a:graphicFrameLocks noGrp="1"/>
          </p:cNvGraphicFramePr>
          <p:nvPr/>
        </p:nvGraphicFramePr>
        <p:xfrm>
          <a:off x="7734300" y="1166054"/>
          <a:ext cx="1155700" cy="2199447"/>
        </p:xfrm>
        <a:graphic>
          <a:graphicData uri="http://schemas.openxmlformats.org/drawingml/2006/table">
            <a:tbl>
              <a:tblPr firstRow="1" bandRow="1">
                <a:tableStyleId>{5C22544A-7EE6-4342-B048-85BDC9FD1C3A}</a:tableStyleId>
              </a:tblPr>
              <a:tblGrid>
                <a:gridCol w="1155700"/>
              </a:tblGrid>
              <a:tr h="560211">
                <a:tc>
                  <a:txBody>
                    <a:bodyPr/>
                    <a:lstStyle/>
                    <a:p>
                      <a:pPr algn="ctr"/>
                      <a:r>
                        <a:rPr lang="en-GB" sz="1400" b="1" dirty="0" smtClean="0"/>
                        <a:t>Mean Score</a:t>
                      </a:r>
                    </a:p>
                    <a:p>
                      <a:pPr algn="ctr"/>
                      <a:r>
                        <a:rPr lang="en-GB" sz="1400" b="1" dirty="0" smtClean="0"/>
                        <a:t>(1 to 5</a:t>
                      </a:r>
                      <a:r>
                        <a:rPr lang="en-GB" sz="1400" b="1" baseline="0" dirty="0" smtClean="0"/>
                        <a:t>)</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6412">
                <a:tc>
                  <a:txBody>
                    <a:bodyPr/>
                    <a:lstStyle/>
                    <a:p>
                      <a:pPr algn="ctr"/>
                      <a:r>
                        <a:rPr lang="en-GB" sz="1400" dirty="0" smtClean="0"/>
                        <a:t>3.99</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6412">
                <a:tc>
                  <a:txBody>
                    <a:bodyPr/>
                    <a:lstStyle/>
                    <a:p>
                      <a:pPr algn="ctr"/>
                      <a:r>
                        <a:rPr lang="en-GB" sz="1400" dirty="0" smtClean="0"/>
                        <a:t>3.87</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6412">
                <a:tc>
                  <a:txBody>
                    <a:bodyPr/>
                    <a:lstStyle/>
                    <a:p>
                      <a:pPr algn="ctr"/>
                      <a:r>
                        <a:rPr lang="en-GB" sz="1400" dirty="0" smtClean="0">
                          <a:solidFill>
                            <a:schemeClr val="tx1"/>
                          </a:solidFill>
                        </a:rPr>
                        <a:t>3.57</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nvGraphicFramePr>
        <p:xfrm>
          <a:off x="7759700" y="3744154"/>
          <a:ext cx="1155700" cy="2199447"/>
        </p:xfrm>
        <a:graphic>
          <a:graphicData uri="http://schemas.openxmlformats.org/drawingml/2006/table">
            <a:tbl>
              <a:tblPr firstRow="1" bandRow="1">
                <a:tableStyleId>{5C22544A-7EE6-4342-B048-85BDC9FD1C3A}</a:tableStyleId>
              </a:tblPr>
              <a:tblGrid>
                <a:gridCol w="1155700"/>
              </a:tblGrid>
              <a:tr h="560211">
                <a:tc>
                  <a:txBody>
                    <a:bodyPr/>
                    <a:lstStyle/>
                    <a:p>
                      <a:pPr algn="ctr"/>
                      <a:r>
                        <a:rPr lang="en-GB" sz="1400" b="1" dirty="0" smtClean="0"/>
                        <a:t>Mean Score</a:t>
                      </a:r>
                    </a:p>
                    <a:p>
                      <a:pPr algn="ctr"/>
                      <a:r>
                        <a:rPr lang="en-GB" sz="1400" b="1" dirty="0" smtClean="0"/>
                        <a:t>(1 to 5</a:t>
                      </a:r>
                      <a:r>
                        <a:rPr lang="en-GB" sz="1400" b="1" baseline="0" dirty="0" smtClean="0"/>
                        <a:t>)</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6412">
                <a:tc>
                  <a:txBody>
                    <a:bodyPr/>
                    <a:lstStyle/>
                    <a:p>
                      <a:pPr algn="ctr"/>
                      <a:r>
                        <a:rPr lang="en-GB" sz="1400" dirty="0" smtClean="0"/>
                        <a:t>3.98</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6412">
                <a:tc>
                  <a:txBody>
                    <a:bodyPr/>
                    <a:lstStyle/>
                    <a:p>
                      <a:pPr algn="ctr"/>
                      <a:r>
                        <a:rPr lang="en-GB" sz="1400" dirty="0" smtClean="0"/>
                        <a:t>3.91</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6412">
                <a:tc>
                  <a:txBody>
                    <a:bodyPr/>
                    <a:lstStyle/>
                    <a:p>
                      <a:pPr algn="ctr"/>
                      <a:r>
                        <a:rPr lang="en-GB" sz="1400" dirty="0" smtClean="0">
                          <a:solidFill>
                            <a:schemeClr val="tx1"/>
                          </a:solidFill>
                        </a:rPr>
                        <a:t>3.73</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Up Arrow 19"/>
          <p:cNvSpPr/>
          <p:nvPr/>
        </p:nvSpPr>
        <p:spPr>
          <a:xfrm>
            <a:off x="8500528" y="1955791"/>
            <a:ext cx="101600" cy="203200"/>
          </a:xfrm>
          <a:prstGeom prst="up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Up Arrow 20"/>
          <p:cNvSpPr/>
          <p:nvPr/>
        </p:nvSpPr>
        <p:spPr>
          <a:xfrm>
            <a:off x="6874928" y="1777991"/>
            <a:ext cx="101600" cy="203200"/>
          </a:xfrm>
          <a:prstGeom prst="upArrow">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Down Arrow 22"/>
          <p:cNvSpPr/>
          <p:nvPr/>
        </p:nvSpPr>
        <p:spPr>
          <a:xfrm>
            <a:off x="2937139" y="1976152"/>
            <a:ext cx="86360" cy="184573"/>
          </a:xfrm>
          <a:prstGeom prst="downArrow">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Down Arrow 23"/>
          <p:cNvSpPr/>
          <p:nvPr/>
        </p:nvSpPr>
        <p:spPr>
          <a:xfrm>
            <a:off x="2873639" y="4579652"/>
            <a:ext cx="86360" cy="184573"/>
          </a:xfrm>
          <a:prstGeom prst="downArrow">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63</a:t>
            </a:fld>
            <a:endParaRPr lang="en-GB" sz="900" dirty="0"/>
          </a:p>
        </p:txBody>
      </p:sp>
      <p:sp>
        <p:nvSpPr>
          <p:cNvPr id="455682" name="Rectangle 2"/>
          <p:cNvSpPr>
            <a:spLocks noChangeArrowheads="1"/>
          </p:cNvSpPr>
          <p:nvPr/>
        </p:nvSpPr>
        <p:spPr bwMode="auto">
          <a:xfrm>
            <a:off x="57151" y="3234308"/>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Rating contact with OSCR</a:t>
            </a:r>
            <a:endParaRPr lang="en-GB" sz="2800" i="1" dirty="0"/>
          </a:p>
        </p:txBody>
      </p:sp>
      <p:graphicFrame>
        <p:nvGraphicFramePr>
          <p:cNvPr id="15" name="Object 2"/>
          <p:cNvGraphicFramePr>
            <a:graphicFrameLocks noGrp="1" noChangeAspect="1"/>
          </p:cNvGraphicFramePr>
          <p:nvPr>
            <p:ph/>
          </p:nvPr>
        </p:nvGraphicFramePr>
        <p:xfrm>
          <a:off x="251520" y="1412776"/>
          <a:ext cx="8640961" cy="197050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9512" y="965340"/>
            <a:ext cx="9370888"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2000" dirty="0" smtClean="0"/>
              <a:t>Contact by phone</a:t>
            </a:r>
          </a:p>
        </p:txBody>
      </p:sp>
      <p:graphicFrame>
        <p:nvGraphicFramePr>
          <p:cNvPr id="11" name="Object 2"/>
          <p:cNvGraphicFramePr>
            <a:graphicFrameLocks noChangeAspect="1"/>
          </p:cNvGraphicFramePr>
          <p:nvPr/>
        </p:nvGraphicFramePr>
        <p:xfrm>
          <a:off x="251520" y="4022090"/>
          <a:ext cx="8640960" cy="191831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79512" y="3640078"/>
            <a:ext cx="8424935"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2000" dirty="0" smtClean="0"/>
              <a:t>Contact by letter</a:t>
            </a:r>
          </a:p>
        </p:txBody>
      </p:sp>
      <p:sp>
        <p:nvSpPr>
          <p:cNvPr id="13" name="Text Box 4"/>
          <p:cNvSpPr txBox="1">
            <a:spLocks noChangeArrowheads="1"/>
          </p:cNvSpPr>
          <p:nvPr/>
        </p:nvSpPr>
        <p:spPr bwMode="auto">
          <a:xfrm>
            <a:off x="0" y="6167735"/>
            <a:ext cx="6479754" cy="461665"/>
          </a:xfrm>
          <a:prstGeom prst="rect">
            <a:avLst/>
          </a:prstGeom>
          <a:noFill/>
          <a:ln w="9525">
            <a:noFill/>
            <a:miter lim="800000"/>
            <a:headEnd/>
            <a:tailEnd/>
          </a:ln>
          <a:effectLst/>
        </p:spPr>
        <p:txBody>
          <a:bodyPr wrap="square">
            <a:spAutoFit/>
          </a:bodyPr>
          <a:lstStyle/>
          <a:p>
            <a:r>
              <a:rPr lang="en-GB" sz="1200" dirty="0" smtClean="0"/>
              <a:t>Q16. Thinking about the contact you had with OSCR, how would you rate OSCR’s overall performance on each?</a:t>
            </a:r>
            <a:endParaRPr lang="en-US" sz="1200" dirty="0"/>
          </a:p>
        </p:txBody>
      </p:sp>
      <p:sp>
        <p:nvSpPr>
          <p:cNvPr id="14" name="Text Box 7"/>
          <p:cNvSpPr txBox="1">
            <a:spLocks noChangeArrowheads="1"/>
          </p:cNvSpPr>
          <p:nvPr/>
        </p:nvSpPr>
        <p:spPr bwMode="auto">
          <a:xfrm>
            <a:off x="1366837" y="61527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(those who had each type of contact)</a:t>
            </a:r>
            <a:endParaRPr lang="en-GB" sz="1200" dirty="0"/>
          </a:p>
        </p:txBody>
      </p:sp>
      <p:graphicFrame>
        <p:nvGraphicFramePr>
          <p:cNvPr id="17" name="Table 16"/>
          <p:cNvGraphicFramePr>
            <a:graphicFrameLocks noGrp="1"/>
          </p:cNvGraphicFramePr>
          <p:nvPr/>
        </p:nvGraphicFramePr>
        <p:xfrm>
          <a:off x="7734300" y="1166054"/>
          <a:ext cx="1155700" cy="2199447"/>
        </p:xfrm>
        <a:graphic>
          <a:graphicData uri="http://schemas.openxmlformats.org/drawingml/2006/table">
            <a:tbl>
              <a:tblPr firstRow="1" bandRow="1">
                <a:tableStyleId>{5C22544A-7EE6-4342-B048-85BDC9FD1C3A}</a:tableStyleId>
              </a:tblPr>
              <a:tblGrid>
                <a:gridCol w="1155700"/>
              </a:tblGrid>
              <a:tr h="560211">
                <a:tc>
                  <a:txBody>
                    <a:bodyPr/>
                    <a:lstStyle/>
                    <a:p>
                      <a:pPr algn="ctr"/>
                      <a:r>
                        <a:rPr lang="en-GB" sz="1400" b="1" dirty="0" smtClean="0"/>
                        <a:t>Mean Score</a:t>
                      </a:r>
                    </a:p>
                    <a:p>
                      <a:pPr algn="ctr"/>
                      <a:r>
                        <a:rPr lang="en-GB" sz="1400" b="1" dirty="0" smtClean="0"/>
                        <a:t>(1 to 5</a:t>
                      </a:r>
                      <a:r>
                        <a:rPr lang="en-GB" sz="1400" b="1" baseline="0" dirty="0" smtClean="0"/>
                        <a:t>)</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6412">
                <a:tc>
                  <a:txBody>
                    <a:bodyPr/>
                    <a:lstStyle/>
                    <a:p>
                      <a:pPr algn="ctr"/>
                      <a:r>
                        <a:rPr lang="en-GB" sz="1400" dirty="0" smtClean="0"/>
                        <a:t>4.15</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6412">
                <a:tc>
                  <a:txBody>
                    <a:bodyPr/>
                    <a:lstStyle/>
                    <a:p>
                      <a:pPr algn="ctr"/>
                      <a:r>
                        <a:rPr lang="en-GB" sz="1400" dirty="0" smtClean="0"/>
                        <a:t>4.06</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6412">
                <a:tc>
                  <a:txBody>
                    <a:bodyPr/>
                    <a:lstStyle/>
                    <a:p>
                      <a:pPr algn="ctr"/>
                      <a:r>
                        <a:rPr lang="en-GB" sz="1400" dirty="0" smtClean="0">
                          <a:solidFill>
                            <a:schemeClr val="tx1"/>
                          </a:solidFill>
                        </a:rPr>
                        <a:t>3.88</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8" name="Table 17"/>
          <p:cNvGraphicFramePr>
            <a:graphicFrameLocks noGrp="1"/>
          </p:cNvGraphicFramePr>
          <p:nvPr/>
        </p:nvGraphicFramePr>
        <p:xfrm>
          <a:off x="7759700" y="3744154"/>
          <a:ext cx="1155700" cy="2199447"/>
        </p:xfrm>
        <a:graphic>
          <a:graphicData uri="http://schemas.openxmlformats.org/drawingml/2006/table">
            <a:tbl>
              <a:tblPr firstRow="1" bandRow="1">
                <a:tableStyleId>{5C22544A-7EE6-4342-B048-85BDC9FD1C3A}</a:tableStyleId>
              </a:tblPr>
              <a:tblGrid>
                <a:gridCol w="1155700"/>
              </a:tblGrid>
              <a:tr h="560211">
                <a:tc>
                  <a:txBody>
                    <a:bodyPr/>
                    <a:lstStyle/>
                    <a:p>
                      <a:pPr algn="ctr"/>
                      <a:r>
                        <a:rPr lang="en-GB" sz="1400" b="1" dirty="0" smtClean="0"/>
                        <a:t>Mean Score</a:t>
                      </a:r>
                    </a:p>
                    <a:p>
                      <a:pPr algn="ctr"/>
                      <a:r>
                        <a:rPr lang="en-GB" sz="1400" b="1" dirty="0" smtClean="0"/>
                        <a:t>(1 to 5</a:t>
                      </a:r>
                      <a:r>
                        <a:rPr lang="en-GB" sz="1400" b="1" baseline="0" dirty="0" smtClean="0"/>
                        <a:t>)</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6412">
                <a:tc>
                  <a:txBody>
                    <a:bodyPr/>
                    <a:lstStyle/>
                    <a:p>
                      <a:pPr algn="ctr"/>
                      <a:r>
                        <a:rPr lang="en-GB" sz="1400" dirty="0" smtClean="0"/>
                        <a:t>3.83</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6412">
                <a:tc>
                  <a:txBody>
                    <a:bodyPr/>
                    <a:lstStyle/>
                    <a:p>
                      <a:pPr algn="ctr"/>
                      <a:r>
                        <a:rPr lang="en-GB" sz="1400" dirty="0" smtClean="0"/>
                        <a:t>3.69</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6412">
                <a:tc>
                  <a:txBody>
                    <a:bodyPr/>
                    <a:lstStyle/>
                    <a:p>
                      <a:pPr algn="ctr"/>
                      <a:r>
                        <a:rPr lang="en-GB" sz="1400" dirty="0" smtClean="0">
                          <a:solidFill>
                            <a:schemeClr val="tx1"/>
                          </a:solidFill>
                        </a:rPr>
                        <a:t>3.48</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Up Arrow 18"/>
          <p:cNvSpPr/>
          <p:nvPr/>
        </p:nvSpPr>
        <p:spPr>
          <a:xfrm>
            <a:off x="6976528" y="4381491"/>
            <a:ext cx="101600" cy="203200"/>
          </a:xfrm>
          <a:prstGeom prst="upArrow">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64</a:t>
            </a:fld>
            <a:endParaRPr lang="en-GB" sz="900"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Rating contact with OSCR</a:t>
            </a:r>
            <a:endParaRPr lang="en-GB" sz="2800" i="1" dirty="0"/>
          </a:p>
        </p:txBody>
      </p:sp>
      <p:graphicFrame>
        <p:nvGraphicFramePr>
          <p:cNvPr id="17" name="Object 2"/>
          <p:cNvGraphicFramePr>
            <a:graphicFrameLocks noChangeAspect="1"/>
          </p:cNvGraphicFramePr>
          <p:nvPr/>
        </p:nvGraphicFramePr>
        <p:xfrm>
          <a:off x="261794" y="1505242"/>
          <a:ext cx="8640960" cy="2129497"/>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179512" y="980728"/>
            <a:ext cx="8964488"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2000" dirty="0" err="1" smtClean="0"/>
              <a:t>eNewsletter</a:t>
            </a:r>
            <a:r>
              <a:rPr lang="en-US" sz="2000" dirty="0" smtClean="0"/>
              <a:t> (OSCR Reporter)</a:t>
            </a:r>
          </a:p>
        </p:txBody>
      </p:sp>
      <p:sp>
        <p:nvSpPr>
          <p:cNvPr id="9" name="Text Box 4"/>
          <p:cNvSpPr txBox="1">
            <a:spLocks noChangeArrowheads="1"/>
          </p:cNvSpPr>
          <p:nvPr/>
        </p:nvSpPr>
        <p:spPr bwMode="auto">
          <a:xfrm>
            <a:off x="0" y="6110585"/>
            <a:ext cx="6479754" cy="461665"/>
          </a:xfrm>
          <a:prstGeom prst="rect">
            <a:avLst/>
          </a:prstGeom>
          <a:noFill/>
          <a:ln w="9525">
            <a:noFill/>
            <a:miter lim="800000"/>
            <a:headEnd/>
            <a:tailEnd/>
          </a:ln>
          <a:effectLst/>
        </p:spPr>
        <p:txBody>
          <a:bodyPr wrap="square">
            <a:spAutoFit/>
          </a:bodyPr>
          <a:lstStyle/>
          <a:p>
            <a:r>
              <a:rPr lang="en-GB" sz="1200" dirty="0" smtClean="0"/>
              <a:t>Q16. Thinking about the contact you had with OSCR, how would you rate OSCR’s overall performance on each?</a:t>
            </a:r>
            <a:endParaRPr lang="en-US" sz="1200" dirty="0"/>
          </a:p>
        </p:txBody>
      </p:sp>
      <p:sp>
        <p:nvSpPr>
          <p:cNvPr id="11" name="Text Box 7"/>
          <p:cNvSpPr txBox="1">
            <a:spLocks noChangeArrowheads="1"/>
          </p:cNvSpPr>
          <p:nvPr/>
        </p:nvSpPr>
        <p:spPr bwMode="auto">
          <a:xfrm>
            <a:off x="1366837" y="609557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(those who had each type of contact)</a:t>
            </a:r>
            <a:endParaRPr lang="en-GB" sz="1200" dirty="0"/>
          </a:p>
        </p:txBody>
      </p:sp>
      <p:sp>
        <p:nvSpPr>
          <p:cNvPr id="14" name="Rounded Rectangle 13"/>
          <p:cNvSpPr/>
          <p:nvPr/>
        </p:nvSpPr>
        <p:spPr>
          <a:xfrm>
            <a:off x="492806" y="3861188"/>
            <a:ext cx="8136904" cy="1055608"/>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a:ln>
            <a:solidFill>
              <a:srgbClr val="AAB362"/>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Satisfaction with OSCR’s non-face-to-face communications has remained high, with very few notable changes.</a:t>
            </a:r>
          </a:p>
          <a:p>
            <a:pPr algn="ctr"/>
            <a:endParaRPr lang="en-GB" sz="1400" dirty="0" smtClean="0">
              <a:solidFill>
                <a:schemeClr val="tx1"/>
              </a:solidFill>
            </a:endParaRPr>
          </a:p>
          <a:p>
            <a:pPr algn="ctr"/>
            <a:r>
              <a:rPr lang="en-GB" sz="1400" dirty="0" smtClean="0">
                <a:solidFill>
                  <a:schemeClr val="tx1"/>
                </a:solidFill>
              </a:rPr>
              <a:t> Both the annual return and contact by letter saw improvements to their ‘excellent’ scores. </a:t>
            </a:r>
            <a:endParaRPr lang="en-GB" sz="1400" dirty="0">
              <a:solidFill>
                <a:schemeClr val="tx1"/>
              </a:solidFill>
            </a:endParaRPr>
          </a:p>
        </p:txBody>
      </p:sp>
      <p:graphicFrame>
        <p:nvGraphicFramePr>
          <p:cNvPr id="10" name="Table 9"/>
          <p:cNvGraphicFramePr>
            <a:graphicFrameLocks noGrp="1"/>
          </p:cNvGraphicFramePr>
          <p:nvPr/>
        </p:nvGraphicFramePr>
        <p:xfrm>
          <a:off x="7734300" y="1331154"/>
          <a:ext cx="1155700" cy="2199447"/>
        </p:xfrm>
        <a:graphic>
          <a:graphicData uri="http://schemas.openxmlformats.org/drawingml/2006/table">
            <a:tbl>
              <a:tblPr firstRow="1" bandRow="1">
                <a:tableStyleId>{5C22544A-7EE6-4342-B048-85BDC9FD1C3A}</a:tableStyleId>
              </a:tblPr>
              <a:tblGrid>
                <a:gridCol w="1155700"/>
              </a:tblGrid>
              <a:tr h="560211">
                <a:tc>
                  <a:txBody>
                    <a:bodyPr/>
                    <a:lstStyle/>
                    <a:p>
                      <a:pPr algn="ctr"/>
                      <a:r>
                        <a:rPr lang="en-GB" sz="1400" b="1" dirty="0" smtClean="0"/>
                        <a:t>Mean Score</a:t>
                      </a:r>
                    </a:p>
                    <a:p>
                      <a:pPr algn="ctr"/>
                      <a:r>
                        <a:rPr lang="en-GB" sz="1400" b="1" dirty="0" smtClean="0"/>
                        <a:t>(1 to 5</a:t>
                      </a:r>
                      <a:r>
                        <a:rPr lang="en-GB" sz="1400" b="1" baseline="0" dirty="0" smtClean="0"/>
                        <a:t>)</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6412">
                <a:tc>
                  <a:txBody>
                    <a:bodyPr/>
                    <a:lstStyle/>
                    <a:p>
                      <a:pPr algn="ctr"/>
                      <a:r>
                        <a:rPr lang="en-GB" sz="1400" dirty="0" smtClean="0"/>
                        <a:t>3.90</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6412">
                <a:tc>
                  <a:txBody>
                    <a:bodyPr/>
                    <a:lstStyle/>
                    <a:p>
                      <a:pPr algn="ctr"/>
                      <a:r>
                        <a:rPr lang="en-GB" sz="1400" dirty="0" smtClean="0">
                          <a:solidFill>
                            <a:schemeClr val="tx1"/>
                          </a:solidFill>
                        </a:rPr>
                        <a:t>3.76</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6412">
                <a:tc>
                  <a:txBody>
                    <a:bodyPr/>
                    <a:lstStyle/>
                    <a:p>
                      <a:pPr algn="ctr"/>
                      <a:r>
                        <a:rPr lang="en-GB" sz="1400" dirty="0" smtClean="0">
                          <a:solidFill>
                            <a:schemeClr val="tx1"/>
                          </a:solidFill>
                        </a:rPr>
                        <a:t>3.53</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65</a:t>
            </a:fld>
            <a:endParaRPr lang="en-GB" sz="900" dirty="0"/>
          </a:p>
        </p:txBody>
      </p:sp>
      <p:sp>
        <p:nvSpPr>
          <p:cNvPr id="455682" name="Rectangle 2"/>
          <p:cNvSpPr>
            <a:spLocks noChangeArrowheads="1"/>
          </p:cNvSpPr>
          <p:nvPr/>
        </p:nvSpPr>
        <p:spPr bwMode="auto">
          <a:xfrm>
            <a:off x="57151" y="3234308"/>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Rating contact with OSCR – face-to-face</a:t>
            </a:r>
            <a:endParaRPr lang="en-GB" sz="2800" i="1" dirty="0"/>
          </a:p>
        </p:txBody>
      </p:sp>
      <p:graphicFrame>
        <p:nvGraphicFramePr>
          <p:cNvPr id="15" name="Object 2"/>
          <p:cNvGraphicFramePr>
            <a:graphicFrameLocks noGrp="1" noChangeAspect="1"/>
          </p:cNvGraphicFramePr>
          <p:nvPr>
            <p:ph/>
          </p:nvPr>
        </p:nvGraphicFramePr>
        <p:xfrm>
          <a:off x="251520" y="1476276"/>
          <a:ext cx="8640961" cy="197050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9512" y="965340"/>
            <a:ext cx="9370888"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2000" dirty="0" smtClean="0"/>
              <a:t>Consultations</a:t>
            </a:r>
          </a:p>
        </p:txBody>
      </p:sp>
      <p:sp>
        <p:nvSpPr>
          <p:cNvPr id="13" name="Text Box 4"/>
          <p:cNvSpPr txBox="1">
            <a:spLocks noChangeArrowheads="1"/>
          </p:cNvSpPr>
          <p:nvPr/>
        </p:nvSpPr>
        <p:spPr bwMode="auto">
          <a:xfrm>
            <a:off x="0" y="6396335"/>
            <a:ext cx="6479754" cy="461665"/>
          </a:xfrm>
          <a:prstGeom prst="rect">
            <a:avLst/>
          </a:prstGeom>
          <a:noFill/>
          <a:ln w="9525">
            <a:noFill/>
            <a:miter lim="800000"/>
            <a:headEnd/>
            <a:tailEnd/>
          </a:ln>
          <a:effectLst/>
        </p:spPr>
        <p:txBody>
          <a:bodyPr wrap="square">
            <a:spAutoFit/>
          </a:bodyPr>
          <a:lstStyle/>
          <a:p>
            <a:r>
              <a:rPr lang="en-GB" sz="1200" dirty="0" smtClean="0"/>
              <a:t>Q16. Thinking about the contact you had with OSCR, how would you rate OSCR’s overall performance on each?</a:t>
            </a:r>
            <a:endParaRPr lang="en-US" sz="1200" dirty="0"/>
          </a:p>
        </p:txBody>
      </p:sp>
      <p:sp>
        <p:nvSpPr>
          <p:cNvPr id="14" name="Text Box 7"/>
          <p:cNvSpPr txBox="1">
            <a:spLocks noChangeArrowheads="1"/>
          </p:cNvSpPr>
          <p:nvPr/>
        </p:nvSpPr>
        <p:spPr bwMode="auto">
          <a:xfrm>
            <a:off x="1366837" y="63813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(those who had each type of contact)</a:t>
            </a:r>
            <a:endParaRPr lang="en-GB" sz="1200" dirty="0"/>
          </a:p>
        </p:txBody>
      </p:sp>
      <p:graphicFrame>
        <p:nvGraphicFramePr>
          <p:cNvPr id="17" name="Table 16"/>
          <p:cNvGraphicFramePr>
            <a:graphicFrameLocks noGrp="1"/>
          </p:cNvGraphicFramePr>
          <p:nvPr/>
        </p:nvGraphicFramePr>
        <p:xfrm>
          <a:off x="7696200" y="1308099"/>
          <a:ext cx="1155700" cy="1764000"/>
        </p:xfrm>
        <a:graphic>
          <a:graphicData uri="http://schemas.openxmlformats.org/drawingml/2006/table">
            <a:tbl>
              <a:tblPr firstRow="1" bandRow="1">
                <a:tableStyleId>{5C22544A-7EE6-4342-B048-85BDC9FD1C3A}</a:tableStyleId>
              </a:tblPr>
              <a:tblGrid>
                <a:gridCol w="1155700"/>
              </a:tblGrid>
              <a:tr h="602230">
                <a:tc>
                  <a:txBody>
                    <a:bodyPr/>
                    <a:lstStyle/>
                    <a:p>
                      <a:pPr algn="ctr"/>
                      <a:r>
                        <a:rPr lang="en-GB" sz="1400" b="1" dirty="0" smtClean="0"/>
                        <a:t>Mean Score</a:t>
                      </a:r>
                    </a:p>
                    <a:p>
                      <a:pPr algn="ctr"/>
                      <a:r>
                        <a:rPr lang="en-GB" sz="1400" b="1" dirty="0" smtClean="0"/>
                        <a:t>(1 to 5</a:t>
                      </a:r>
                      <a:r>
                        <a:rPr lang="en-GB" sz="1400" b="1" baseline="0" dirty="0" smtClean="0"/>
                        <a:t>)</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80885">
                <a:tc>
                  <a:txBody>
                    <a:bodyPr/>
                    <a:lstStyle/>
                    <a:p>
                      <a:pPr algn="ctr"/>
                      <a:r>
                        <a:rPr lang="en-GB" sz="1400" dirty="0" smtClean="0"/>
                        <a:t>3.77</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80885">
                <a:tc>
                  <a:txBody>
                    <a:bodyPr/>
                    <a:lstStyle/>
                    <a:p>
                      <a:pPr algn="ctr"/>
                      <a:r>
                        <a:rPr lang="en-GB" sz="1400" dirty="0" smtClean="0"/>
                        <a:t>3.69</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Rectangle 2"/>
          <p:cNvSpPr>
            <a:spLocks noChangeArrowheads="1"/>
          </p:cNvSpPr>
          <p:nvPr/>
        </p:nvSpPr>
        <p:spPr bwMode="auto">
          <a:xfrm>
            <a:off x="57151" y="5558408"/>
            <a:ext cx="9144000" cy="0"/>
          </a:xfrm>
          <a:prstGeom prst="rect">
            <a:avLst/>
          </a:prstGeom>
          <a:noFill/>
          <a:ln w="9525">
            <a:noFill/>
            <a:miter lim="800000"/>
            <a:headEnd/>
            <a:tailEnd/>
          </a:ln>
          <a:effectLst/>
        </p:spPr>
        <p:txBody>
          <a:bodyPr wrap="none" anchor="ctr">
            <a:spAutoFit/>
          </a:bodyPr>
          <a:lstStyle/>
          <a:p>
            <a:endParaRPr lang="en-US" dirty="0"/>
          </a:p>
        </p:txBody>
      </p:sp>
      <p:graphicFrame>
        <p:nvGraphicFramePr>
          <p:cNvPr id="20" name="Object 2"/>
          <p:cNvGraphicFramePr>
            <a:graphicFrameLocks noChangeAspect="1"/>
          </p:cNvGraphicFramePr>
          <p:nvPr/>
        </p:nvGraphicFramePr>
        <p:xfrm>
          <a:off x="251520" y="3800376"/>
          <a:ext cx="8640961" cy="1970504"/>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p:cNvSpPr txBox="1"/>
          <p:nvPr/>
        </p:nvSpPr>
        <p:spPr>
          <a:xfrm>
            <a:off x="179512" y="3289440"/>
            <a:ext cx="9370888"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2000" dirty="0" smtClean="0"/>
              <a:t>‘Meet the Charity Regulator’ Events</a:t>
            </a:r>
          </a:p>
        </p:txBody>
      </p:sp>
      <p:graphicFrame>
        <p:nvGraphicFramePr>
          <p:cNvPr id="22" name="Table 21"/>
          <p:cNvGraphicFramePr>
            <a:graphicFrameLocks noGrp="1"/>
          </p:cNvGraphicFramePr>
          <p:nvPr/>
        </p:nvGraphicFramePr>
        <p:xfrm>
          <a:off x="7696200" y="3632199"/>
          <a:ext cx="1155700" cy="1764000"/>
        </p:xfrm>
        <a:graphic>
          <a:graphicData uri="http://schemas.openxmlformats.org/drawingml/2006/table">
            <a:tbl>
              <a:tblPr firstRow="1" bandRow="1">
                <a:tableStyleId>{5C22544A-7EE6-4342-B048-85BDC9FD1C3A}</a:tableStyleId>
              </a:tblPr>
              <a:tblGrid>
                <a:gridCol w="1155700"/>
              </a:tblGrid>
              <a:tr h="602230">
                <a:tc>
                  <a:txBody>
                    <a:bodyPr/>
                    <a:lstStyle/>
                    <a:p>
                      <a:pPr algn="ctr"/>
                      <a:r>
                        <a:rPr lang="en-GB" sz="1400" b="1" dirty="0" smtClean="0"/>
                        <a:t>Mean Score</a:t>
                      </a:r>
                    </a:p>
                    <a:p>
                      <a:pPr algn="ctr"/>
                      <a:r>
                        <a:rPr lang="en-GB" sz="1400" b="1" dirty="0" smtClean="0"/>
                        <a:t>(1 to 5</a:t>
                      </a:r>
                      <a:r>
                        <a:rPr lang="en-GB" sz="1400" b="1" baseline="0" dirty="0" smtClean="0"/>
                        <a:t>)</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80885">
                <a:tc>
                  <a:txBody>
                    <a:bodyPr/>
                    <a:lstStyle/>
                    <a:p>
                      <a:pPr algn="ctr"/>
                      <a:r>
                        <a:rPr lang="en-GB" sz="1400" dirty="0" smtClean="0"/>
                        <a:t>3.89</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80885">
                <a:tc>
                  <a:txBody>
                    <a:bodyPr/>
                    <a:lstStyle/>
                    <a:p>
                      <a:pPr algn="ctr"/>
                      <a:r>
                        <a:rPr lang="en-GB" sz="1400" dirty="0" smtClean="0"/>
                        <a:t>3.72</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66</a:t>
            </a:fld>
            <a:endParaRPr lang="en-GB" sz="900"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Rating contact with OSCR – face-to-face</a:t>
            </a:r>
            <a:endParaRPr lang="en-GB" sz="2800" i="1" dirty="0"/>
          </a:p>
        </p:txBody>
      </p:sp>
      <p:graphicFrame>
        <p:nvGraphicFramePr>
          <p:cNvPr id="15" name="Object 2"/>
          <p:cNvGraphicFramePr>
            <a:graphicFrameLocks noGrp="1" noChangeAspect="1"/>
          </p:cNvGraphicFramePr>
          <p:nvPr>
            <p:ph/>
          </p:nvPr>
        </p:nvGraphicFramePr>
        <p:xfrm>
          <a:off x="251520" y="1476276"/>
          <a:ext cx="8640961" cy="197050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9512" y="965340"/>
            <a:ext cx="9370888"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2000" dirty="0" smtClean="0"/>
              <a:t>Workshops &amp; events at which OSCR has presented</a:t>
            </a:r>
          </a:p>
        </p:txBody>
      </p:sp>
      <p:sp>
        <p:nvSpPr>
          <p:cNvPr id="13" name="Text Box 4"/>
          <p:cNvSpPr txBox="1">
            <a:spLocks noChangeArrowheads="1"/>
          </p:cNvSpPr>
          <p:nvPr/>
        </p:nvSpPr>
        <p:spPr bwMode="auto">
          <a:xfrm>
            <a:off x="0" y="6396335"/>
            <a:ext cx="6479754" cy="461665"/>
          </a:xfrm>
          <a:prstGeom prst="rect">
            <a:avLst/>
          </a:prstGeom>
          <a:noFill/>
          <a:ln w="9525">
            <a:noFill/>
            <a:miter lim="800000"/>
            <a:headEnd/>
            <a:tailEnd/>
          </a:ln>
          <a:effectLst/>
        </p:spPr>
        <p:txBody>
          <a:bodyPr wrap="square">
            <a:spAutoFit/>
          </a:bodyPr>
          <a:lstStyle/>
          <a:p>
            <a:r>
              <a:rPr lang="en-GB" sz="1200" dirty="0" smtClean="0"/>
              <a:t>Q16. Thinking about the contact you had with OSCR, how would you rate OSCR’s overall performance on each?</a:t>
            </a:r>
            <a:endParaRPr lang="en-US" sz="1200" dirty="0"/>
          </a:p>
        </p:txBody>
      </p:sp>
      <p:sp>
        <p:nvSpPr>
          <p:cNvPr id="14" name="Text Box 7"/>
          <p:cNvSpPr txBox="1">
            <a:spLocks noChangeArrowheads="1"/>
          </p:cNvSpPr>
          <p:nvPr/>
        </p:nvSpPr>
        <p:spPr bwMode="auto">
          <a:xfrm>
            <a:off x="1366837" y="63813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(those who had each type of contact)</a:t>
            </a:r>
            <a:endParaRPr lang="en-GB" sz="1200" dirty="0"/>
          </a:p>
        </p:txBody>
      </p:sp>
      <p:graphicFrame>
        <p:nvGraphicFramePr>
          <p:cNvPr id="17" name="Table 16"/>
          <p:cNvGraphicFramePr>
            <a:graphicFrameLocks noGrp="1"/>
          </p:cNvGraphicFramePr>
          <p:nvPr/>
        </p:nvGraphicFramePr>
        <p:xfrm>
          <a:off x="7696200" y="1308099"/>
          <a:ext cx="1155700" cy="1764000"/>
        </p:xfrm>
        <a:graphic>
          <a:graphicData uri="http://schemas.openxmlformats.org/drawingml/2006/table">
            <a:tbl>
              <a:tblPr firstRow="1" bandRow="1">
                <a:tableStyleId>{5C22544A-7EE6-4342-B048-85BDC9FD1C3A}</a:tableStyleId>
              </a:tblPr>
              <a:tblGrid>
                <a:gridCol w="1155700"/>
              </a:tblGrid>
              <a:tr h="602230">
                <a:tc>
                  <a:txBody>
                    <a:bodyPr/>
                    <a:lstStyle/>
                    <a:p>
                      <a:pPr algn="ctr"/>
                      <a:r>
                        <a:rPr lang="en-GB" sz="1400" b="1" dirty="0" smtClean="0"/>
                        <a:t>Mean Score</a:t>
                      </a:r>
                    </a:p>
                    <a:p>
                      <a:pPr algn="ctr"/>
                      <a:r>
                        <a:rPr lang="en-GB" sz="1400" b="1" dirty="0" smtClean="0"/>
                        <a:t>(1 to 5</a:t>
                      </a:r>
                      <a:r>
                        <a:rPr lang="en-GB" sz="1400" b="1" baseline="0" dirty="0" smtClean="0"/>
                        <a:t>)</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80885">
                <a:tc>
                  <a:txBody>
                    <a:bodyPr/>
                    <a:lstStyle/>
                    <a:p>
                      <a:pPr algn="ctr"/>
                      <a:r>
                        <a:rPr lang="en-GB" sz="1400" dirty="0" smtClean="0"/>
                        <a:t>4.13</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80885">
                <a:tc>
                  <a:txBody>
                    <a:bodyPr/>
                    <a:lstStyle/>
                    <a:p>
                      <a:pPr algn="ctr"/>
                      <a:r>
                        <a:rPr lang="en-GB" sz="1400" dirty="0" smtClean="0"/>
                        <a:t>3.83</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8" name="Rounded Rectangle 17"/>
          <p:cNvSpPr/>
          <p:nvPr/>
        </p:nvSpPr>
        <p:spPr>
          <a:xfrm>
            <a:off x="340406" y="3558331"/>
            <a:ext cx="8136904" cy="340519"/>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a:ln>
            <a:solidFill>
              <a:srgbClr val="AAB362"/>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Feedback on face-to-face communication is positive and in keeping with 2014’s figures.</a:t>
            </a:r>
            <a:endParaRPr lang="en-GB" sz="1400"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A49D0B1-4015-47B1-AA93-86824F055D44}" type="slidenum">
              <a:rPr lang="en-GB" sz="900" smtClean="0"/>
              <a:pPr/>
              <a:t>67</a:t>
            </a:fld>
            <a:endParaRPr lang="en-GB" sz="900" dirty="0"/>
          </a:p>
        </p:txBody>
      </p:sp>
      <p:sp>
        <p:nvSpPr>
          <p:cNvPr id="6" name="Text Box 4"/>
          <p:cNvSpPr txBox="1">
            <a:spLocks noChangeArrowheads="1"/>
          </p:cNvSpPr>
          <p:nvPr/>
        </p:nvSpPr>
        <p:spPr bwMode="auto">
          <a:xfrm>
            <a:off x="-36512" y="6161088"/>
            <a:ext cx="7380288" cy="276999"/>
          </a:xfrm>
          <a:prstGeom prst="rect">
            <a:avLst/>
          </a:prstGeom>
          <a:noFill/>
          <a:ln w="9525">
            <a:noFill/>
            <a:miter lim="800000"/>
            <a:headEnd/>
            <a:tailEnd/>
          </a:ln>
          <a:effectLst/>
        </p:spPr>
        <p:txBody>
          <a:bodyPr>
            <a:spAutoFit/>
          </a:bodyPr>
          <a:lstStyle/>
          <a:p>
            <a:r>
              <a:rPr lang="en-GB" sz="1200" dirty="0" smtClean="0"/>
              <a:t>Q20b. How did you last complete the annual/monitoring return?</a:t>
            </a:r>
            <a:endParaRPr lang="en-US" sz="1200" dirty="0"/>
          </a:p>
        </p:txBody>
      </p:sp>
      <p:graphicFrame>
        <p:nvGraphicFramePr>
          <p:cNvPr id="7" name="Object 2"/>
          <p:cNvGraphicFramePr>
            <a:graphicFrameLocks noChangeAspect="1"/>
          </p:cNvGraphicFramePr>
          <p:nvPr>
            <p:extLst>
              <p:ext uri="{D42A27DB-BD31-4B8C-83A1-F6EECF244321}">
                <p14:modId xmlns:p14="http://schemas.microsoft.com/office/powerpoint/2010/main" xmlns="" val="2421067256"/>
              </p:ext>
            </p:extLst>
          </p:nvPr>
        </p:nvGraphicFramePr>
        <p:xfrm>
          <a:off x="251520" y="1041400"/>
          <a:ext cx="8663879" cy="473505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4"/>
          <p:cNvSpPr>
            <a:spLocks noChangeArrowheads="1"/>
          </p:cNvSpPr>
          <p:nvPr/>
        </p:nvSpPr>
        <p:spPr bwMode="auto">
          <a:xfrm>
            <a:off x="179512" y="260648"/>
            <a:ext cx="6552728" cy="1079500"/>
          </a:xfrm>
          <a:prstGeom prst="rect">
            <a:avLst/>
          </a:prstGeom>
          <a:noFill/>
          <a:ln w="9525" algn="ctr">
            <a:noFill/>
            <a:miter lim="800000"/>
            <a:headEnd/>
            <a:tailEnd/>
          </a:ln>
          <a:effectLst/>
        </p:spPr>
        <p:txBody>
          <a:bodyPr anchor="ctr"/>
          <a:lstStyle/>
          <a:p>
            <a:r>
              <a:rPr lang="en-GB" sz="2800" dirty="0" smtClean="0"/>
              <a:t>Mode of completion – annual return</a:t>
            </a:r>
            <a:endParaRPr lang="en-GB" sz="2800" dirty="0"/>
          </a:p>
        </p:txBody>
      </p:sp>
      <p:sp>
        <p:nvSpPr>
          <p:cNvPr id="11" name="Text Box 7"/>
          <p:cNvSpPr txBox="1">
            <a:spLocks noChangeArrowheads="1"/>
          </p:cNvSpPr>
          <p:nvPr/>
        </p:nvSpPr>
        <p:spPr bwMode="auto">
          <a:xfrm>
            <a:off x="1366837" y="61527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 1,215</a:t>
            </a:r>
            <a:endParaRPr lang="en-GB" sz="1200" dirty="0"/>
          </a:p>
        </p:txBody>
      </p:sp>
      <p:sp>
        <p:nvSpPr>
          <p:cNvPr id="9" name="Rounded Rectangle 8"/>
          <p:cNvSpPr/>
          <p:nvPr/>
        </p:nvSpPr>
        <p:spPr>
          <a:xfrm>
            <a:off x="500533" y="5459998"/>
            <a:ext cx="8136904" cy="578882"/>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a:ln>
            <a:solidFill>
              <a:srgbClr val="AAB362"/>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Almost three quarters of charities stated that they completed their returns online in the year preceding February 2016. This is up from 67% in 2014.</a:t>
            </a:r>
            <a:endParaRPr lang="en-GB" sz="1400" dirty="0">
              <a:solidFill>
                <a:schemeClr val="tx1"/>
              </a:solidFill>
            </a:endParaRPr>
          </a:p>
        </p:txBody>
      </p:sp>
      <p:sp>
        <p:nvSpPr>
          <p:cNvPr id="10" name="Up Arrow 9"/>
          <p:cNvSpPr/>
          <p:nvPr/>
        </p:nvSpPr>
        <p:spPr>
          <a:xfrm>
            <a:off x="4196382" y="4421901"/>
            <a:ext cx="101600" cy="203200"/>
          </a:xfrm>
          <a:prstGeom prst="up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Mode of completion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68</a:t>
            </a:fld>
            <a:endParaRPr lang="en-GB"/>
          </a:p>
        </p:txBody>
      </p:sp>
      <p:sp>
        <p:nvSpPr>
          <p:cNvPr id="18" name="Content Placeholder 2"/>
          <p:cNvSpPr>
            <a:spLocks noGrp="1"/>
          </p:cNvSpPr>
          <p:nvPr>
            <p:ph idx="1"/>
          </p:nvPr>
        </p:nvSpPr>
        <p:spPr>
          <a:xfrm>
            <a:off x="457200" y="1028700"/>
            <a:ext cx="8229600" cy="5105400"/>
          </a:xfrm>
        </p:spPr>
        <p:txBody>
          <a:bodyPr>
            <a:normAutofit/>
          </a:bodyPr>
          <a:lstStyle/>
          <a:p>
            <a:pPr algn="just">
              <a:buNone/>
            </a:pPr>
            <a:r>
              <a:rPr lang="en-GB" sz="1500" b="1" dirty="0" smtClean="0"/>
              <a:t>Size of charity (Employees)</a:t>
            </a:r>
          </a:p>
          <a:p>
            <a:pPr algn="just"/>
            <a:r>
              <a:rPr lang="en-GB" sz="1500" dirty="0" smtClean="0"/>
              <a:t>The largest charities, six or more staff (85%), were more likely than those with fewer or no staff (70%) to fill out their annual return form online.</a:t>
            </a:r>
          </a:p>
          <a:p>
            <a:pPr marL="0" indent="0" algn="just">
              <a:buNone/>
            </a:pPr>
            <a:endParaRPr lang="en-GB" sz="1500" b="1" dirty="0"/>
          </a:p>
          <a:p>
            <a:pPr marL="0" indent="0" algn="just">
              <a:buNone/>
            </a:pPr>
            <a:r>
              <a:rPr lang="en-GB" sz="1500" b="1" dirty="0" smtClean="0"/>
              <a:t>Size </a:t>
            </a:r>
            <a:r>
              <a:rPr lang="en-GB" sz="1500" b="1" dirty="0"/>
              <a:t>of charity </a:t>
            </a:r>
            <a:r>
              <a:rPr lang="en-GB" sz="1500" b="1" dirty="0" smtClean="0"/>
              <a:t>(Turnover)</a:t>
            </a:r>
            <a:endParaRPr lang="en-GB" sz="1500" b="1" dirty="0"/>
          </a:p>
          <a:p>
            <a:pPr marL="342900" lvl="1" indent="-342900" algn="just">
              <a:buFont typeface="Arial" pitchFamily="34" charset="0"/>
              <a:buChar char="•"/>
            </a:pPr>
            <a:r>
              <a:rPr lang="en-GB" sz="1500" dirty="0" smtClean="0"/>
              <a:t>Charities with a turnover of over £25k (79%), were more likely than those with a turnover under that (66%) to complete their annual return online.</a:t>
            </a:r>
            <a:endParaRPr lang="en-GB" sz="1500" dirty="0"/>
          </a:p>
          <a:p>
            <a:pPr algn="just"/>
            <a:endParaRPr lang="en-GB" sz="1500" dirty="0" smtClean="0"/>
          </a:p>
          <a:p>
            <a:pPr marL="0" indent="0" algn="just">
              <a:buNone/>
            </a:pPr>
            <a:r>
              <a:rPr lang="en-GB" sz="1500" b="1" dirty="0"/>
              <a:t>Years Established</a:t>
            </a:r>
          </a:p>
          <a:p>
            <a:pPr marL="342900" lvl="1" indent="-342900" algn="just">
              <a:buFont typeface="Arial" pitchFamily="34" charset="0"/>
              <a:buChar char="•"/>
            </a:pPr>
            <a:r>
              <a:rPr lang="en-GB" sz="1500" dirty="0"/>
              <a:t>Those charities that have been established for 4 years or less (85%) were more likely than those who had been established for over 50 years (68%) to complete their annual return online.</a:t>
            </a:r>
          </a:p>
          <a:p>
            <a:pPr marL="0" indent="0" algn="just">
              <a:buNone/>
            </a:pPr>
            <a:endParaRPr lang="en-GB" sz="1500" dirty="0"/>
          </a:p>
          <a:p>
            <a:pPr lvl="1" algn="just"/>
            <a:endParaRPr lang="en-GB" sz="1500" dirty="0"/>
          </a:p>
          <a:p>
            <a:pPr lvl="1" algn="just"/>
            <a:endParaRPr lang="en-GB" sz="1500" dirty="0"/>
          </a:p>
          <a:p>
            <a:pPr lvl="1" algn="just"/>
            <a:endParaRPr lang="en-GB" sz="1500" dirty="0" smtClean="0"/>
          </a:p>
          <a:p>
            <a:pPr lvl="1" algn="just"/>
            <a:endParaRPr lang="en-GB" sz="1400" dirty="0" smtClean="0"/>
          </a:p>
          <a:p>
            <a:pPr marL="0" indent="0" algn="just">
              <a:buNone/>
            </a:pPr>
            <a:endParaRPr lang="en-GB" sz="1500" dirty="0" smtClean="0"/>
          </a:p>
          <a:p>
            <a:pPr marL="0" indent="0" algn="just">
              <a:buNone/>
            </a:pPr>
            <a:endParaRPr lang="en-GB" sz="1500" dirty="0" smtClean="0"/>
          </a:p>
        </p:txBody>
      </p:sp>
      <p:sp>
        <p:nvSpPr>
          <p:cNvPr id="8" name="Text Box 4"/>
          <p:cNvSpPr txBox="1">
            <a:spLocks noChangeArrowheads="1"/>
          </p:cNvSpPr>
          <p:nvPr/>
        </p:nvSpPr>
        <p:spPr bwMode="auto">
          <a:xfrm>
            <a:off x="-36512" y="6161088"/>
            <a:ext cx="7380288" cy="276999"/>
          </a:xfrm>
          <a:prstGeom prst="rect">
            <a:avLst/>
          </a:prstGeom>
          <a:noFill/>
          <a:ln w="9525">
            <a:noFill/>
            <a:miter lim="800000"/>
            <a:headEnd/>
            <a:tailEnd/>
          </a:ln>
          <a:effectLst/>
        </p:spPr>
        <p:txBody>
          <a:bodyPr>
            <a:spAutoFit/>
          </a:bodyPr>
          <a:lstStyle/>
          <a:p>
            <a:r>
              <a:rPr lang="en-GB" sz="1200" dirty="0" smtClean="0"/>
              <a:t>Q20b. How did you last complete the annual/monitoring return?</a:t>
            </a:r>
            <a:endParaRPr lang="en-US" sz="1200" dirty="0"/>
          </a:p>
        </p:txBody>
      </p:sp>
    </p:spTree>
    <p:extLst>
      <p:ext uri="{BB962C8B-B14F-4D97-AF65-F5344CB8AC3E}">
        <p14:creationId xmlns:p14="http://schemas.microsoft.com/office/powerpoint/2010/main" xmlns="" val="2477875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69</a:t>
            </a:fld>
            <a:endParaRPr lang="en-GB" sz="900" dirty="0"/>
          </a:p>
        </p:txBody>
      </p:sp>
      <p:sp>
        <p:nvSpPr>
          <p:cNvPr id="455682" name="Rectangle 2"/>
          <p:cNvSpPr>
            <a:spLocks noChangeArrowheads="1"/>
          </p:cNvSpPr>
          <p:nvPr/>
        </p:nvSpPr>
        <p:spPr bwMode="auto">
          <a:xfrm>
            <a:off x="57151" y="3043808"/>
            <a:ext cx="9144000" cy="0"/>
          </a:xfrm>
          <a:prstGeom prst="rect">
            <a:avLst/>
          </a:prstGeom>
          <a:noFill/>
          <a:ln w="9525">
            <a:noFill/>
            <a:miter lim="800000"/>
            <a:headEnd/>
            <a:tailEnd/>
          </a:ln>
          <a:effectLst/>
        </p:spPr>
        <p:txBody>
          <a:bodyPr wrap="none" anchor="ctr">
            <a:spAutoFit/>
          </a:bodyPr>
          <a:lstStyle/>
          <a:p>
            <a:endParaRPr lang="en-US"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OSCR’s documents – Ease of use</a:t>
            </a:r>
            <a:endParaRPr lang="en-GB" sz="2800" i="1" dirty="0"/>
          </a:p>
        </p:txBody>
      </p:sp>
      <p:graphicFrame>
        <p:nvGraphicFramePr>
          <p:cNvPr id="15" name="Object 2"/>
          <p:cNvGraphicFramePr>
            <a:graphicFrameLocks noGrp="1" noChangeAspect="1"/>
          </p:cNvGraphicFramePr>
          <p:nvPr>
            <p:ph/>
          </p:nvPr>
        </p:nvGraphicFramePr>
        <p:xfrm>
          <a:off x="251520" y="1285776"/>
          <a:ext cx="8640961" cy="193621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Box 7"/>
          <p:cNvSpPr txBox="1">
            <a:spLocks noChangeArrowheads="1"/>
          </p:cNvSpPr>
          <p:nvPr/>
        </p:nvSpPr>
        <p:spPr bwMode="auto">
          <a:xfrm>
            <a:off x="1366837" y="61273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sp>
        <p:nvSpPr>
          <p:cNvPr id="9" name="TextBox 8"/>
          <p:cNvSpPr txBox="1"/>
          <p:nvPr/>
        </p:nvSpPr>
        <p:spPr>
          <a:xfrm>
            <a:off x="179512" y="838340"/>
            <a:ext cx="9370888"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2000" dirty="0" smtClean="0"/>
              <a:t>Annual/Monitoring Return</a:t>
            </a:r>
          </a:p>
        </p:txBody>
      </p:sp>
      <p:sp>
        <p:nvSpPr>
          <p:cNvPr id="10" name="Text Box 4"/>
          <p:cNvSpPr txBox="1">
            <a:spLocks noChangeArrowheads="1"/>
          </p:cNvSpPr>
          <p:nvPr/>
        </p:nvSpPr>
        <p:spPr bwMode="auto">
          <a:xfrm>
            <a:off x="0" y="6096337"/>
            <a:ext cx="6479754" cy="1015663"/>
          </a:xfrm>
          <a:prstGeom prst="rect">
            <a:avLst/>
          </a:prstGeom>
          <a:noFill/>
          <a:ln w="9525">
            <a:noFill/>
            <a:miter lim="800000"/>
            <a:headEnd/>
            <a:tailEnd/>
          </a:ln>
          <a:effectLst/>
        </p:spPr>
        <p:txBody>
          <a:bodyPr wrap="square">
            <a:spAutoFit/>
          </a:bodyPr>
          <a:lstStyle/>
          <a:p>
            <a:r>
              <a:rPr lang="en-GB" sz="1200" dirty="0" smtClean="0"/>
              <a:t>Q20a.</a:t>
            </a:r>
            <a:r>
              <a:rPr lang="en-US" sz="1200" dirty="0" smtClean="0"/>
              <a:t> Thinking now specifically about the Annual/Monitoring Return, how easy or difficult did you find this to complete? / </a:t>
            </a:r>
            <a:r>
              <a:rPr lang="en-GB" sz="1200" dirty="0" smtClean="0"/>
              <a:t>Q21.</a:t>
            </a:r>
            <a:r>
              <a:rPr lang="en-US" sz="1200" dirty="0" smtClean="0"/>
              <a:t> And thinking about any other documentation you have seen (for example status application or Trustee declaration) from OSCR, how easy or difficult did you find this to understand?</a:t>
            </a:r>
          </a:p>
          <a:p>
            <a:endParaRPr lang="en-US" sz="1200" dirty="0"/>
          </a:p>
        </p:txBody>
      </p:sp>
      <p:graphicFrame>
        <p:nvGraphicFramePr>
          <p:cNvPr id="11" name="Object 2"/>
          <p:cNvGraphicFramePr>
            <a:graphicFrameLocks noChangeAspect="1"/>
          </p:cNvGraphicFramePr>
          <p:nvPr/>
        </p:nvGraphicFramePr>
        <p:xfrm>
          <a:off x="251520" y="3651250"/>
          <a:ext cx="8640960" cy="189545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79512" y="3226058"/>
            <a:ext cx="8424935"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2000" dirty="0" smtClean="0"/>
              <a:t>Other documentation</a:t>
            </a:r>
          </a:p>
        </p:txBody>
      </p:sp>
      <p:sp>
        <p:nvSpPr>
          <p:cNvPr id="17" name="Rounded Rectangle 16"/>
          <p:cNvSpPr/>
          <p:nvPr/>
        </p:nvSpPr>
        <p:spPr>
          <a:xfrm>
            <a:off x="666226" y="5558123"/>
            <a:ext cx="8136904" cy="578882"/>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a:ln>
            <a:solidFill>
              <a:srgbClr val="AAB362"/>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There has been positive movement in the ease of documents’ use, with both the annual return and other documentation increasing their ‘very’ easy scores and overall mean scores.</a:t>
            </a:r>
            <a:endParaRPr lang="en-GB" sz="1400" dirty="0">
              <a:solidFill>
                <a:schemeClr val="tx1"/>
              </a:solidFill>
            </a:endParaRPr>
          </a:p>
        </p:txBody>
      </p:sp>
      <p:graphicFrame>
        <p:nvGraphicFramePr>
          <p:cNvPr id="13" name="Table 12"/>
          <p:cNvGraphicFramePr>
            <a:graphicFrameLocks noGrp="1"/>
          </p:cNvGraphicFramePr>
          <p:nvPr/>
        </p:nvGraphicFramePr>
        <p:xfrm>
          <a:off x="7734300" y="1013654"/>
          <a:ext cx="1155700" cy="2199447"/>
        </p:xfrm>
        <a:graphic>
          <a:graphicData uri="http://schemas.openxmlformats.org/drawingml/2006/table">
            <a:tbl>
              <a:tblPr firstRow="1" bandRow="1">
                <a:tableStyleId>{5C22544A-7EE6-4342-B048-85BDC9FD1C3A}</a:tableStyleId>
              </a:tblPr>
              <a:tblGrid>
                <a:gridCol w="1155700"/>
              </a:tblGrid>
              <a:tr h="560211">
                <a:tc>
                  <a:txBody>
                    <a:bodyPr/>
                    <a:lstStyle/>
                    <a:p>
                      <a:pPr algn="ctr"/>
                      <a:r>
                        <a:rPr lang="en-GB" sz="1400" b="1" dirty="0" smtClean="0"/>
                        <a:t>Mean Score</a:t>
                      </a:r>
                    </a:p>
                    <a:p>
                      <a:pPr algn="ctr"/>
                      <a:r>
                        <a:rPr lang="en-GB" sz="1400" b="1" dirty="0" smtClean="0"/>
                        <a:t>(1 to 4</a:t>
                      </a:r>
                      <a:r>
                        <a:rPr lang="en-GB" sz="1400" b="1" baseline="0" dirty="0" smtClean="0"/>
                        <a:t>)</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6412">
                <a:tc>
                  <a:txBody>
                    <a:bodyPr/>
                    <a:lstStyle/>
                    <a:p>
                      <a:pPr algn="ctr"/>
                      <a:r>
                        <a:rPr lang="en-GB" sz="1400" dirty="0" smtClean="0"/>
                        <a:t>3.13</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6412">
                <a:tc>
                  <a:txBody>
                    <a:bodyPr/>
                    <a:lstStyle/>
                    <a:p>
                      <a:pPr algn="ctr"/>
                      <a:r>
                        <a:rPr lang="en-GB" sz="1400" dirty="0" smtClean="0">
                          <a:solidFill>
                            <a:schemeClr val="tx1"/>
                          </a:solidFill>
                        </a:rPr>
                        <a:t>3.01</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6412">
                <a:tc>
                  <a:txBody>
                    <a:bodyPr/>
                    <a:lstStyle/>
                    <a:p>
                      <a:pPr algn="ctr"/>
                      <a:r>
                        <a:rPr lang="en-GB" sz="1400" dirty="0" smtClean="0">
                          <a:solidFill>
                            <a:schemeClr val="tx1"/>
                          </a:solidFill>
                        </a:rPr>
                        <a:t>2.96</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4" name="Table 13"/>
          <p:cNvGraphicFramePr>
            <a:graphicFrameLocks noGrp="1"/>
          </p:cNvGraphicFramePr>
          <p:nvPr/>
        </p:nvGraphicFramePr>
        <p:xfrm>
          <a:off x="7734300" y="3350454"/>
          <a:ext cx="1155700" cy="2199447"/>
        </p:xfrm>
        <a:graphic>
          <a:graphicData uri="http://schemas.openxmlformats.org/drawingml/2006/table">
            <a:tbl>
              <a:tblPr firstRow="1" bandRow="1">
                <a:tableStyleId>{5C22544A-7EE6-4342-B048-85BDC9FD1C3A}</a:tableStyleId>
              </a:tblPr>
              <a:tblGrid>
                <a:gridCol w="1155700"/>
              </a:tblGrid>
              <a:tr h="560211">
                <a:tc>
                  <a:txBody>
                    <a:bodyPr/>
                    <a:lstStyle/>
                    <a:p>
                      <a:pPr algn="ctr"/>
                      <a:r>
                        <a:rPr lang="en-GB" sz="1400" b="1" dirty="0" smtClean="0"/>
                        <a:t>Mean Score</a:t>
                      </a:r>
                    </a:p>
                    <a:p>
                      <a:pPr algn="ctr"/>
                      <a:r>
                        <a:rPr lang="en-GB" sz="1400" b="1" dirty="0" smtClean="0"/>
                        <a:t>(1 to 4</a:t>
                      </a:r>
                      <a:r>
                        <a:rPr lang="en-GB" sz="1400" b="1" baseline="0" dirty="0" smtClean="0"/>
                        <a:t>)</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6412">
                <a:tc>
                  <a:txBody>
                    <a:bodyPr/>
                    <a:lstStyle/>
                    <a:p>
                      <a:pPr algn="ctr"/>
                      <a:r>
                        <a:rPr lang="en-GB" sz="1400" dirty="0" smtClean="0"/>
                        <a:t>3.09</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6412">
                <a:tc>
                  <a:txBody>
                    <a:bodyPr/>
                    <a:lstStyle/>
                    <a:p>
                      <a:pPr algn="ctr"/>
                      <a:r>
                        <a:rPr lang="en-GB" sz="1400" dirty="0" smtClean="0"/>
                        <a:t>2.96</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6412">
                <a:tc>
                  <a:txBody>
                    <a:bodyPr/>
                    <a:lstStyle/>
                    <a:p>
                      <a:pPr algn="ctr"/>
                      <a:r>
                        <a:rPr lang="en-GB" sz="1400" dirty="0" smtClean="0">
                          <a:solidFill>
                            <a:schemeClr val="tx1"/>
                          </a:solidFill>
                        </a:rPr>
                        <a:t>2.96</a:t>
                      </a:r>
                      <a:endParaRPr lang="en-GB" sz="1400" dirty="0">
                        <a:solidFill>
                          <a:schemeClr val="tx1"/>
                        </a:solidFill>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8" name="Up Arrow 17"/>
          <p:cNvSpPr/>
          <p:nvPr/>
        </p:nvSpPr>
        <p:spPr>
          <a:xfrm>
            <a:off x="8487828" y="1803391"/>
            <a:ext cx="101600" cy="203200"/>
          </a:xfrm>
          <a:prstGeom prst="up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Up Arrow 19"/>
          <p:cNvSpPr/>
          <p:nvPr/>
        </p:nvSpPr>
        <p:spPr>
          <a:xfrm>
            <a:off x="6874928" y="1650991"/>
            <a:ext cx="101600" cy="203200"/>
          </a:xfrm>
          <a:prstGeom prst="upArrow">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Down Arrow 20"/>
          <p:cNvSpPr/>
          <p:nvPr/>
        </p:nvSpPr>
        <p:spPr>
          <a:xfrm>
            <a:off x="2581539" y="1849152"/>
            <a:ext cx="86360" cy="184573"/>
          </a:xfrm>
          <a:prstGeom prst="downArrow">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Up Arrow 21"/>
          <p:cNvSpPr/>
          <p:nvPr/>
        </p:nvSpPr>
        <p:spPr>
          <a:xfrm>
            <a:off x="8500528" y="4152891"/>
            <a:ext cx="101600" cy="203200"/>
          </a:xfrm>
          <a:prstGeom prst="up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Up Arrow 22"/>
          <p:cNvSpPr/>
          <p:nvPr/>
        </p:nvSpPr>
        <p:spPr>
          <a:xfrm>
            <a:off x="7294028" y="3987791"/>
            <a:ext cx="101600" cy="203200"/>
          </a:xfrm>
          <a:prstGeom prst="upArrow">
            <a:avLst/>
          </a:prstGeom>
          <a:solidFill>
            <a:srgbClr val="00B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Down Arrow 23"/>
          <p:cNvSpPr/>
          <p:nvPr/>
        </p:nvSpPr>
        <p:spPr>
          <a:xfrm>
            <a:off x="5566039" y="4173252"/>
            <a:ext cx="86360" cy="184573"/>
          </a:xfrm>
          <a:prstGeom prst="downArrow">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Up Arrow 24"/>
          <p:cNvSpPr/>
          <p:nvPr/>
        </p:nvSpPr>
        <p:spPr>
          <a:xfrm>
            <a:off x="2772828" y="3987791"/>
            <a:ext cx="101600" cy="203200"/>
          </a:xfrm>
          <a:prstGeom prst="up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rgbClr val="00B050"/>
                </a:solidFill>
              </a:ln>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Sample profile Quantitative (cont)</a:t>
            </a:r>
            <a:endParaRPr lang="en-GB" sz="2800" dirty="0"/>
          </a:p>
        </p:txBody>
      </p:sp>
      <p:graphicFrame>
        <p:nvGraphicFramePr>
          <p:cNvPr id="7" name="Content Placeholder 6"/>
          <p:cNvGraphicFramePr>
            <a:graphicFrameLocks noGrp="1"/>
          </p:cNvGraphicFramePr>
          <p:nvPr>
            <p:ph idx="1"/>
          </p:nvPr>
        </p:nvGraphicFramePr>
        <p:xfrm>
          <a:off x="665020" y="1217479"/>
          <a:ext cx="7754585" cy="4431552"/>
        </p:xfrm>
        <a:graphic>
          <a:graphicData uri="http://schemas.openxmlformats.org/drawingml/2006/table">
            <a:tbl>
              <a:tblPr firstRow="1" bandRow="1">
                <a:tableStyleId>{5C22544A-7EE6-4342-B048-85BDC9FD1C3A}</a:tableStyleId>
              </a:tblPr>
              <a:tblGrid>
                <a:gridCol w="1143872"/>
                <a:gridCol w="927819"/>
                <a:gridCol w="962613"/>
                <a:gridCol w="962613"/>
                <a:gridCol w="1171372"/>
                <a:gridCol w="900000"/>
                <a:gridCol w="878774"/>
                <a:gridCol w="807522"/>
              </a:tblGrid>
              <a:tr h="694448">
                <a:tc>
                  <a:txBody>
                    <a:bodyPr/>
                    <a:lstStyle/>
                    <a:p>
                      <a:endParaRPr lang="en-GB"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GB" sz="1400" dirty="0" smtClean="0"/>
                        <a:t>Income</a:t>
                      </a:r>
                    </a:p>
                    <a:p>
                      <a:r>
                        <a:rPr lang="en-GB" sz="1400" dirty="0" smtClean="0"/>
                        <a:t>&lt;£25,000</a:t>
                      </a:r>
                      <a:endParaRPr lang="en-GB" sz="1400" dirty="0"/>
                    </a:p>
                  </a:txBody>
                  <a:tcPr>
                    <a:lnT w="12700" cap="flat" cmpd="sng" algn="ctr">
                      <a:solidFill>
                        <a:schemeClr val="tx1"/>
                      </a:solidFill>
                      <a:prstDash val="solid"/>
                      <a:round/>
                      <a:headEnd type="none" w="med" len="med"/>
                      <a:tailEnd type="none" w="med" len="med"/>
                    </a:lnT>
                  </a:tcPr>
                </a:tc>
                <a:tc>
                  <a:txBody>
                    <a:bodyPr/>
                    <a:lstStyle/>
                    <a:p>
                      <a:r>
                        <a:rPr lang="en-GB" sz="1400" dirty="0" smtClean="0"/>
                        <a:t>Income</a:t>
                      </a:r>
                    </a:p>
                    <a:p>
                      <a:r>
                        <a:rPr lang="en-GB" sz="1400" dirty="0" smtClean="0"/>
                        <a:t>&gt;£25,000</a:t>
                      </a:r>
                    </a:p>
                  </a:txBody>
                  <a:tcP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400" dirty="0" smtClean="0"/>
                        <a:t>Total</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GB" sz="1400" dirty="0" smtClean="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GB" sz="1400" dirty="0" smtClean="0">
                          <a:solidFill>
                            <a:schemeClr val="tx1"/>
                          </a:solidFill>
                        </a:rPr>
                        <a:t>Income</a:t>
                      </a:r>
                    </a:p>
                    <a:p>
                      <a:r>
                        <a:rPr lang="en-GB" sz="1400" dirty="0" smtClean="0">
                          <a:solidFill>
                            <a:schemeClr val="tx1"/>
                          </a:solidFill>
                        </a:rPr>
                        <a:t>&lt;£25,000</a:t>
                      </a:r>
                      <a:endParaRPr lang="en-GB" sz="14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r>
                        <a:rPr lang="en-GB" sz="1400" dirty="0" smtClean="0">
                          <a:solidFill>
                            <a:schemeClr val="tx1"/>
                          </a:solidFill>
                        </a:rPr>
                        <a:t>Income</a:t>
                      </a:r>
                    </a:p>
                    <a:p>
                      <a:r>
                        <a:rPr lang="en-GB" sz="1400" dirty="0" smtClean="0">
                          <a:solidFill>
                            <a:schemeClr val="tx1"/>
                          </a:solidFill>
                        </a:rPr>
                        <a:t>&gt;£25,000</a:t>
                      </a: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Total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57146">
                <a:tc>
                  <a:txBody>
                    <a:bodyPr/>
                    <a:lstStyle/>
                    <a:p>
                      <a:r>
                        <a:rPr lang="en-GB" sz="1400" b="1" dirty="0" smtClean="0"/>
                        <a:t>Mode of invitation</a:t>
                      </a:r>
                      <a:endParaRPr lang="en-GB" sz="1400" b="1" dirty="0"/>
                    </a:p>
                  </a:txBody>
                  <a:tcPr>
                    <a:lnL w="12700" cap="flat" cmpd="sng" algn="ctr">
                      <a:solidFill>
                        <a:schemeClr val="tx1"/>
                      </a:solidFill>
                      <a:prstDash val="solid"/>
                      <a:round/>
                      <a:headEnd type="none" w="med" len="med"/>
                      <a:tailEnd type="none" w="med" len="med"/>
                    </a:lnL>
                  </a:tcPr>
                </a:tc>
                <a:tc>
                  <a:txBody>
                    <a:bodyPr/>
                    <a:lstStyle/>
                    <a:p>
                      <a:endParaRPr lang="en-GB" sz="1400" b="1" dirty="0"/>
                    </a:p>
                  </a:txBody>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endParaRPr kumimoji="0" lang="en-US" sz="1400" b="0" i="0" u="none" strike="noStrike" cap="none" normalizeH="0" baseline="0" dirty="0" smtClean="0">
                        <a:ln>
                          <a:noFill/>
                        </a:ln>
                        <a:solidFill>
                          <a:schemeClr val="tx1"/>
                        </a:solidFill>
                        <a:effectLst/>
                        <a:latin typeface="+mn-lt"/>
                      </a:endParaRPr>
                    </a:p>
                  </a:txBody>
                  <a:tcPr marL="90000" marR="90000" marT="46800" marB="46800"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endParaRPr kumimoji="0" lang="en-US" sz="1400" b="0" i="0" u="none" strike="noStrike" cap="none" normalizeH="0" baseline="0" dirty="0" smtClean="0">
                        <a:ln>
                          <a:noFill/>
                        </a:ln>
                        <a:solidFill>
                          <a:schemeClr val="tx1"/>
                        </a:solidFill>
                        <a:effectLst/>
                        <a:latin typeface="+mn-lt"/>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400" b="1" i="0" u="none" strike="noStrike" cap="none" normalizeH="0" baseline="0" dirty="0" smtClean="0">
                          <a:ln>
                            <a:noFill/>
                          </a:ln>
                          <a:solidFill>
                            <a:schemeClr val="tx1"/>
                          </a:solidFill>
                          <a:effectLst/>
                          <a:latin typeface="+mn-lt"/>
                        </a:rPr>
                        <a:t>Role in charity</a:t>
                      </a:r>
                      <a:endParaRPr kumimoji="0" lang="en-US" sz="1400" b="1" i="0" u="none" strike="noStrike" cap="none" normalizeH="0" baseline="0" dirty="0" smtClean="0">
                        <a:ln>
                          <a:noFill/>
                        </a:ln>
                        <a:solidFill>
                          <a:schemeClr val="tx1"/>
                        </a:solidFill>
                        <a:effectLst/>
                        <a:latin typeface="+mn-lt"/>
                      </a:endParaRPr>
                    </a:p>
                  </a:txBody>
                  <a:tcPr marL="90000" marR="90000" marT="46800" marB="46800"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endParaRPr kumimoji="0" lang="en-US" sz="1400" b="0" i="0" u="none" strike="noStrike" cap="none" normalizeH="0" baseline="0" dirty="0" smtClean="0">
                        <a:ln>
                          <a:noFill/>
                        </a:ln>
                        <a:solidFill>
                          <a:schemeClr val="tx1"/>
                        </a:solidFill>
                        <a:effectLst/>
                        <a:latin typeface="+mn-lt"/>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endParaRPr kumimoji="0" lang="en-US" sz="1400" b="0" i="0" u="none" strike="noStrike" cap="none" normalizeH="0" baseline="0" dirty="0" smtClean="0">
                        <a:ln>
                          <a:noFill/>
                        </a:ln>
                        <a:solidFill>
                          <a:schemeClr val="tx1"/>
                        </a:solidFill>
                        <a:effectLst/>
                        <a:latin typeface="+mn-lt"/>
                      </a:endParaRP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endParaRPr kumimoji="0" lang="en-US" sz="1400" b="0" i="0" u="none" strike="noStrike" cap="none" normalizeH="0" baseline="0" dirty="0" smtClean="0">
                        <a:ln>
                          <a:noFill/>
                        </a:ln>
                        <a:solidFill>
                          <a:schemeClr val="tx1"/>
                        </a:solidFill>
                        <a:effectLst/>
                        <a:latin typeface="+mn-lt"/>
                      </a:endParaRPr>
                    </a:p>
                  </a:txBody>
                  <a:tcPr marL="90000" marR="90000" marT="46800" marB="46800" horzOverflow="overflow">
                    <a:lnR w="12700" cap="flat" cmpd="sng" algn="ctr">
                      <a:solidFill>
                        <a:schemeClr val="tx1"/>
                      </a:solidFill>
                      <a:prstDash val="solid"/>
                      <a:round/>
                      <a:headEnd type="none" w="med" len="med"/>
                      <a:tailEnd type="none" w="med" len="med"/>
                    </a:lnR>
                  </a:tcPr>
                </a:tc>
              </a:tr>
              <a:tr h="357146">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400" b="0" u="none" strike="noStrike" kern="1200" cap="none" normalizeH="0" baseline="0" dirty="0" smtClean="0">
                          <a:ln>
                            <a:noFill/>
                          </a:ln>
                          <a:solidFill>
                            <a:schemeClr val="tx1"/>
                          </a:solidFill>
                          <a:effectLst/>
                          <a:latin typeface="+mn-lt"/>
                          <a:ea typeface="+mn-ea"/>
                          <a:cs typeface="+mn-cs"/>
                        </a:rPr>
                        <a:t>Email</a:t>
                      </a:r>
                    </a:p>
                  </a:txBody>
                  <a:tcPr marL="90000" marR="90000" marT="46800" marB="46800"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u="none" strike="noStrike" kern="1200" cap="none" normalizeH="0" baseline="0" dirty="0" smtClean="0">
                          <a:ln>
                            <a:noFill/>
                          </a:ln>
                          <a:solidFill>
                            <a:schemeClr val="tx1"/>
                          </a:solidFill>
                          <a:effectLst/>
                          <a:latin typeface="+mn-lt"/>
                          <a:ea typeface="+mn-ea"/>
                          <a:cs typeface="+mn-cs"/>
                        </a:rPr>
                        <a:t>87%</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i="0" u="none" strike="noStrike" cap="none" normalizeH="0" baseline="0" dirty="0" smtClean="0">
                          <a:ln>
                            <a:noFill/>
                          </a:ln>
                          <a:solidFill>
                            <a:schemeClr val="tx1"/>
                          </a:solidFill>
                          <a:effectLst/>
                          <a:latin typeface="+mn-lt"/>
                        </a:rPr>
                        <a:t>94%</a:t>
                      </a:r>
                    </a:p>
                  </a:txBody>
                  <a:tcPr marL="90000" marR="90000" marT="46800" marB="46800"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1" i="0" u="none" strike="noStrike" cap="none" normalizeH="0" baseline="0" dirty="0" smtClean="0">
                          <a:ln>
                            <a:noFill/>
                          </a:ln>
                          <a:solidFill>
                            <a:schemeClr val="tx1"/>
                          </a:solidFill>
                          <a:effectLst/>
                          <a:latin typeface="+mn-lt"/>
                        </a:rPr>
                        <a:t>90%</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400" b="0" i="0" u="none" strike="noStrike" cap="none" normalizeH="0" baseline="0" dirty="0" smtClean="0">
                          <a:ln>
                            <a:noFill/>
                          </a:ln>
                          <a:solidFill>
                            <a:schemeClr val="tx1"/>
                          </a:solidFill>
                          <a:effectLst/>
                          <a:latin typeface="+mn-lt"/>
                        </a:rPr>
                        <a:t>Trustee</a:t>
                      </a:r>
                      <a:endParaRPr kumimoji="0" lang="en-US" sz="1400" b="0" i="0" u="none" strike="noStrike" cap="none" normalizeH="0" baseline="0" dirty="0" smtClean="0">
                        <a:ln>
                          <a:noFill/>
                        </a:ln>
                        <a:solidFill>
                          <a:schemeClr val="tx1"/>
                        </a:solidFill>
                        <a:effectLst/>
                        <a:latin typeface="+mn-lt"/>
                      </a:endParaRPr>
                    </a:p>
                  </a:txBody>
                  <a:tcPr marL="90000" marR="90000" marT="46800" marB="46800"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i="0" u="none" strike="noStrike" cap="none" normalizeH="0" baseline="0" dirty="0" smtClean="0">
                          <a:ln>
                            <a:noFill/>
                          </a:ln>
                          <a:solidFill>
                            <a:schemeClr val="tx1"/>
                          </a:solidFill>
                          <a:effectLst/>
                          <a:latin typeface="+mn-lt"/>
                        </a:rPr>
                        <a:t>66%</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i="0" u="none" strike="noStrike" cap="none" normalizeH="0" baseline="0" dirty="0" smtClean="0">
                          <a:ln>
                            <a:noFill/>
                          </a:ln>
                          <a:solidFill>
                            <a:schemeClr val="tx1"/>
                          </a:solidFill>
                          <a:effectLst/>
                          <a:latin typeface="+mn-lt"/>
                        </a:rPr>
                        <a:t>50%</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1" i="0" u="none" strike="noStrike" cap="none" normalizeH="0" baseline="0" dirty="0" smtClean="0">
                          <a:ln>
                            <a:noFill/>
                          </a:ln>
                          <a:solidFill>
                            <a:schemeClr val="tx1"/>
                          </a:solidFill>
                          <a:effectLst/>
                          <a:latin typeface="+mn-lt"/>
                        </a:rPr>
                        <a:t>58%</a:t>
                      </a:r>
                    </a:p>
                  </a:txBody>
                  <a:tcPr marL="90000" marR="90000" marT="46800" marB="46800" horzOverflow="overflow">
                    <a:lnR w="12700" cap="flat" cmpd="sng" algn="ctr">
                      <a:solidFill>
                        <a:schemeClr val="tx1"/>
                      </a:solidFill>
                      <a:prstDash val="solid"/>
                      <a:round/>
                      <a:headEnd type="none" w="med" len="med"/>
                      <a:tailEnd type="none" w="med" len="med"/>
                    </a:lnR>
                  </a:tcPr>
                </a:tc>
              </a:tr>
              <a:tr h="357146">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GB" sz="1400" b="0" u="none" strike="noStrike" kern="1200" cap="none" normalizeH="0" baseline="0" dirty="0" smtClean="0">
                          <a:ln>
                            <a:noFill/>
                          </a:ln>
                          <a:solidFill>
                            <a:schemeClr val="tx1"/>
                          </a:solidFill>
                          <a:effectLst/>
                          <a:latin typeface="+mn-lt"/>
                          <a:ea typeface="+mn-ea"/>
                          <a:cs typeface="+mn-cs"/>
                        </a:rPr>
                        <a:t>Paper</a:t>
                      </a:r>
                    </a:p>
                  </a:txBody>
                  <a:tcPr marL="90000" marR="90000" marT="46800" marB="46800"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u="none" strike="noStrike" kern="1200" cap="none" normalizeH="0" baseline="0" dirty="0" smtClean="0">
                          <a:ln>
                            <a:noFill/>
                          </a:ln>
                          <a:solidFill>
                            <a:schemeClr val="tx1"/>
                          </a:solidFill>
                          <a:effectLst/>
                          <a:latin typeface="+mn-lt"/>
                          <a:ea typeface="+mn-ea"/>
                          <a:cs typeface="+mn-cs"/>
                        </a:rPr>
                        <a:t>13%</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i="0" u="none" strike="noStrike" cap="none" normalizeH="0" baseline="0" dirty="0" smtClean="0">
                          <a:ln>
                            <a:noFill/>
                          </a:ln>
                          <a:solidFill>
                            <a:schemeClr val="tx1"/>
                          </a:solidFill>
                          <a:effectLst/>
                          <a:latin typeface="+mn-lt"/>
                        </a:rPr>
                        <a:t>6%</a:t>
                      </a:r>
                    </a:p>
                  </a:txBody>
                  <a:tcPr marL="90000" marR="90000" marT="46800" marB="46800"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1" i="0" u="none" strike="noStrike" cap="none" normalizeH="0" baseline="0" dirty="0" smtClean="0">
                          <a:ln>
                            <a:noFill/>
                          </a:ln>
                          <a:solidFill>
                            <a:schemeClr val="tx1"/>
                          </a:solidFill>
                          <a:effectLst/>
                          <a:latin typeface="+mn-lt"/>
                        </a:rPr>
                        <a:t>10%</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400" b="0" i="0" u="none" strike="noStrike" cap="none" normalizeH="0" baseline="0" dirty="0" smtClean="0">
                          <a:ln>
                            <a:noFill/>
                          </a:ln>
                          <a:solidFill>
                            <a:schemeClr val="tx1"/>
                          </a:solidFill>
                          <a:effectLst/>
                          <a:latin typeface="+mn-lt"/>
                        </a:rPr>
                        <a:t>Member of Executive or committee</a:t>
                      </a:r>
                      <a:endParaRPr kumimoji="0" lang="en-US" sz="1400" b="0" i="0" u="none" strike="noStrike" cap="none" normalizeH="0" baseline="0" dirty="0" smtClean="0">
                        <a:ln>
                          <a:noFill/>
                        </a:ln>
                        <a:solidFill>
                          <a:schemeClr val="tx1"/>
                        </a:solidFill>
                        <a:effectLst/>
                        <a:latin typeface="+mn-lt"/>
                      </a:endParaRPr>
                    </a:p>
                  </a:txBody>
                  <a:tcPr marL="90000" marR="90000" marT="46800" marB="46800"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i="0" u="none" strike="noStrike" cap="none" normalizeH="0" baseline="0" dirty="0" smtClean="0">
                          <a:ln>
                            <a:noFill/>
                          </a:ln>
                          <a:solidFill>
                            <a:schemeClr val="tx1"/>
                          </a:solidFill>
                          <a:effectLst/>
                          <a:latin typeface="+mn-lt"/>
                        </a:rPr>
                        <a:t>45%</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i="0" u="none" strike="noStrike" cap="none" normalizeH="0" baseline="0" dirty="0" smtClean="0">
                          <a:ln>
                            <a:noFill/>
                          </a:ln>
                          <a:solidFill>
                            <a:schemeClr val="tx1"/>
                          </a:solidFill>
                          <a:effectLst/>
                          <a:latin typeface="+mn-lt"/>
                        </a:rPr>
                        <a:t>37%</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1" i="0" u="none" strike="noStrike" cap="none" normalizeH="0" baseline="0" dirty="0" smtClean="0">
                          <a:ln>
                            <a:noFill/>
                          </a:ln>
                          <a:solidFill>
                            <a:schemeClr val="tx1"/>
                          </a:solidFill>
                          <a:effectLst/>
                          <a:latin typeface="+mn-lt"/>
                        </a:rPr>
                        <a:t>41%</a:t>
                      </a:r>
                    </a:p>
                  </a:txBody>
                  <a:tcPr marL="90000" marR="90000" marT="46800" marB="46800" horzOverflow="overflow">
                    <a:lnR w="12700" cap="flat" cmpd="sng" algn="ctr">
                      <a:solidFill>
                        <a:schemeClr val="tx1"/>
                      </a:solidFill>
                      <a:prstDash val="solid"/>
                      <a:round/>
                      <a:headEnd type="none" w="med" len="med"/>
                      <a:tailEnd type="none" w="med" len="med"/>
                    </a:lnR>
                  </a:tcPr>
                </a:tc>
              </a:tr>
              <a:tr h="360278">
                <a:tc>
                  <a:txBody>
                    <a:bodyPr/>
                    <a:lstStyle/>
                    <a:p>
                      <a:endParaRPr lang="en-US" sz="1400" b="1" dirty="0"/>
                    </a:p>
                  </a:txBody>
                  <a:tcPr>
                    <a:lnL w="12700" cap="flat" cmpd="sng" algn="ctr">
                      <a:solidFill>
                        <a:schemeClr val="tx1"/>
                      </a:solidFill>
                      <a:prstDash val="solid"/>
                      <a:round/>
                      <a:headEnd type="none" w="med" len="med"/>
                      <a:tailEnd type="none" w="med" len="med"/>
                    </a:lnL>
                  </a:tcPr>
                </a:tc>
                <a:tc>
                  <a:txBody>
                    <a:bodyPr/>
                    <a:lstStyle/>
                    <a:p>
                      <a:endParaRPr lang="en-US" sz="1400" dirty="0"/>
                    </a:p>
                  </a:txBody>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endParaRPr kumimoji="0" lang="en-US" sz="1400" b="0" i="0" u="none" strike="noStrike" cap="none" normalizeH="0" baseline="0" dirty="0" smtClean="0">
                        <a:ln>
                          <a:noFill/>
                        </a:ln>
                        <a:solidFill>
                          <a:schemeClr val="tx1"/>
                        </a:solidFill>
                        <a:effectLst/>
                        <a:latin typeface="+mn-lt"/>
                      </a:endParaRPr>
                    </a:p>
                  </a:txBody>
                  <a:tcPr marL="90000" marR="90000" marT="46800" marB="46800"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endParaRPr kumimoji="0" lang="en-US" sz="1400" b="1" i="0" u="none" strike="noStrike" cap="none" normalizeH="0" baseline="0" dirty="0" smtClean="0">
                        <a:ln>
                          <a:noFill/>
                        </a:ln>
                        <a:solidFill>
                          <a:schemeClr val="tx1"/>
                        </a:solidFill>
                        <a:effectLst/>
                        <a:latin typeface="+mn-lt"/>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defRPr/>
                      </a:pPr>
                      <a:r>
                        <a:rPr kumimoji="0" lang="en-GB" sz="1400" b="0" i="0" u="none" strike="noStrike" cap="none" normalizeH="0" baseline="0" dirty="0" smtClean="0">
                          <a:ln>
                            <a:noFill/>
                          </a:ln>
                          <a:solidFill>
                            <a:schemeClr val="tx1"/>
                          </a:solidFill>
                          <a:effectLst/>
                          <a:latin typeface="+mn-lt"/>
                        </a:rPr>
                        <a:t>Volunteer</a:t>
                      </a:r>
                      <a:endParaRPr kumimoji="0" lang="en-US" sz="1400" b="0" i="0" u="none" strike="noStrike" cap="none" normalizeH="0" baseline="0" dirty="0" smtClean="0">
                        <a:ln>
                          <a:noFill/>
                        </a:ln>
                        <a:solidFill>
                          <a:schemeClr val="tx1"/>
                        </a:solidFill>
                        <a:effectLst/>
                        <a:latin typeface="+mn-lt"/>
                      </a:endParaRPr>
                    </a:p>
                  </a:txBody>
                  <a:tcPr marL="90000" marR="90000" marT="46800" marB="46800"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i="0" u="none" strike="noStrike" cap="none" normalizeH="0" baseline="0" dirty="0" smtClean="0">
                          <a:ln>
                            <a:noFill/>
                          </a:ln>
                          <a:solidFill>
                            <a:schemeClr val="tx1"/>
                          </a:solidFill>
                          <a:effectLst/>
                          <a:latin typeface="+mn-lt"/>
                        </a:rPr>
                        <a:t>40%</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i="0" u="none" strike="noStrike" cap="none" normalizeH="0" baseline="0" dirty="0" smtClean="0">
                          <a:ln>
                            <a:noFill/>
                          </a:ln>
                          <a:solidFill>
                            <a:schemeClr val="tx1"/>
                          </a:solidFill>
                          <a:effectLst/>
                          <a:latin typeface="+mn-lt"/>
                        </a:rPr>
                        <a:t>23%</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1" i="0" u="none" strike="noStrike" cap="none" normalizeH="0" baseline="0" dirty="0" smtClean="0">
                          <a:ln>
                            <a:noFill/>
                          </a:ln>
                          <a:solidFill>
                            <a:schemeClr val="tx1"/>
                          </a:solidFill>
                          <a:effectLst/>
                          <a:latin typeface="+mn-lt"/>
                        </a:rPr>
                        <a:t>32%</a:t>
                      </a:r>
                    </a:p>
                  </a:txBody>
                  <a:tcPr marL="90000" marR="90000" marT="46800" marB="46800" horzOverflow="overflow">
                    <a:lnR w="12700" cap="flat" cmpd="sng" algn="ctr">
                      <a:solidFill>
                        <a:schemeClr val="tx1"/>
                      </a:solidFill>
                      <a:prstDash val="solid"/>
                      <a:round/>
                      <a:headEnd type="none" w="med" len="med"/>
                      <a:tailEnd type="none" w="med" len="med"/>
                    </a:lnR>
                  </a:tcPr>
                </a:tc>
              </a:tr>
              <a:tr h="357146">
                <a:tc>
                  <a:txBody>
                    <a:bodyPr/>
                    <a:lstStyle/>
                    <a:p>
                      <a:r>
                        <a:rPr lang="en-GB" sz="1400" b="1" dirty="0" smtClean="0"/>
                        <a:t>Mode of completion</a:t>
                      </a:r>
                      <a:endParaRPr lang="en-US" sz="1400" b="1" dirty="0"/>
                    </a:p>
                  </a:txBody>
                  <a:tcPr>
                    <a:lnL w="12700" cap="flat" cmpd="sng" algn="ctr">
                      <a:solidFill>
                        <a:schemeClr val="tx1"/>
                      </a:solidFill>
                      <a:prstDash val="solid"/>
                      <a:round/>
                      <a:headEnd type="none" w="med" len="med"/>
                      <a:tailEnd type="none" w="med" len="med"/>
                    </a:lnL>
                  </a:tcPr>
                </a:tc>
                <a:tc>
                  <a:txBody>
                    <a:bodyPr/>
                    <a:lstStyle/>
                    <a:p>
                      <a:endParaRPr lang="en-GB" sz="1400" dirty="0"/>
                    </a:p>
                  </a:txBody>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endParaRPr kumimoji="0" lang="en-US" sz="1400" b="0" i="0" u="none" strike="noStrike" cap="none" normalizeH="0" baseline="0" dirty="0" smtClean="0">
                        <a:ln>
                          <a:noFill/>
                        </a:ln>
                        <a:solidFill>
                          <a:schemeClr val="tx1"/>
                        </a:solidFill>
                        <a:effectLst/>
                        <a:latin typeface="+mn-lt"/>
                      </a:endParaRPr>
                    </a:p>
                  </a:txBody>
                  <a:tcPr marL="90000" marR="90000" marT="46800" marB="46800"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endParaRPr kumimoji="0" lang="en-US" sz="1400" b="1" i="0" u="none" strike="noStrike" cap="none" normalizeH="0" baseline="0" dirty="0" smtClean="0">
                        <a:ln>
                          <a:noFill/>
                        </a:ln>
                        <a:solidFill>
                          <a:schemeClr val="tx1"/>
                        </a:solidFill>
                        <a:effectLst/>
                        <a:latin typeface="+mn-lt"/>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400" b="0" i="0" u="none" strike="noStrike" cap="none" normalizeH="0" baseline="0" dirty="0" smtClean="0">
                          <a:ln>
                            <a:noFill/>
                          </a:ln>
                          <a:solidFill>
                            <a:schemeClr val="tx1"/>
                          </a:solidFill>
                          <a:effectLst/>
                          <a:latin typeface="+mn-lt"/>
                        </a:rPr>
                        <a:t>Paid employee</a:t>
                      </a:r>
                      <a:endParaRPr kumimoji="0" lang="en-US" sz="1400" b="0" i="0" u="none" strike="noStrike" cap="none" normalizeH="0" baseline="0" dirty="0" smtClean="0">
                        <a:ln>
                          <a:noFill/>
                        </a:ln>
                        <a:solidFill>
                          <a:schemeClr val="tx1"/>
                        </a:solidFill>
                        <a:effectLst/>
                        <a:latin typeface="+mn-lt"/>
                      </a:endParaRPr>
                    </a:p>
                  </a:txBody>
                  <a:tcPr marL="90000" marR="90000" marT="46800" marB="46800"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i="0" u="none" strike="noStrike" cap="none" normalizeH="0" baseline="0" dirty="0" smtClean="0">
                          <a:ln>
                            <a:noFill/>
                          </a:ln>
                          <a:solidFill>
                            <a:schemeClr val="tx1"/>
                          </a:solidFill>
                          <a:effectLst/>
                          <a:latin typeface="+mn-lt"/>
                        </a:rPr>
                        <a:t>4%</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i="0" u="none" strike="noStrike" cap="none" normalizeH="0" baseline="0" dirty="0" smtClean="0">
                          <a:ln>
                            <a:noFill/>
                          </a:ln>
                          <a:solidFill>
                            <a:schemeClr val="tx1"/>
                          </a:solidFill>
                          <a:effectLst/>
                          <a:latin typeface="+mn-lt"/>
                        </a:rPr>
                        <a:t>34%</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1" i="0" u="none" strike="noStrike" cap="none" normalizeH="0" baseline="0" dirty="0" smtClean="0">
                          <a:ln>
                            <a:noFill/>
                          </a:ln>
                          <a:solidFill>
                            <a:schemeClr val="tx1"/>
                          </a:solidFill>
                          <a:effectLst/>
                          <a:latin typeface="+mn-lt"/>
                        </a:rPr>
                        <a:t>19%</a:t>
                      </a:r>
                    </a:p>
                  </a:txBody>
                  <a:tcPr marL="90000" marR="90000" marT="46800" marB="46800" horzOverflow="overflow">
                    <a:lnR w="12700" cap="flat" cmpd="sng" algn="ctr">
                      <a:solidFill>
                        <a:schemeClr val="tx1"/>
                      </a:solidFill>
                      <a:prstDash val="solid"/>
                      <a:round/>
                      <a:headEnd type="none" w="med" len="med"/>
                      <a:tailEnd type="none" w="med" len="med"/>
                    </a:lnR>
                  </a:tcPr>
                </a:tc>
              </a:tr>
              <a:tr h="357146">
                <a:tc>
                  <a:txBody>
                    <a:bodyPr/>
                    <a:lstStyle/>
                    <a:p>
                      <a:r>
                        <a:rPr lang="en-GB" sz="1400" b="0" dirty="0" smtClean="0">
                          <a:latin typeface="+mn-lt"/>
                        </a:rPr>
                        <a:t>Email</a:t>
                      </a:r>
                      <a:endParaRPr lang="en-GB" sz="1400" b="0" dirty="0">
                        <a:latin typeface="+mn-lt"/>
                      </a:endParaRPr>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u="none" strike="noStrike" kern="1200" cap="none" normalizeH="0" baseline="0" dirty="0" smtClean="0">
                          <a:ln>
                            <a:noFill/>
                          </a:ln>
                          <a:solidFill>
                            <a:schemeClr val="tx1"/>
                          </a:solidFill>
                          <a:effectLst/>
                          <a:latin typeface="+mn-lt"/>
                          <a:ea typeface="+mn-ea"/>
                          <a:cs typeface="+mn-cs"/>
                        </a:rPr>
                        <a:t>87%</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i="0" u="none" strike="noStrike" cap="none" normalizeH="0" baseline="0" dirty="0" smtClean="0">
                          <a:ln>
                            <a:noFill/>
                          </a:ln>
                          <a:solidFill>
                            <a:schemeClr val="tx1"/>
                          </a:solidFill>
                          <a:effectLst/>
                          <a:latin typeface="+mn-lt"/>
                        </a:rPr>
                        <a:t>94%</a:t>
                      </a:r>
                    </a:p>
                  </a:txBody>
                  <a:tcPr marL="90000" marR="90000" marT="46800" marB="46800"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1" i="0" u="none" strike="noStrike" cap="none" normalizeH="0" baseline="0" dirty="0" smtClean="0">
                          <a:ln>
                            <a:noFill/>
                          </a:ln>
                          <a:solidFill>
                            <a:schemeClr val="tx1"/>
                          </a:solidFill>
                          <a:effectLst/>
                          <a:latin typeface="+mn-lt"/>
                        </a:rPr>
                        <a:t>90%</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400" b="0" i="0" u="none" strike="noStrike" cap="none" normalizeH="0" baseline="0" dirty="0" smtClean="0">
                          <a:ln>
                            <a:noFill/>
                          </a:ln>
                          <a:solidFill>
                            <a:schemeClr val="tx1"/>
                          </a:solidFill>
                          <a:effectLst/>
                          <a:latin typeface="+mn-lt"/>
                        </a:rPr>
                        <a:t>Charity adviser</a:t>
                      </a:r>
                      <a:endParaRPr kumimoji="0" lang="en-US" sz="1400" b="0" i="0" u="none" strike="noStrike" cap="none" normalizeH="0" baseline="0" dirty="0" smtClean="0">
                        <a:ln>
                          <a:noFill/>
                        </a:ln>
                        <a:solidFill>
                          <a:schemeClr val="tx1"/>
                        </a:solidFill>
                        <a:effectLst/>
                        <a:latin typeface="+mn-lt"/>
                      </a:endParaRPr>
                    </a:p>
                  </a:txBody>
                  <a:tcPr marL="90000" marR="90000" marT="46800" marB="46800"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i="0" u="none" strike="noStrike" cap="none" normalizeH="0" baseline="0" dirty="0" smtClean="0">
                          <a:ln>
                            <a:noFill/>
                          </a:ln>
                          <a:solidFill>
                            <a:schemeClr val="tx1"/>
                          </a:solidFill>
                          <a:effectLst/>
                          <a:latin typeface="+mn-lt"/>
                        </a:rPr>
                        <a:t>3%</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i="0" u="none" strike="noStrike" cap="none" normalizeH="0" baseline="0" dirty="0" smtClean="0">
                          <a:ln>
                            <a:noFill/>
                          </a:ln>
                          <a:solidFill>
                            <a:schemeClr val="tx1"/>
                          </a:solidFill>
                          <a:effectLst/>
                          <a:latin typeface="+mn-lt"/>
                        </a:rPr>
                        <a:t>2%</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1" i="0" u="none" strike="noStrike" cap="none" normalizeH="0" baseline="0" dirty="0" smtClean="0">
                          <a:ln>
                            <a:noFill/>
                          </a:ln>
                          <a:solidFill>
                            <a:schemeClr val="tx1"/>
                          </a:solidFill>
                          <a:effectLst/>
                          <a:latin typeface="+mn-lt"/>
                        </a:rPr>
                        <a:t>3%</a:t>
                      </a:r>
                    </a:p>
                  </a:txBody>
                  <a:tcPr marL="90000" marR="90000" marT="46800" marB="46800" horzOverflow="overflow">
                    <a:lnR w="12700" cap="flat" cmpd="sng" algn="ctr">
                      <a:solidFill>
                        <a:schemeClr val="tx1"/>
                      </a:solidFill>
                      <a:prstDash val="solid"/>
                      <a:round/>
                      <a:headEnd type="none" w="med" len="med"/>
                      <a:tailEnd type="none" w="med" len="med"/>
                    </a:lnR>
                  </a:tcPr>
                </a:tc>
              </a:tr>
              <a:tr h="367894">
                <a:tc>
                  <a:txBody>
                    <a:bodyPr/>
                    <a:lstStyle/>
                    <a:p>
                      <a:pPr>
                        <a:spcAft>
                          <a:spcPts val="0"/>
                        </a:spcAft>
                      </a:pPr>
                      <a:r>
                        <a:rPr lang="en-GB" sz="1400" dirty="0" smtClean="0">
                          <a:latin typeface="+mn-lt"/>
                          <a:ea typeface="Calibri"/>
                          <a:cs typeface="Times New Roman"/>
                        </a:rPr>
                        <a:t>Paper</a:t>
                      </a:r>
                      <a:endParaRPr lang="en-US" sz="14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u="none" strike="noStrike" kern="1200" cap="none" normalizeH="0" baseline="0" dirty="0" smtClean="0">
                          <a:ln>
                            <a:noFill/>
                          </a:ln>
                          <a:solidFill>
                            <a:schemeClr val="tx1"/>
                          </a:solidFill>
                          <a:effectLst/>
                          <a:latin typeface="+mn-lt"/>
                          <a:ea typeface="+mn-ea"/>
                          <a:cs typeface="+mn-cs"/>
                        </a:rPr>
                        <a:t>13%</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i="0" u="none" strike="noStrike" cap="none" normalizeH="0" baseline="0" dirty="0" smtClean="0">
                          <a:ln>
                            <a:noFill/>
                          </a:ln>
                          <a:solidFill>
                            <a:schemeClr val="tx1"/>
                          </a:solidFill>
                          <a:effectLst/>
                          <a:latin typeface="+mn-lt"/>
                        </a:rPr>
                        <a:t>6%</a:t>
                      </a:r>
                    </a:p>
                  </a:txBody>
                  <a:tcPr marL="90000" marR="90000" marT="46800" marB="46800"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1" i="0" u="none" strike="noStrike" cap="none" normalizeH="0" baseline="0" dirty="0" smtClean="0">
                          <a:ln>
                            <a:noFill/>
                          </a:ln>
                          <a:solidFill>
                            <a:schemeClr val="tx1"/>
                          </a:solidFill>
                          <a:effectLst/>
                          <a:latin typeface="+mn-lt"/>
                        </a:rPr>
                        <a:t>10%</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400" b="0" i="0" u="none" strike="noStrike" cap="none" normalizeH="0" baseline="0" dirty="0" smtClean="0">
                          <a:ln>
                            <a:noFill/>
                          </a:ln>
                          <a:solidFill>
                            <a:schemeClr val="tx1"/>
                          </a:solidFill>
                          <a:effectLst/>
                          <a:latin typeface="+mn-lt"/>
                        </a:rPr>
                        <a:t>Other</a:t>
                      </a:r>
                      <a:endParaRPr kumimoji="0" lang="en-US" sz="1400" b="0" i="0" u="none" strike="noStrike" cap="none" normalizeH="0" baseline="0" dirty="0" smtClean="0">
                        <a:ln>
                          <a:noFill/>
                        </a:ln>
                        <a:solidFill>
                          <a:schemeClr val="tx1"/>
                        </a:solidFill>
                        <a:effectLst/>
                        <a:latin typeface="+mn-lt"/>
                      </a:endParaRPr>
                    </a:p>
                  </a:txBody>
                  <a:tcPr marL="90000" marR="90000" marT="46800" marB="46800"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i="0" u="none" strike="noStrike" cap="none" normalizeH="0" baseline="0" dirty="0" smtClean="0">
                          <a:ln>
                            <a:noFill/>
                          </a:ln>
                          <a:solidFill>
                            <a:schemeClr val="tx1"/>
                          </a:solidFill>
                          <a:effectLst/>
                          <a:latin typeface="+mn-lt"/>
                        </a:rPr>
                        <a:t>5%</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0" i="0" u="none" strike="noStrike" cap="none" normalizeH="0" baseline="0" dirty="0" smtClean="0">
                          <a:ln>
                            <a:noFill/>
                          </a:ln>
                          <a:solidFill>
                            <a:schemeClr val="tx1"/>
                          </a:solidFill>
                          <a:effectLst/>
                          <a:latin typeface="+mn-lt"/>
                        </a:rPr>
                        <a:t>4%</a:t>
                      </a:r>
                    </a:p>
                  </a:txBody>
                  <a:tcPr marL="90000" marR="90000" marT="46800" marB="46800" horzOverflow="overflow"/>
                </a:tc>
                <a:tc>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1" i="0" u="none" strike="noStrike" cap="none" normalizeH="0" baseline="0" dirty="0" smtClean="0">
                          <a:ln>
                            <a:noFill/>
                          </a:ln>
                          <a:solidFill>
                            <a:schemeClr val="tx1"/>
                          </a:solidFill>
                          <a:effectLst/>
                          <a:latin typeface="+mn-lt"/>
                        </a:rPr>
                        <a:t>5%</a:t>
                      </a:r>
                    </a:p>
                  </a:txBody>
                  <a:tcPr marL="90000" marR="90000" marT="46800" marB="46800" horzOverflow="overflow">
                    <a:lnR w="12700" cap="flat" cmpd="sng" algn="ctr">
                      <a:solidFill>
                        <a:schemeClr val="tx1"/>
                      </a:solidFill>
                      <a:prstDash val="solid"/>
                      <a:round/>
                      <a:headEnd type="none" w="med" len="med"/>
                      <a:tailEnd type="none" w="med" len="med"/>
                    </a:lnR>
                  </a:tcPr>
                </a:tc>
              </a:tr>
              <a:tr h="357146">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400" b="1" u="none" strike="noStrike" cap="none" normalizeH="0" baseline="0" dirty="0" smtClean="0">
                          <a:ln>
                            <a:noFill/>
                          </a:ln>
                          <a:solidFill>
                            <a:schemeClr val="tx1"/>
                          </a:solidFill>
                          <a:effectLst/>
                          <a:latin typeface="+mn-lt"/>
                        </a:rPr>
                        <a:t>BASE:</a:t>
                      </a:r>
                      <a:endParaRPr kumimoji="0" lang="en-US" sz="1400" b="1" i="0" u="none" strike="noStrike" cap="none" normalizeH="0" baseline="0" dirty="0" smtClean="0">
                        <a:ln>
                          <a:noFill/>
                        </a:ln>
                        <a:solidFill>
                          <a:schemeClr val="tx1"/>
                        </a:solidFill>
                        <a:effectLst/>
                        <a:latin typeface="+mn-lt"/>
                      </a:endParaRPr>
                    </a:p>
                  </a:txBody>
                  <a:tcPr marL="90000" marR="90000" marT="46800" marB="46800"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1" i="0" u="none" strike="noStrike" cap="none" normalizeH="0" baseline="0" dirty="0" smtClean="0">
                          <a:ln>
                            <a:noFill/>
                          </a:ln>
                          <a:solidFill>
                            <a:schemeClr val="tx1"/>
                          </a:solidFill>
                          <a:effectLst/>
                          <a:latin typeface="+mn-lt"/>
                        </a:rPr>
                        <a:t>1,215</a:t>
                      </a:r>
                    </a:p>
                  </a:txBody>
                  <a:tcPr marL="90000" marR="90000" marT="46800" marB="46800"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endParaRPr kumimoji="0" lang="en-US" sz="1400" b="1" i="0" u="none" strike="noStrike" cap="none" normalizeH="0" baseline="0" dirty="0" smtClean="0">
                        <a:ln>
                          <a:noFill/>
                        </a:ln>
                        <a:solidFill>
                          <a:schemeClr val="tx1"/>
                        </a:solidFill>
                        <a:effectLst/>
                        <a:latin typeface="+mn-lt"/>
                      </a:endParaRPr>
                    </a:p>
                  </a:txBody>
                  <a:tcPr marL="90000" marR="90000" marT="46800" marB="46800"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endParaRPr kumimoji="0" lang="en-US" sz="1400" b="1" i="0" u="none" strike="noStrike" cap="none" normalizeH="0" baseline="0" dirty="0" smtClean="0">
                        <a:ln>
                          <a:noFill/>
                        </a:ln>
                        <a:solidFill>
                          <a:schemeClr val="tx1"/>
                        </a:solidFill>
                        <a:effectLst/>
                        <a:latin typeface="+mn-lt"/>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
                        </a:spcBef>
                        <a:spcAft>
                          <a:spcPct val="0"/>
                        </a:spcAft>
                        <a:buClr>
                          <a:srgbClr val="B6B982"/>
                        </a:buClr>
                        <a:buSzTx/>
                        <a:buFontTx/>
                        <a:buNone/>
                        <a:tabLst/>
                      </a:pPr>
                      <a:r>
                        <a:rPr kumimoji="0" lang="en-GB" sz="1400" b="1" u="none" strike="noStrike" cap="none" normalizeH="0" baseline="0" dirty="0" smtClean="0">
                          <a:ln>
                            <a:noFill/>
                          </a:ln>
                          <a:solidFill>
                            <a:schemeClr val="tx1"/>
                          </a:solidFill>
                          <a:effectLst/>
                          <a:latin typeface="+mn-lt"/>
                        </a:rPr>
                        <a:t>BASE:</a:t>
                      </a:r>
                      <a:endParaRPr kumimoji="0" lang="en-US" sz="1400" b="1" i="0" u="none" strike="noStrike" cap="none" normalizeH="0" baseline="0" dirty="0" smtClean="0">
                        <a:ln>
                          <a:noFill/>
                        </a:ln>
                        <a:solidFill>
                          <a:schemeClr val="tx1"/>
                        </a:solidFill>
                        <a:effectLst/>
                        <a:latin typeface="+mn-lt"/>
                      </a:endParaRPr>
                    </a:p>
                  </a:txBody>
                  <a:tcPr marL="90000" marR="90000" marT="46800" marB="46800"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r>
                        <a:rPr kumimoji="0" lang="en-US" sz="1400" b="1" i="0" u="none" strike="noStrike" cap="none" normalizeH="0" baseline="0" dirty="0" smtClean="0">
                          <a:ln>
                            <a:noFill/>
                          </a:ln>
                          <a:solidFill>
                            <a:schemeClr val="tx1"/>
                          </a:solidFill>
                          <a:effectLst/>
                          <a:latin typeface="+mn-lt"/>
                        </a:rPr>
                        <a:t>1,215</a:t>
                      </a:r>
                    </a:p>
                  </a:txBody>
                  <a:tcPr marL="90000" marR="90000" marT="46800" marB="46800"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endParaRPr kumimoji="0" lang="en-US" sz="1400" b="1" i="0" u="none" strike="noStrike" cap="none" normalizeH="0" baseline="0" dirty="0" smtClean="0">
                        <a:ln>
                          <a:noFill/>
                        </a:ln>
                        <a:solidFill>
                          <a:schemeClr val="tx1"/>
                        </a:solidFill>
                        <a:effectLst/>
                        <a:latin typeface="+mn-lt"/>
                      </a:endParaRPr>
                    </a:p>
                  </a:txBody>
                  <a:tcPr marL="90000" marR="90000" marT="46800" marB="46800"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5000"/>
                        </a:spcBef>
                        <a:spcAft>
                          <a:spcPct val="0"/>
                        </a:spcAft>
                        <a:buClr>
                          <a:srgbClr val="B6B982"/>
                        </a:buClr>
                        <a:buSzTx/>
                        <a:buFontTx/>
                        <a:buNone/>
                        <a:tabLst/>
                      </a:pPr>
                      <a:endParaRPr kumimoji="0" lang="en-US" sz="1400" b="1" i="0" u="none" strike="noStrike" cap="none" normalizeH="0" baseline="0" dirty="0" smtClean="0">
                        <a:ln>
                          <a:noFill/>
                        </a:ln>
                        <a:solidFill>
                          <a:schemeClr val="tx1"/>
                        </a:solidFill>
                        <a:effectLst/>
                        <a:latin typeface="+mn-lt"/>
                      </a:endParaRPr>
                    </a:p>
                  </a:txBody>
                  <a:tcPr marL="90000" marR="90000" marT="46800" marB="46800"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5"/>
          </p:nvPr>
        </p:nvSpPr>
        <p:spPr/>
        <p:txBody>
          <a:bodyPr/>
          <a:lstStyle/>
          <a:p>
            <a:fld id="{AA49D0B1-4015-47B1-AA93-86824F055D44}" type="slidenum">
              <a:rPr lang="en-GB" smtClean="0"/>
              <a:pPr/>
              <a:t>7</a:t>
            </a:fld>
            <a:endParaRPr lang="en-GB"/>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70</a:t>
            </a:fld>
            <a:endParaRPr lang="en-GB" sz="900"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Overall satisfaction with communication</a:t>
            </a:r>
            <a:endParaRPr lang="en-GB" sz="2800" i="1" dirty="0"/>
          </a:p>
        </p:txBody>
      </p:sp>
      <p:sp>
        <p:nvSpPr>
          <p:cNvPr id="19" name="Text Box 7"/>
          <p:cNvSpPr txBox="1">
            <a:spLocks noChangeArrowheads="1"/>
          </p:cNvSpPr>
          <p:nvPr/>
        </p:nvSpPr>
        <p:spPr bwMode="auto">
          <a:xfrm>
            <a:off x="1366837" y="623273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sp>
        <p:nvSpPr>
          <p:cNvPr id="10" name="Text Box 4"/>
          <p:cNvSpPr txBox="1">
            <a:spLocks noChangeArrowheads="1"/>
          </p:cNvSpPr>
          <p:nvPr/>
        </p:nvSpPr>
        <p:spPr bwMode="auto">
          <a:xfrm>
            <a:off x="0" y="6238101"/>
            <a:ext cx="6479754" cy="276999"/>
          </a:xfrm>
          <a:prstGeom prst="rect">
            <a:avLst/>
          </a:prstGeom>
          <a:noFill/>
          <a:ln w="9525">
            <a:noFill/>
            <a:miter lim="800000"/>
            <a:headEnd/>
            <a:tailEnd/>
          </a:ln>
          <a:effectLst/>
        </p:spPr>
        <p:txBody>
          <a:bodyPr wrap="square">
            <a:spAutoFit/>
          </a:bodyPr>
          <a:lstStyle/>
          <a:p>
            <a:r>
              <a:rPr lang="en-GB" sz="1200" dirty="0" smtClean="0"/>
              <a:t>Q22.</a:t>
            </a:r>
            <a:r>
              <a:rPr lang="en-US" sz="1200" dirty="0" smtClean="0"/>
              <a:t> Now thinking about ALL of OSCR’s communication methods, how would you rate OSCR overall?</a:t>
            </a:r>
            <a:endParaRPr lang="en-US" sz="1200" dirty="0"/>
          </a:p>
        </p:txBody>
      </p:sp>
      <p:graphicFrame>
        <p:nvGraphicFramePr>
          <p:cNvPr id="17" name="Object 2"/>
          <p:cNvGraphicFramePr>
            <a:graphicFrameLocks noChangeAspect="1"/>
          </p:cNvGraphicFramePr>
          <p:nvPr>
            <p:extLst>
              <p:ext uri="{D42A27DB-BD31-4B8C-83A1-F6EECF244321}">
                <p14:modId xmlns:p14="http://schemas.microsoft.com/office/powerpoint/2010/main" xmlns="" val="1816381981"/>
              </p:ext>
            </p:extLst>
          </p:nvPr>
        </p:nvGraphicFramePr>
        <p:xfrm>
          <a:off x="264220" y="1196876"/>
          <a:ext cx="8640960" cy="3908524"/>
        </p:xfrm>
        <a:graphic>
          <a:graphicData uri="http://schemas.openxmlformats.org/drawingml/2006/chart">
            <c:chart xmlns:c="http://schemas.openxmlformats.org/drawingml/2006/chart" xmlns:r="http://schemas.openxmlformats.org/officeDocument/2006/relationships" r:id="rId3"/>
          </a:graphicData>
        </a:graphic>
      </p:graphicFrame>
      <p:sp>
        <p:nvSpPr>
          <p:cNvPr id="11" name="Rounded Rectangle 10"/>
          <p:cNvSpPr/>
          <p:nvPr/>
        </p:nvSpPr>
        <p:spPr>
          <a:xfrm>
            <a:off x="841796" y="5316421"/>
            <a:ext cx="7560840" cy="578882"/>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Satisfaction with OSCR’s communication has remained high. There has been an increase in those rating OSCR’s communications as ‘excellent’ or ‘very good’ from 60% in 2014 to 66% in 2016.</a:t>
            </a:r>
          </a:p>
        </p:txBody>
      </p:sp>
    </p:spTree>
  </p:cSld>
  <p:clrMapOvr>
    <a:masterClrMapping/>
  </p:clrMapOvr>
  <p:transition>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315200" cy="1143000"/>
          </a:xfrm>
        </p:spPr>
        <p:txBody>
          <a:bodyPr>
            <a:normAutofit/>
          </a:bodyPr>
          <a:lstStyle/>
          <a:p>
            <a:r>
              <a:rPr lang="en-GB" sz="2800" dirty="0" smtClean="0"/>
              <a:t>Satisfaction with communication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71</a:t>
            </a:fld>
            <a:endParaRPr lang="en-GB"/>
          </a:p>
        </p:txBody>
      </p:sp>
      <p:sp>
        <p:nvSpPr>
          <p:cNvPr id="18" name="Content Placeholder 2"/>
          <p:cNvSpPr>
            <a:spLocks noGrp="1"/>
          </p:cNvSpPr>
          <p:nvPr>
            <p:ph idx="1"/>
          </p:nvPr>
        </p:nvSpPr>
        <p:spPr>
          <a:xfrm>
            <a:off x="457200" y="1028700"/>
            <a:ext cx="8229600" cy="5105400"/>
          </a:xfrm>
        </p:spPr>
        <p:txBody>
          <a:bodyPr>
            <a:normAutofit/>
          </a:bodyPr>
          <a:lstStyle/>
          <a:p>
            <a:pPr algn="just">
              <a:buNone/>
            </a:pPr>
            <a:r>
              <a:rPr lang="en-GB" sz="1500" b="1" dirty="0" smtClean="0"/>
              <a:t>Size of charity (Employees)</a:t>
            </a:r>
          </a:p>
          <a:p>
            <a:pPr algn="just"/>
            <a:r>
              <a:rPr lang="en-GB" sz="1500" dirty="0" smtClean="0"/>
              <a:t>Charities with six or more staff (72%) were more likely than those with none (63%) to feel that OSCR’s communications are ‘excellent’ or ‘very good’.</a:t>
            </a:r>
            <a:endParaRPr lang="en-GB" sz="1500" b="1" dirty="0"/>
          </a:p>
          <a:p>
            <a:pPr algn="just"/>
            <a:endParaRPr lang="en-GB" sz="1500" dirty="0" smtClean="0"/>
          </a:p>
          <a:p>
            <a:pPr algn="just"/>
            <a:endParaRPr lang="en-GB" sz="1500" dirty="0"/>
          </a:p>
          <a:p>
            <a:pPr lvl="1" algn="just"/>
            <a:endParaRPr lang="en-GB" sz="1500" dirty="0"/>
          </a:p>
          <a:p>
            <a:pPr lvl="1" algn="just"/>
            <a:endParaRPr lang="en-GB" sz="1500" dirty="0"/>
          </a:p>
          <a:p>
            <a:pPr lvl="1" algn="just"/>
            <a:endParaRPr lang="en-GB" sz="1500" dirty="0" smtClean="0"/>
          </a:p>
          <a:p>
            <a:pPr lvl="1" algn="just"/>
            <a:endParaRPr lang="en-GB" sz="1400" dirty="0" smtClean="0"/>
          </a:p>
          <a:p>
            <a:pPr marL="0" indent="0" algn="just">
              <a:buNone/>
            </a:pPr>
            <a:endParaRPr lang="en-GB" sz="1500" dirty="0" smtClean="0"/>
          </a:p>
          <a:p>
            <a:pPr marL="0" indent="0" algn="just">
              <a:buNone/>
            </a:pPr>
            <a:endParaRPr lang="en-GB" sz="1500" dirty="0" smtClean="0"/>
          </a:p>
        </p:txBody>
      </p:sp>
      <p:sp>
        <p:nvSpPr>
          <p:cNvPr id="8" name="Text Box 4"/>
          <p:cNvSpPr txBox="1">
            <a:spLocks noChangeArrowheads="1"/>
          </p:cNvSpPr>
          <p:nvPr/>
        </p:nvSpPr>
        <p:spPr bwMode="auto">
          <a:xfrm>
            <a:off x="0" y="6238101"/>
            <a:ext cx="6479754" cy="276999"/>
          </a:xfrm>
          <a:prstGeom prst="rect">
            <a:avLst/>
          </a:prstGeom>
          <a:noFill/>
          <a:ln w="9525">
            <a:noFill/>
            <a:miter lim="800000"/>
            <a:headEnd/>
            <a:tailEnd/>
          </a:ln>
          <a:effectLst/>
        </p:spPr>
        <p:txBody>
          <a:bodyPr wrap="square">
            <a:spAutoFit/>
          </a:bodyPr>
          <a:lstStyle/>
          <a:p>
            <a:r>
              <a:rPr lang="en-GB" sz="1200" dirty="0" smtClean="0"/>
              <a:t>Q22.</a:t>
            </a:r>
            <a:r>
              <a:rPr lang="en-US" sz="1200" dirty="0" smtClean="0"/>
              <a:t> Now thinking about ALL of OSCR’s communication methods, how would you rate OSCR overall?</a:t>
            </a:r>
            <a:endParaRPr lang="en-US" sz="1200" dirty="0"/>
          </a:p>
        </p:txBody>
      </p:sp>
    </p:spTree>
    <p:extLst>
      <p:ext uri="{BB962C8B-B14F-4D97-AF65-F5344CB8AC3E}">
        <p14:creationId xmlns:p14="http://schemas.microsoft.com/office/powerpoint/2010/main" xmlns="" val="13777261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7139136" cy="1143000"/>
          </a:xfrm>
        </p:spPr>
        <p:txBody>
          <a:bodyPr>
            <a:noAutofit/>
          </a:bodyPr>
          <a:lstStyle/>
          <a:p>
            <a:r>
              <a:rPr lang="en-GB" sz="2800" dirty="0" smtClean="0"/>
              <a:t>Comments on OSCR’s communication (spontaneous)</a:t>
            </a:r>
            <a:br>
              <a:rPr lang="en-GB" sz="2800" dirty="0" smtClean="0"/>
            </a:br>
            <a:endParaRPr lang="en-GB"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121129058"/>
              </p:ext>
            </p:extLst>
          </p:nvPr>
        </p:nvGraphicFramePr>
        <p:xfrm>
          <a:off x="520700" y="1221258"/>
          <a:ext cx="8145780" cy="4909095"/>
        </p:xfrm>
        <a:graphic>
          <a:graphicData uri="http://schemas.openxmlformats.org/drawingml/2006/table">
            <a:tbl>
              <a:tblPr firstRow="1" bandRow="1">
                <a:tableStyleId>{5C22544A-7EE6-4342-B048-85BDC9FD1C3A}</a:tableStyleId>
              </a:tblPr>
              <a:tblGrid>
                <a:gridCol w="3327744"/>
                <a:gridCol w="803006"/>
                <a:gridCol w="803006"/>
                <a:gridCol w="803006"/>
                <a:gridCol w="803006"/>
                <a:gridCol w="803006"/>
                <a:gridCol w="803006"/>
              </a:tblGrid>
              <a:tr h="422079">
                <a:tc>
                  <a:txBody>
                    <a:bodyPr/>
                    <a:lstStyle/>
                    <a:p>
                      <a:endParaRPr lang="en-GB"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GB" sz="1400" b="1" dirty="0" smtClean="0"/>
                        <a:t>2016</a:t>
                      </a:r>
                    </a:p>
                    <a:p>
                      <a:pPr algn="ctr"/>
                      <a:r>
                        <a:rPr lang="en-GB" sz="1400" b="1" dirty="0" smtClean="0"/>
                        <a:t>B:</a:t>
                      </a:r>
                      <a:r>
                        <a:rPr lang="en-GB" sz="1400" b="1" baseline="0" dirty="0" smtClean="0"/>
                        <a:t> 1,215</a:t>
                      </a:r>
                      <a:endParaRPr lang="en-GB" sz="1400" b="1" dirty="0" smtClean="0"/>
                    </a:p>
                  </a:txBody>
                  <a:tcPr>
                    <a:lnT w="12700" cap="flat" cmpd="sng" algn="ctr">
                      <a:solidFill>
                        <a:schemeClr val="tx1"/>
                      </a:solidFill>
                      <a:prstDash val="solid"/>
                      <a:round/>
                      <a:headEnd type="none" w="med" len="med"/>
                      <a:tailEnd type="none" w="med" len="med"/>
                    </a:lnT>
                  </a:tcPr>
                </a:tc>
                <a:tc hMerge="1">
                  <a:txBody>
                    <a:bodyPr/>
                    <a:lstStyle/>
                    <a:p>
                      <a:pPr algn="ctr"/>
                      <a:endParaRPr lang="en-GB" sz="1400" b="1" dirty="0"/>
                    </a:p>
                  </a:txBody>
                  <a:tcPr/>
                </a:tc>
                <a:tc gridSpan="2">
                  <a:txBody>
                    <a:bodyPr/>
                    <a:lstStyle/>
                    <a:p>
                      <a:pPr algn="ctr"/>
                      <a:r>
                        <a:rPr lang="en-GB" sz="1400" b="1" dirty="0" smtClean="0"/>
                        <a:t>2014</a:t>
                      </a:r>
                    </a:p>
                    <a:p>
                      <a:pPr algn="ctr"/>
                      <a:r>
                        <a:rPr lang="en-GB" sz="1400" b="1" dirty="0" smtClean="0"/>
                        <a:t>B:</a:t>
                      </a:r>
                      <a:r>
                        <a:rPr lang="en-GB" sz="1400" b="1" baseline="0" dirty="0" smtClean="0"/>
                        <a:t> 1,370</a:t>
                      </a:r>
                      <a:endParaRPr lang="en-GB" sz="1400" b="1" dirty="0"/>
                    </a:p>
                  </a:txBody>
                  <a:tcPr>
                    <a:lnT w="12700" cap="flat" cmpd="sng" algn="ctr">
                      <a:solidFill>
                        <a:schemeClr val="tx1"/>
                      </a:solidFill>
                      <a:prstDash val="solid"/>
                      <a:round/>
                      <a:headEnd type="none" w="med" len="med"/>
                      <a:tailEnd type="none" w="med" len="med"/>
                    </a:lnT>
                  </a:tcPr>
                </a:tc>
                <a:tc hMerge="1">
                  <a:txBody>
                    <a:bodyPr/>
                    <a:lstStyle/>
                    <a:p>
                      <a:endParaRPr lang="en-GB"/>
                    </a:p>
                  </a:txBody>
                  <a:tcPr/>
                </a:tc>
                <a:tc gridSpan="2">
                  <a:txBody>
                    <a:bodyPr/>
                    <a:lstStyle/>
                    <a:p>
                      <a:pPr algn="ctr"/>
                      <a:r>
                        <a:rPr lang="en-GB" sz="1400" b="1" dirty="0" smtClean="0"/>
                        <a:t>2011</a:t>
                      </a:r>
                    </a:p>
                    <a:p>
                      <a:pPr algn="ctr"/>
                      <a:r>
                        <a:rPr lang="en-GB" sz="1400" b="1" dirty="0" smtClean="0"/>
                        <a:t>B:</a:t>
                      </a:r>
                      <a:r>
                        <a:rPr lang="en-GB" sz="1400" b="1" baseline="0" dirty="0" smtClean="0"/>
                        <a:t> 1,139</a:t>
                      </a:r>
                      <a:endParaRPr lang="en-GB" sz="1400" b="1" dirty="0" smtClean="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GB" sz="1400" b="1" dirty="0" smtClean="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35828">
                <a:tc>
                  <a:txBody>
                    <a:bodyPr/>
                    <a:lstStyle/>
                    <a:p>
                      <a:pPr algn="l" fontAlgn="b"/>
                      <a:r>
                        <a:rPr lang="en-GB" sz="1400" b="1" i="0" u="none" strike="noStrike" dirty="0" smtClean="0">
                          <a:latin typeface="+mn-lt"/>
                        </a:rPr>
                        <a:t>Positive comments (net)</a:t>
                      </a:r>
                      <a:endParaRPr lang="en-US" sz="1400" b="1" i="0" u="none" strike="noStrike" dirty="0">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1" i="0" u="none" strike="noStrike" dirty="0" smtClean="0">
                          <a:latin typeface="+mn-lt"/>
                        </a:rPr>
                        <a:t>327</a:t>
                      </a:r>
                      <a:endParaRPr lang="en-US" sz="1400" b="1" i="0" u="none" strike="noStrike" dirty="0">
                        <a:latin typeface="+mn-lt"/>
                      </a:endParaRPr>
                    </a:p>
                  </a:txBody>
                  <a:tcPr marL="9525" marR="9525" marT="9525" marB="0" anchor="ctr"/>
                </a:tc>
                <a:tc>
                  <a:txBody>
                    <a:bodyPr/>
                    <a:lstStyle/>
                    <a:p>
                      <a:pPr algn="ctr" fontAlgn="b"/>
                      <a:r>
                        <a:rPr lang="en-US" sz="1400" b="1" i="0" u="none" strike="noStrike" dirty="0" smtClean="0">
                          <a:latin typeface="+mn-lt"/>
                        </a:rPr>
                        <a:t>27%</a:t>
                      </a:r>
                      <a:endParaRPr lang="en-US" sz="1400" b="1" i="0" u="none" strike="noStrike" dirty="0">
                        <a:latin typeface="+mn-lt"/>
                      </a:endParaRPr>
                    </a:p>
                  </a:txBody>
                  <a:tcPr marL="9525" marR="9525" marT="9525" marB="0" anchor="ctr"/>
                </a:tc>
                <a:tc>
                  <a:txBody>
                    <a:bodyPr/>
                    <a:lstStyle/>
                    <a:p>
                      <a:pPr algn="ctr"/>
                      <a:r>
                        <a:rPr lang="en-GB" sz="1400" b="1" dirty="0" smtClean="0"/>
                        <a:t>416</a:t>
                      </a:r>
                      <a:endParaRPr lang="en-GB" sz="1400" b="1" dirty="0"/>
                    </a:p>
                  </a:txBody>
                  <a:tcPr marL="9525" marR="9525" marT="9525"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fontAlgn="b"/>
                      <a:r>
                        <a:rPr lang="en-GB" sz="1400" b="1" i="0" u="none" strike="noStrike" dirty="0" smtClean="0">
                          <a:latin typeface="+mn-lt"/>
                        </a:rPr>
                        <a:t>30%</a:t>
                      </a:r>
                      <a:endParaRPr lang="en-US" sz="1400" b="1"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GB" sz="1400" b="1" dirty="0" smtClean="0"/>
                        <a:t>266</a:t>
                      </a:r>
                      <a:endParaRPr lang="en-GB" sz="1400" b="1"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fontAlgn="b"/>
                      <a:r>
                        <a:rPr lang="en-GB" sz="1400" b="1" i="0" u="none" strike="noStrike" dirty="0" smtClean="0">
                          <a:latin typeface="+mn-lt"/>
                        </a:rPr>
                        <a:t>23%</a:t>
                      </a:r>
                      <a:endParaRPr lang="en-US" sz="1400" b="1"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r>
              <a:tr h="307212">
                <a:tc>
                  <a:txBody>
                    <a:bodyPr/>
                    <a:lstStyle/>
                    <a:p>
                      <a:pPr algn="l" fontAlgn="b"/>
                      <a:r>
                        <a:rPr lang="en-GB" sz="1400" b="0" i="0" u="none" strike="noStrike" dirty="0" smtClean="0">
                          <a:latin typeface="+mn-lt"/>
                        </a:rPr>
                        <a:t>Communication is good/helpful</a:t>
                      </a:r>
                      <a:endParaRPr lang="en-US" sz="1400" b="0" i="0" u="none" strike="noStrike" dirty="0">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latin typeface="+mn-lt"/>
                        </a:rPr>
                        <a:t>222</a:t>
                      </a:r>
                      <a:endParaRPr lang="en-US" sz="1400" b="0" i="0" u="none" strike="noStrike" dirty="0">
                        <a:latin typeface="+mn-lt"/>
                      </a:endParaRPr>
                    </a:p>
                  </a:txBody>
                  <a:tcPr marL="9525" marR="9525" marT="9525" marB="0" anchor="ctr"/>
                </a:tc>
                <a:tc>
                  <a:txBody>
                    <a:bodyPr/>
                    <a:lstStyle/>
                    <a:p>
                      <a:pPr algn="ctr" fontAlgn="b"/>
                      <a:r>
                        <a:rPr lang="en-US" sz="1400" b="0" i="0" u="none" strike="noStrike" dirty="0" smtClean="0">
                          <a:latin typeface="+mn-lt"/>
                        </a:rPr>
                        <a:t>18%</a:t>
                      </a:r>
                      <a:endParaRPr lang="en-US" sz="1400" b="0" i="0" u="none" strike="noStrike" dirty="0">
                        <a:latin typeface="+mn-lt"/>
                      </a:endParaRPr>
                    </a:p>
                  </a:txBody>
                  <a:tcPr marL="9525" marR="9525" marT="9525" marB="0" anchor="ctr"/>
                </a:tc>
                <a:tc>
                  <a:txBody>
                    <a:bodyPr/>
                    <a:lstStyle/>
                    <a:p>
                      <a:pPr algn="ctr"/>
                      <a:r>
                        <a:rPr lang="en-GB" sz="1400" dirty="0" smtClean="0"/>
                        <a:t>297</a:t>
                      </a:r>
                      <a:endParaRPr lang="en-GB" sz="1400" dirty="0"/>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400" b="0" i="0" u="none" strike="noStrike" dirty="0" smtClean="0">
                          <a:latin typeface="+mn-lt"/>
                        </a:rPr>
                        <a:t>22%</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400" dirty="0" smtClean="0"/>
                        <a:t>141</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400" b="0" i="0" u="none" strike="noStrike" dirty="0" smtClean="0">
                          <a:latin typeface="+mn-lt"/>
                        </a:rPr>
                        <a:t>12%</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0602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0" i="0" u="none" strike="noStrike" dirty="0" smtClean="0">
                          <a:latin typeface="+mn-lt"/>
                        </a:rPr>
                        <a:t>Clear/concise/</a:t>
                      </a:r>
                      <a:r>
                        <a:rPr lang="en-GB" sz="1400" b="0" i="0" u="none" strike="noStrike" baseline="0" dirty="0" smtClean="0">
                          <a:latin typeface="+mn-lt"/>
                        </a:rPr>
                        <a:t>good explanations</a:t>
                      </a:r>
                      <a:endParaRPr lang="en-US" sz="1400" b="0" i="0" u="none" strike="noStrike" dirty="0" smtClean="0">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latin typeface="+mn-lt"/>
                        </a:rPr>
                        <a:t>59</a:t>
                      </a:r>
                      <a:endParaRPr lang="en-US" sz="1400" b="0" i="0" u="none" strike="noStrike" dirty="0">
                        <a:latin typeface="+mn-lt"/>
                      </a:endParaRPr>
                    </a:p>
                  </a:txBody>
                  <a:tcPr marL="9525" marR="9525" marT="9525" marB="0" anchor="ctr"/>
                </a:tc>
                <a:tc>
                  <a:txBody>
                    <a:bodyPr/>
                    <a:lstStyle/>
                    <a:p>
                      <a:pPr algn="ctr" fontAlgn="b"/>
                      <a:r>
                        <a:rPr lang="en-US" sz="1400" b="0" i="0" u="none" strike="noStrike" dirty="0" smtClean="0">
                          <a:latin typeface="+mn-lt"/>
                        </a:rPr>
                        <a:t>5%</a:t>
                      </a:r>
                      <a:endParaRPr lang="en-US" sz="1400" b="0" i="0" u="none" strike="noStrike" dirty="0">
                        <a:latin typeface="+mn-lt"/>
                      </a:endParaRPr>
                    </a:p>
                  </a:txBody>
                  <a:tcPr marL="9525" marR="9525" marT="9525" marB="0" anchor="ctr"/>
                </a:tc>
                <a:tc>
                  <a:txBody>
                    <a:bodyPr/>
                    <a:lstStyle/>
                    <a:p>
                      <a:pPr algn="ctr"/>
                      <a:r>
                        <a:rPr lang="en-GB" sz="1400" dirty="0" smtClean="0"/>
                        <a:t>115</a:t>
                      </a:r>
                      <a:endParaRPr lang="en-GB" sz="1400" dirty="0"/>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400" b="0" i="0" u="none" strike="noStrike" dirty="0" smtClean="0">
                          <a:latin typeface="+mn-lt"/>
                        </a:rPr>
                        <a:t>8%</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400" dirty="0" smtClean="0"/>
                        <a:t>84</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400" b="0" i="0" u="none" strike="noStrike" dirty="0" smtClean="0">
                          <a:latin typeface="+mn-lt"/>
                        </a:rPr>
                        <a:t>7%</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30458">
                <a:tc>
                  <a:txBody>
                    <a:bodyPr/>
                    <a:lstStyle/>
                    <a:p>
                      <a:pPr algn="l" fontAlgn="b"/>
                      <a:r>
                        <a:rPr lang="en-GB" sz="1400" b="0" i="0" u="none" strike="noStrike" dirty="0" smtClean="0">
                          <a:latin typeface="+mn-lt"/>
                        </a:rPr>
                        <a:t>Positive</a:t>
                      </a:r>
                      <a:r>
                        <a:rPr lang="en-GB" sz="1400" b="0" i="0" u="none" strike="noStrike" baseline="0" dirty="0" smtClean="0">
                          <a:latin typeface="+mn-lt"/>
                        </a:rPr>
                        <a:t> comments about staff</a:t>
                      </a:r>
                      <a:endParaRPr lang="en-US" sz="1400" b="0" i="0" u="none" strike="noStrike" dirty="0">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latin typeface="+mn-lt"/>
                        </a:rPr>
                        <a:t>63</a:t>
                      </a:r>
                      <a:endParaRPr lang="en-US" sz="1400" b="0" i="0" u="none" strike="noStrike" dirty="0">
                        <a:latin typeface="+mn-lt"/>
                      </a:endParaRPr>
                    </a:p>
                  </a:txBody>
                  <a:tcPr marL="9525" marR="9525" marT="9525" marB="0" anchor="ctr"/>
                </a:tc>
                <a:tc>
                  <a:txBody>
                    <a:bodyPr/>
                    <a:lstStyle/>
                    <a:p>
                      <a:pPr algn="ctr" fontAlgn="b"/>
                      <a:r>
                        <a:rPr lang="en-US" sz="1400" b="0" i="0" u="none" strike="noStrike" dirty="0" smtClean="0">
                          <a:latin typeface="+mn-lt"/>
                        </a:rPr>
                        <a:t>5%</a:t>
                      </a:r>
                      <a:endParaRPr lang="en-US" sz="1400" b="0" i="0" u="none" strike="noStrike" dirty="0">
                        <a:latin typeface="+mn-lt"/>
                      </a:endParaRPr>
                    </a:p>
                  </a:txBody>
                  <a:tcPr marL="9525" marR="9525" marT="9525" marB="0" anchor="ctr"/>
                </a:tc>
                <a:tc>
                  <a:txBody>
                    <a:bodyPr/>
                    <a:lstStyle/>
                    <a:p>
                      <a:pPr algn="ctr"/>
                      <a:r>
                        <a:rPr lang="en-GB" sz="1400" dirty="0" smtClean="0"/>
                        <a:t>80</a:t>
                      </a:r>
                      <a:endParaRPr lang="en-GB" sz="1400" dirty="0"/>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400" b="0" i="0" u="none" strike="noStrike" dirty="0" smtClean="0">
                          <a:latin typeface="+mn-lt"/>
                        </a:rPr>
                        <a:t>6%</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400" dirty="0" smtClean="0"/>
                        <a:t>66</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400" b="0" i="0" u="none" strike="noStrike" dirty="0" smtClean="0">
                          <a:latin typeface="+mn-lt"/>
                        </a:rPr>
                        <a:t>7%</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45094">
                <a:tc>
                  <a:txBody>
                    <a:bodyPr/>
                    <a:lstStyle/>
                    <a:p>
                      <a:pPr algn="l" fontAlgn="b"/>
                      <a:r>
                        <a:rPr lang="en-GB" sz="1400" b="0" i="0" u="none" strike="noStrike" dirty="0" smtClean="0">
                          <a:latin typeface="+mn-lt"/>
                        </a:rPr>
                        <a:t>Responsive/efficient</a:t>
                      </a:r>
                      <a:endParaRPr lang="en-US" sz="1400" b="0" i="0" u="none" strike="noStrike" dirty="0">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latin typeface="+mn-lt"/>
                        </a:rPr>
                        <a:t>10</a:t>
                      </a:r>
                      <a:endParaRPr lang="en-US" sz="1400" b="0" i="0" u="none" strike="noStrike" dirty="0">
                        <a:latin typeface="+mn-lt"/>
                      </a:endParaRPr>
                    </a:p>
                  </a:txBody>
                  <a:tcPr marL="9525" marR="9525" marT="9525" marB="0" anchor="ctr"/>
                </a:tc>
                <a:tc>
                  <a:txBody>
                    <a:bodyPr/>
                    <a:lstStyle/>
                    <a:p>
                      <a:pPr algn="ctr" fontAlgn="b"/>
                      <a:r>
                        <a:rPr lang="en-US" sz="1400" b="0" i="0" u="none" strike="noStrike" dirty="0" smtClean="0">
                          <a:latin typeface="+mn-lt"/>
                        </a:rPr>
                        <a:t>1%</a:t>
                      </a:r>
                      <a:endParaRPr lang="en-US" sz="1400" b="0" i="0" u="none" strike="noStrike" dirty="0">
                        <a:latin typeface="+mn-lt"/>
                      </a:endParaRPr>
                    </a:p>
                  </a:txBody>
                  <a:tcPr marL="9525" marR="9525" marT="9525" marB="0" anchor="ctr"/>
                </a:tc>
                <a:tc>
                  <a:txBody>
                    <a:bodyPr/>
                    <a:lstStyle/>
                    <a:p>
                      <a:pPr algn="ctr"/>
                      <a:r>
                        <a:rPr lang="en-GB" sz="1400" dirty="0" smtClean="0"/>
                        <a:t>52</a:t>
                      </a:r>
                      <a:endParaRPr lang="en-GB" sz="1400" dirty="0"/>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400" b="0" i="0" u="none" strike="noStrike" dirty="0" smtClean="0">
                          <a:latin typeface="+mn-lt"/>
                        </a:rPr>
                        <a:t>4%</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400" dirty="0" smtClean="0"/>
                        <a:t>57</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400" b="0" i="0" u="none" strike="noStrike" dirty="0" smtClean="0">
                          <a:latin typeface="+mn-lt"/>
                        </a:rPr>
                        <a:t>5%</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37315">
                <a:tc>
                  <a:txBody>
                    <a:bodyPr/>
                    <a:lstStyle/>
                    <a:p>
                      <a:pPr algn="l" fontAlgn="b"/>
                      <a:r>
                        <a:rPr lang="en-GB" sz="1400" b="1" i="0" u="none" strike="noStrike" dirty="0" smtClean="0">
                          <a:latin typeface="+mn-lt"/>
                        </a:rPr>
                        <a:t>Negative comments (net)</a:t>
                      </a:r>
                      <a:endParaRPr lang="en-US" sz="1400" b="1" i="0" u="none" strike="noStrike" dirty="0">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1" i="0" u="none" strike="noStrike" dirty="0" smtClean="0">
                          <a:latin typeface="+mn-lt"/>
                        </a:rPr>
                        <a:t>153</a:t>
                      </a:r>
                      <a:endParaRPr lang="en-US" sz="1400" b="1" i="0" u="none" strike="noStrike" dirty="0">
                        <a:latin typeface="+mn-lt"/>
                      </a:endParaRPr>
                    </a:p>
                  </a:txBody>
                  <a:tcPr marL="9525" marR="9525" marT="9525" marB="0" anchor="ctr"/>
                </a:tc>
                <a:tc>
                  <a:txBody>
                    <a:bodyPr/>
                    <a:lstStyle/>
                    <a:p>
                      <a:pPr algn="ctr" fontAlgn="b"/>
                      <a:r>
                        <a:rPr lang="en-US" sz="1400" b="1" i="0" u="none" strike="noStrike" dirty="0" smtClean="0">
                          <a:latin typeface="+mn-lt"/>
                        </a:rPr>
                        <a:t>13%</a:t>
                      </a:r>
                      <a:endParaRPr lang="en-US" sz="1400" b="1" i="0" u="none" strike="noStrike" dirty="0">
                        <a:latin typeface="+mn-lt"/>
                      </a:endParaRPr>
                    </a:p>
                  </a:txBody>
                  <a:tcPr marL="9525" marR="9525" marT="9525" marB="0" anchor="ctr"/>
                </a:tc>
                <a:tc>
                  <a:txBody>
                    <a:bodyPr/>
                    <a:lstStyle/>
                    <a:p>
                      <a:pPr algn="ctr"/>
                      <a:r>
                        <a:rPr lang="en-GB" sz="1400" b="1" dirty="0" smtClean="0"/>
                        <a:t>160</a:t>
                      </a:r>
                      <a:endParaRPr lang="en-GB" sz="1400" b="1" dirty="0"/>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400" b="1" i="0" u="none" strike="noStrike" dirty="0" smtClean="0">
                          <a:latin typeface="+mn-lt"/>
                        </a:rPr>
                        <a:t>12%</a:t>
                      </a:r>
                      <a:endParaRPr lang="en-US" sz="1400" b="1"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400" b="1" dirty="0" smtClean="0"/>
                        <a:t>270</a:t>
                      </a:r>
                      <a:endParaRPr lang="en-GB" sz="1400" b="1"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400" b="1" i="0" u="none" strike="noStrike" dirty="0" smtClean="0">
                          <a:latin typeface="+mn-lt"/>
                        </a:rPr>
                        <a:t>24%</a:t>
                      </a:r>
                      <a:endParaRPr lang="en-US" sz="1400" b="1"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573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0" i="0" u="none" strike="noStrike" dirty="0" smtClean="0">
                          <a:latin typeface="+mn-lt"/>
                        </a:rPr>
                        <a:t>Too complex/complicated</a:t>
                      </a:r>
                      <a:endParaRPr lang="en-US" sz="1400" b="0" i="0" u="none" strike="noStrike" dirty="0" smtClean="0">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latin typeface="+mn-lt"/>
                        </a:rPr>
                        <a:t>9</a:t>
                      </a:r>
                      <a:endParaRPr lang="en-US" sz="1400" b="0" i="0" u="none" strike="noStrike" dirty="0">
                        <a:latin typeface="+mn-lt"/>
                      </a:endParaRPr>
                    </a:p>
                  </a:txBody>
                  <a:tcPr marL="9525" marR="9525" marT="9525" marB="0" anchor="ctr"/>
                </a:tc>
                <a:tc>
                  <a:txBody>
                    <a:bodyPr/>
                    <a:lstStyle/>
                    <a:p>
                      <a:pPr algn="ctr" fontAlgn="b"/>
                      <a:r>
                        <a:rPr lang="en-US" sz="1400" b="0" i="0" u="none" strike="noStrike" dirty="0" smtClean="0">
                          <a:latin typeface="+mn-lt"/>
                        </a:rPr>
                        <a:t>1%</a:t>
                      </a:r>
                      <a:endParaRPr lang="en-US" sz="1400" b="0" i="0" u="none" strike="noStrike" dirty="0">
                        <a:latin typeface="+mn-lt"/>
                      </a:endParaRPr>
                    </a:p>
                  </a:txBody>
                  <a:tcPr marL="9525" marR="9525" marT="9525" marB="0" anchor="ctr"/>
                </a:tc>
                <a:tc>
                  <a:txBody>
                    <a:bodyPr/>
                    <a:lstStyle/>
                    <a:p>
                      <a:pPr algn="ctr"/>
                      <a:r>
                        <a:rPr lang="en-GB" sz="1400" dirty="0" smtClean="0"/>
                        <a:t>42</a:t>
                      </a:r>
                      <a:endParaRPr lang="en-GB" sz="1400" dirty="0"/>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400" b="0" i="0" u="none" strike="noStrike" dirty="0" smtClean="0">
                          <a:latin typeface="+mn-lt"/>
                        </a:rPr>
                        <a:t>3%</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400" dirty="0" smtClean="0"/>
                        <a:t>88</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400" b="0" i="0" u="none" strike="noStrike" dirty="0" smtClean="0">
                          <a:latin typeface="+mn-lt"/>
                        </a:rPr>
                        <a:t>8%</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7212">
                <a:tc>
                  <a:txBody>
                    <a:bodyPr/>
                    <a:lstStyle/>
                    <a:p>
                      <a:pPr algn="l" fontAlgn="b"/>
                      <a:r>
                        <a:rPr lang="en-GB" sz="1400" b="0" i="0" u="none" strike="noStrike" dirty="0" smtClean="0">
                          <a:latin typeface="+mn-lt"/>
                        </a:rPr>
                        <a:t>Poor online offering</a:t>
                      </a:r>
                      <a:endParaRPr lang="en-US" sz="1400" b="0" i="0" u="none" strike="noStrike" dirty="0">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latin typeface="+mn-lt"/>
                        </a:rPr>
                        <a:t>85</a:t>
                      </a:r>
                      <a:endParaRPr lang="en-US" sz="1400" b="0" i="0" u="none" strike="noStrike" dirty="0">
                        <a:latin typeface="+mn-lt"/>
                      </a:endParaRPr>
                    </a:p>
                  </a:txBody>
                  <a:tcPr marL="9525" marR="9525" marT="9525" marB="0" anchor="ctr"/>
                </a:tc>
                <a:tc>
                  <a:txBody>
                    <a:bodyPr/>
                    <a:lstStyle/>
                    <a:p>
                      <a:pPr algn="ctr" fontAlgn="b"/>
                      <a:r>
                        <a:rPr lang="en-US" sz="1400" b="0" i="0" u="none" strike="noStrike" dirty="0" smtClean="0">
                          <a:latin typeface="+mn-lt"/>
                        </a:rPr>
                        <a:t>7%</a:t>
                      </a:r>
                      <a:endParaRPr lang="en-US" sz="1400" b="0" i="0" u="none" strike="noStrike" dirty="0">
                        <a:latin typeface="+mn-lt"/>
                      </a:endParaRPr>
                    </a:p>
                  </a:txBody>
                  <a:tcPr marL="9525" marR="9525" marT="9525" marB="0" anchor="ctr"/>
                </a:tc>
                <a:tc>
                  <a:txBody>
                    <a:bodyPr/>
                    <a:lstStyle/>
                    <a:p>
                      <a:pPr algn="ctr"/>
                      <a:r>
                        <a:rPr lang="en-GB" sz="1400" dirty="0" smtClean="0"/>
                        <a:t>25</a:t>
                      </a:r>
                      <a:endParaRPr lang="en-GB" sz="1400" dirty="0"/>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400" b="0" i="0" u="none" strike="noStrike" dirty="0" smtClean="0">
                          <a:latin typeface="+mn-lt"/>
                        </a:rPr>
                        <a:t>2%</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400" dirty="0" smtClean="0"/>
                        <a:t>53</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400" b="0" i="0" u="none" strike="noStrike" dirty="0" smtClean="0">
                          <a:latin typeface="+mn-lt"/>
                        </a:rPr>
                        <a:t>5%</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7212">
                <a:tc>
                  <a:txBody>
                    <a:bodyPr/>
                    <a:lstStyle/>
                    <a:p>
                      <a:pPr algn="l" fontAlgn="b"/>
                      <a:r>
                        <a:rPr lang="en-GB" sz="1400" b="0" i="0" u="none" strike="noStrike" dirty="0" smtClean="0">
                          <a:latin typeface="+mn-lt"/>
                        </a:rPr>
                        <a:t>Poor communication</a:t>
                      </a:r>
                      <a:endParaRPr lang="en-US" sz="1400" b="0" i="0" u="none" strike="noStrike" dirty="0">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latin typeface="+mn-lt"/>
                        </a:rPr>
                        <a:t>53</a:t>
                      </a:r>
                      <a:endParaRPr lang="en-US" sz="1400" b="0" i="0" u="none" strike="noStrike" dirty="0">
                        <a:latin typeface="+mn-lt"/>
                      </a:endParaRPr>
                    </a:p>
                  </a:txBody>
                  <a:tcPr marL="9525" marR="9525" marT="9525" marB="0" anchor="ctr"/>
                </a:tc>
                <a:tc>
                  <a:txBody>
                    <a:bodyPr/>
                    <a:lstStyle/>
                    <a:p>
                      <a:pPr algn="ctr" fontAlgn="b"/>
                      <a:r>
                        <a:rPr lang="en-US" sz="1400" b="0" i="0" u="none" strike="noStrike" dirty="0" smtClean="0">
                          <a:latin typeface="+mn-lt"/>
                        </a:rPr>
                        <a:t>4%</a:t>
                      </a:r>
                      <a:endParaRPr lang="en-US" sz="1400" b="0" i="0" u="none" strike="noStrike" dirty="0">
                        <a:latin typeface="+mn-lt"/>
                      </a:endParaRPr>
                    </a:p>
                  </a:txBody>
                  <a:tcPr marL="9525" marR="9525" marT="9525" marB="0" anchor="ctr"/>
                </a:tc>
                <a:tc>
                  <a:txBody>
                    <a:bodyPr/>
                    <a:lstStyle/>
                    <a:p>
                      <a:pPr algn="ctr"/>
                      <a:r>
                        <a:rPr lang="en-GB" sz="1400" dirty="0" smtClean="0"/>
                        <a:t>13</a:t>
                      </a:r>
                      <a:endParaRPr lang="en-GB" sz="1400" dirty="0"/>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400" b="0" i="0" u="none" strike="noStrike" dirty="0" smtClean="0">
                          <a:latin typeface="+mn-lt"/>
                        </a:rPr>
                        <a:t>1%</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400" dirty="0" smtClean="0"/>
                        <a:t>99</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400" b="0" i="0" u="none" strike="noStrike" dirty="0" smtClean="0">
                          <a:latin typeface="+mn-lt"/>
                        </a:rPr>
                        <a:t>9%</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7212">
                <a:tc>
                  <a:txBody>
                    <a:bodyPr/>
                    <a:lstStyle/>
                    <a:p>
                      <a:pPr algn="l" fontAlgn="b"/>
                      <a:r>
                        <a:rPr lang="en-GB" sz="1400" b="0" i="0" u="none" strike="noStrike" dirty="0" smtClean="0">
                          <a:latin typeface="+mn-lt"/>
                        </a:rPr>
                        <a:t>Not responsive/efficient</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latin typeface="+mn-lt"/>
                        </a:rPr>
                        <a:t>8</a:t>
                      </a:r>
                      <a:endParaRPr lang="en-US" sz="1400" b="0" i="0" u="none" strike="noStrike" dirty="0">
                        <a:latin typeface="+mn-lt"/>
                      </a:endParaRPr>
                    </a:p>
                  </a:txBody>
                  <a:tcPr marL="9525" marR="9525" marT="9525" marB="0" anchor="ctr"/>
                </a:tc>
                <a:tc>
                  <a:txBody>
                    <a:bodyPr/>
                    <a:lstStyle/>
                    <a:p>
                      <a:pPr algn="ctr" fontAlgn="b"/>
                      <a:r>
                        <a:rPr lang="en-US" sz="1400" b="0" i="0" u="none" strike="noStrike" dirty="0" smtClean="0">
                          <a:latin typeface="+mn-lt"/>
                        </a:rPr>
                        <a:t>1%</a:t>
                      </a:r>
                      <a:endParaRPr lang="en-US" sz="1400" b="0" i="0" u="none" strike="noStrike" dirty="0">
                        <a:latin typeface="+mn-lt"/>
                      </a:endParaRPr>
                    </a:p>
                  </a:txBody>
                  <a:tcPr marL="9525" marR="9525" marT="9525" marB="0" anchor="ctr"/>
                </a:tc>
                <a:tc>
                  <a:txBody>
                    <a:bodyPr/>
                    <a:lstStyle/>
                    <a:p>
                      <a:pPr algn="ctr"/>
                      <a:r>
                        <a:rPr lang="en-GB" sz="1400" dirty="0" smtClean="0"/>
                        <a:t>10</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400" b="0" i="0" u="none" strike="noStrike" dirty="0" smtClean="0">
                          <a:latin typeface="+mn-lt"/>
                        </a:rPr>
                        <a:t>1%</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400" dirty="0" smtClean="0"/>
                        <a:t>51</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400" b="0" i="0" u="none" strike="noStrike" dirty="0" smtClean="0">
                          <a:latin typeface="+mn-lt"/>
                        </a:rPr>
                        <a:t>4%</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7212">
                <a:tc>
                  <a:txBody>
                    <a:bodyPr/>
                    <a:lstStyle/>
                    <a:p>
                      <a:pPr algn="l" fontAlgn="b"/>
                      <a:r>
                        <a:rPr lang="en-GB" sz="1400" b="1" i="0" u="none" strike="noStrike" dirty="0" smtClean="0">
                          <a:latin typeface="+mn-lt"/>
                        </a:rPr>
                        <a:t>No comment or issues (net)</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1" i="0" u="none" strike="noStrike" dirty="0" smtClean="0">
                          <a:latin typeface="+mn-lt"/>
                        </a:rPr>
                        <a:t>717</a:t>
                      </a:r>
                      <a:endParaRPr lang="en-US" sz="1400" b="1" i="0" u="none" strike="noStrike" dirty="0">
                        <a:latin typeface="+mn-lt"/>
                      </a:endParaRPr>
                    </a:p>
                  </a:txBody>
                  <a:tcPr marL="9525" marR="9525" marT="9525" marB="0" anchor="ctr"/>
                </a:tc>
                <a:tc>
                  <a:txBody>
                    <a:bodyPr/>
                    <a:lstStyle/>
                    <a:p>
                      <a:pPr algn="ctr" fontAlgn="b"/>
                      <a:r>
                        <a:rPr lang="en-US" sz="1400" b="1" i="0" u="none" strike="noStrike" dirty="0" smtClean="0">
                          <a:latin typeface="+mn-lt"/>
                        </a:rPr>
                        <a:t>59%</a:t>
                      </a:r>
                      <a:endParaRPr lang="en-US" sz="1400" b="1" i="0" u="none" strike="noStrike" dirty="0">
                        <a:latin typeface="+mn-lt"/>
                      </a:endParaRPr>
                    </a:p>
                  </a:txBody>
                  <a:tcPr marL="9525" marR="9525" marT="9525" marB="0" anchor="ctr"/>
                </a:tc>
                <a:tc>
                  <a:txBody>
                    <a:bodyPr/>
                    <a:lstStyle/>
                    <a:p>
                      <a:pPr algn="ctr"/>
                      <a:r>
                        <a:rPr lang="en-GB" sz="1400" b="1" dirty="0" smtClean="0"/>
                        <a:t>744</a:t>
                      </a:r>
                      <a:endParaRPr lang="en-GB" sz="1400" b="1" dirty="0"/>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400" b="1" i="0" u="none" strike="noStrike" dirty="0" smtClean="0">
                          <a:latin typeface="+mn-lt"/>
                        </a:rPr>
                        <a:t>54%</a:t>
                      </a:r>
                      <a:endParaRPr lang="en-US" sz="1400" b="1"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400" b="1" dirty="0" smtClean="0"/>
                        <a:t>633</a:t>
                      </a:r>
                      <a:endParaRPr lang="en-GB" sz="1400" b="1"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400" b="1" i="0" u="none" strike="noStrike" dirty="0" smtClean="0">
                          <a:latin typeface="+mn-lt"/>
                        </a:rPr>
                        <a:t>56%</a:t>
                      </a:r>
                      <a:endParaRPr lang="en-US" sz="1400" b="1"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7212">
                <a:tc>
                  <a:txBody>
                    <a:bodyPr/>
                    <a:lstStyle/>
                    <a:p>
                      <a:pPr algn="l" fontAlgn="b"/>
                      <a:r>
                        <a:rPr lang="en-GB" sz="1400" b="0" i="0" u="none" strike="noStrike" dirty="0" smtClean="0">
                          <a:latin typeface="+mn-lt"/>
                        </a:rPr>
                        <a:t>No comment</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0" i="0" u="none" strike="noStrike" dirty="0" smtClean="0">
                          <a:latin typeface="+mn-lt"/>
                        </a:rPr>
                        <a:t>442</a:t>
                      </a:r>
                      <a:endParaRPr lang="en-US" sz="1400" b="0" i="0" u="none" strike="noStrike" dirty="0">
                        <a:latin typeface="+mn-lt"/>
                      </a:endParaRPr>
                    </a:p>
                  </a:txBody>
                  <a:tcPr marL="9525" marR="9525" marT="9525" marB="0" anchor="ctr"/>
                </a:tc>
                <a:tc>
                  <a:txBody>
                    <a:bodyPr/>
                    <a:lstStyle/>
                    <a:p>
                      <a:pPr algn="ctr" fontAlgn="b"/>
                      <a:r>
                        <a:rPr lang="en-US" sz="1400" b="0" i="0" u="none" strike="noStrike" dirty="0" smtClean="0">
                          <a:latin typeface="+mn-lt"/>
                        </a:rPr>
                        <a:t>36%</a:t>
                      </a:r>
                      <a:endParaRPr lang="en-US" sz="1400" b="0" i="0" u="none" strike="noStrike" dirty="0">
                        <a:latin typeface="+mn-lt"/>
                      </a:endParaRPr>
                    </a:p>
                  </a:txBody>
                  <a:tcPr marL="9525" marR="9525" marT="9525" marB="0" anchor="ctr"/>
                </a:tc>
                <a:tc>
                  <a:txBody>
                    <a:bodyPr/>
                    <a:lstStyle/>
                    <a:p>
                      <a:pPr algn="ctr"/>
                      <a:r>
                        <a:rPr lang="en-GB" sz="1400" dirty="0" smtClean="0"/>
                        <a:t>538</a:t>
                      </a:r>
                      <a:endParaRPr lang="en-GB" sz="1400" dirty="0"/>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400" b="0" i="0" u="none" strike="noStrike" dirty="0" smtClean="0">
                          <a:latin typeface="+mn-lt"/>
                        </a:rPr>
                        <a:t>39%</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400" dirty="0" smtClean="0"/>
                        <a:t>410</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GB" sz="1400" b="0" i="0" u="none" strike="noStrike" dirty="0" smtClean="0">
                          <a:latin typeface="+mn-lt"/>
                        </a:rPr>
                        <a:t>36%</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7212">
                <a:tc>
                  <a:txBody>
                    <a:bodyPr/>
                    <a:lstStyle/>
                    <a:p>
                      <a:pPr algn="l" fontAlgn="b"/>
                      <a:r>
                        <a:rPr lang="en-GB" sz="1400" b="0" i="0" u="none" strike="noStrike" dirty="0" smtClean="0">
                          <a:latin typeface="+mn-lt"/>
                        </a:rPr>
                        <a:t>No problem</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latin typeface="+mn-lt"/>
                        </a:rPr>
                        <a:t>275</a:t>
                      </a:r>
                      <a:endParaRPr lang="en-US" sz="1400" b="0" i="0" u="none" strike="noStrike" dirty="0">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latin typeface="+mn-lt"/>
                        </a:rPr>
                        <a:t>23%</a:t>
                      </a:r>
                      <a:endParaRPr lang="en-US" sz="1400" b="0" i="0" u="none" strike="noStrike" dirty="0">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lang="en-GB" sz="1400" dirty="0" smtClean="0"/>
                        <a:t>206</a:t>
                      </a:r>
                      <a:endParaRPr lang="en-GB" sz="1400" dirty="0"/>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smtClean="0">
                          <a:latin typeface="+mn-lt"/>
                        </a:rPr>
                        <a:t>15%</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t>223</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smtClean="0">
                          <a:latin typeface="+mn-lt"/>
                        </a:rPr>
                        <a:t>20%</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5"/>
          </p:nvPr>
        </p:nvSpPr>
        <p:spPr/>
        <p:txBody>
          <a:bodyPr/>
          <a:lstStyle/>
          <a:p>
            <a:fld id="{AA49D0B1-4015-47B1-AA93-86824F055D44}" type="slidenum">
              <a:rPr lang="en-GB" smtClean="0"/>
              <a:pPr/>
              <a:t>72</a:t>
            </a:fld>
            <a:endParaRPr lang="en-GB"/>
          </a:p>
        </p:txBody>
      </p:sp>
      <p:sp>
        <p:nvSpPr>
          <p:cNvPr id="5" name="Text Box 4"/>
          <p:cNvSpPr txBox="1">
            <a:spLocks noChangeArrowheads="1"/>
          </p:cNvSpPr>
          <p:nvPr/>
        </p:nvSpPr>
        <p:spPr bwMode="auto">
          <a:xfrm>
            <a:off x="0" y="6396335"/>
            <a:ext cx="6479754" cy="461665"/>
          </a:xfrm>
          <a:prstGeom prst="rect">
            <a:avLst/>
          </a:prstGeom>
          <a:noFill/>
          <a:ln w="9525">
            <a:noFill/>
            <a:miter lim="800000"/>
            <a:headEnd/>
            <a:tailEnd/>
          </a:ln>
          <a:effectLst/>
        </p:spPr>
        <p:txBody>
          <a:bodyPr wrap="square">
            <a:spAutoFit/>
          </a:bodyPr>
          <a:lstStyle/>
          <a:p>
            <a:r>
              <a:rPr lang="en-GB" sz="1200" dirty="0" smtClean="0"/>
              <a:t>Q23 - Please type in below any comments you may have about any of OSCR’s communications methods.</a:t>
            </a:r>
            <a:endParaRPr lang="en-US" sz="1200" dirty="0"/>
          </a:p>
        </p:txBody>
      </p:sp>
      <p:sp>
        <p:nvSpPr>
          <p:cNvPr id="8" name="Text Box 7"/>
          <p:cNvSpPr txBox="1">
            <a:spLocks noChangeArrowheads="1"/>
          </p:cNvSpPr>
          <p:nvPr/>
        </p:nvSpPr>
        <p:spPr bwMode="auto">
          <a:xfrm>
            <a:off x="1366837" y="63813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 </a:t>
            </a:r>
            <a:endParaRPr lang="en-GB" sz="12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OSCR’s communication</a:t>
            </a:r>
            <a:endParaRPr lang="en-GB" sz="2800"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73</a:t>
            </a:fld>
            <a:endParaRPr lang="en-GB" dirty="0"/>
          </a:p>
        </p:txBody>
      </p:sp>
      <p:sp>
        <p:nvSpPr>
          <p:cNvPr id="8" name="Rounded Rectangular Callout 7"/>
          <p:cNvSpPr/>
          <p:nvPr/>
        </p:nvSpPr>
        <p:spPr>
          <a:xfrm>
            <a:off x="6421348" y="1027417"/>
            <a:ext cx="2475909" cy="1171254"/>
          </a:xfrm>
          <a:prstGeom prst="wedgeRoundRectCallout">
            <a:avLst>
              <a:gd name="adj1" fmla="val -61500"/>
              <a:gd name="adj2" fmla="val -5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In general, OSCR have always been very helpful with any queries I have had and have assisted me greatly to sort them out</a:t>
            </a:r>
            <a:endParaRPr lang="en-GB" sz="1400" dirty="0">
              <a:solidFill>
                <a:schemeClr val="tx1"/>
              </a:solidFill>
            </a:endParaRPr>
          </a:p>
        </p:txBody>
      </p:sp>
      <p:sp>
        <p:nvSpPr>
          <p:cNvPr id="10" name="Rounded Rectangular Callout 9"/>
          <p:cNvSpPr/>
          <p:nvPr/>
        </p:nvSpPr>
        <p:spPr>
          <a:xfrm>
            <a:off x="719191" y="2567524"/>
            <a:ext cx="1982912" cy="1099336"/>
          </a:xfrm>
          <a:prstGeom prst="wedgeRoundRectCallout">
            <a:avLst>
              <a:gd name="adj1" fmla="val 65934"/>
              <a:gd name="adj2" fmla="val 371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When you email OSCR you do not get an acknowledgement right away</a:t>
            </a:r>
            <a:endParaRPr lang="en-GB" sz="1400" dirty="0">
              <a:solidFill>
                <a:schemeClr val="tx1"/>
              </a:solidFill>
            </a:endParaRPr>
          </a:p>
        </p:txBody>
      </p:sp>
      <p:sp>
        <p:nvSpPr>
          <p:cNvPr id="11" name="Rounded Rectangular Callout 10"/>
          <p:cNvSpPr/>
          <p:nvPr/>
        </p:nvSpPr>
        <p:spPr>
          <a:xfrm>
            <a:off x="3721100" y="4222751"/>
            <a:ext cx="2952750" cy="1638299"/>
          </a:xfrm>
          <a:prstGeom prst="wedgeRoundRectCallout">
            <a:avLst>
              <a:gd name="adj1" fmla="val 49145"/>
              <a:gd name="adj2" fmla="val 666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I find that some of the written communication can be prone to jargon/legalese, and often requires clarifying</a:t>
            </a:r>
            <a:endParaRPr lang="en-GB" sz="1400" dirty="0">
              <a:solidFill>
                <a:schemeClr val="tx1"/>
              </a:solidFill>
            </a:endParaRPr>
          </a:p>
        </p:txBody>
      </p:sp>
      <p:sp>
        <p:nvSpPr>
          <p:cNvPr id="12" name="Rounded Rectangular Callout 11"/>
          <p:cNvSpPr/>
          <p:nvPr/>
        </p:nvSpPr>
        <p:spPr>
          <a:xfrm>
            <a:off x="6753225" y="2511426"/>
            <a:ext cx="2152650" cy="1425574"/>
          </a:xfrm>
          <a:prstGeom prst="wedgeRoundRectCallout">
            <a:avLst>
              <a:gd name="adj1" fmla="val -61500"/>
              <a:gd name="adj2" fmla="val -5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We have found OSCR very easy to deal with - on one occasion when we did have a problem they talked us through it on the telephone</a:t>
            </a:r>
            <a:endParaRPr lang="en-GB" sz="1400" dirty="0">
              <a:solidFill>
                <a:schemeClr val="tx1"/>
              </a:solidFill>
            </a:endParaRPr>
          </a:p>
        </p:txBody>
      </p:sp>
      <p:sp>
        <p:nvSpPr>
          <p:cNvPr id="13" name="Rounded Rectangular Callout 12"/>
          <p:cNvSpPr/>
          <p:nvPr/>
        </p:nvSpPr>
        <p:spPr>
          <a:xfrm>
            <a:off x="3522133" y="2190044"/>
            <a:ext cx="2889956" cy="1806223"/>
          </a:xfrm>
          <a:prstGeom prst="wedgeRoundRectCallout">
            <a:avLst>
              <a:gd name="adj1" fmla="val -67128"/>
              <a:gd name="adj2" fmla="val -3392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I have found the staff at OSCR to be very helpful and understanding throughout the years that I have had contact with OSCR - well done!</a:t>
            </a:r>
            <a:endParaRPr lang="en-GB" sz="1400" dirty="0">
              <a:solidFill>
                <a:schemeClr val="tx1"/>
              </a:solidFill>
            </a:endParaRPr>
          </a:p>
        </p:txBody>
      </p:sp>
      <p:sp>
        <p:nvSpPr>
          <p:cNvPr id="14" name="Rounded Rectangular Callout 13"/>
          <p:cNvSpPr/>
          <p:nvPr/>
        </p:nvSpPr>
        <p:spPr>
          <a:xfrm>
            <a:off x="557389" y="4216400"/>
            <a:ext cx="2819400" cy="1653822"/>
          </a:xfrm>
          <a:prstGeom prst="wedgeRoundRectCallout">
            <a:avLst>
              <a:gd name="adj1" fmla="val -61500"/>
              <a:gd name="adj2" fmla="val -5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I find their approach quite threatening as if we will be in serious trouble if we don't do things on time. A more friendly approach offering help might be better</a:t>
            </a:r>
            <a:endParaRPr lang="en-GB" sz="1400" dirty="0">
              <a:solidFill>
                <a:schemeClr val="tx1"/>
              </a:solidFill>
            </a:endParaRPr>
          </a:p>
        </p:txBody>
      </p:sp>
      <p:sp>
        <p:nvSpPr>
          <p:cNvPr id="15" name="Rounded Rectangular Callout 14"/>
          <p:cNvSpPr/>
          <p:nvPr/>
        </p:nvSpPr>
        <p:spPr>
          <a:xfrm>
            <a:off x="666044" y="999067"/>
            <a:ext cx="4899378" cy="920044"/>
          </a:xfrm>
          <a:prstGeom prst="wedgeRoundRectCallout">
            <a:avLst>
              <a:gd name="adj1" fmla="val 57646"/>
              <a:gd name="adj2" fmla="val 4635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Very happy with all forms of communication with OSCR.   Communication is two way.   They have to put up with my occasional lack of understanding and they are very patient</a:t>
            </a:r>
            <a:endParaRPr lang="en-GB" sz="1400" dirty="0">
              <a:solidFill>
                <a:schemeClr val="tx1"/>
              </a:solidFill>
            </a:endParaRPr>
          </a:p>
        </p:txBody>
      </p:sp>
      <p:sp>
        <p:nvSpPr>
          <p:cNvPr id="17" name="Rounded Rectangular Callout 16"/>
          <p:cNvSpPr/>
          <p:nvPr/>
        </p:nvSpPr>
        <p:spPr>
          <a:xfrm>
            <a:off x="6916561" y="4223456"/>
            <a:ext cx="2057400" cy="1691922"/>
          </a:xfrm>
          <a:prstGeom prst="wedgeRoundRectCallout">
            <a:avLst>
              <a:gd name="adj1" fmla="val -36989"/>
              <a:gd name="adj2" fmla="val 6398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OSCR use a good range of communication methods that are accessible</a:t>
            </a:r>
            <a:endParaRPr lang="en-GB" sz="1400" dirty="0">
              <a:solidFill>
                <a:schemeClr val="tx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A49D0B1-4015-47B1-AA93-86824F055D44}" type="slidenum">
              <a:rPr lang="en-GB" sz="900" smtClean="0"/>
              <a:pPr/>
              <a:t>74</a:t>
            </a:fld>
            <a:endParaRPr lang="en-GB" sz="900" dirty="0"/>
          </a:p>
        </p:txBody>
      </p:sp>
      <p:sp>
        <p:nvSpPr>
          <p:cNvPr id="6" name="Text Box 4"/>
          <p:cNvSpPr txBox="1">
            <a:spLocks noChangeArrowheads="1"/>
          </p:cNvSpPr>
          <p:nvPr/>
        </p:nvSpPr>
        <p:spPr bwMode="auto">
          <a:xfrm>
            <a:off x="-36512" y="6133148"/>
            <a:ext cx="5535612" cy="461665"/>
          </a:xfrm>
          <a:prstGeom prst="rect">
            <a:avLst/>
          </a:prstGeom>
          <a:noFill/>
          <a:ln w="9525">
            <a:noFill/>
            <a:miter lim="800000"/>
            <a:headEnd/>
            <a:tailEnd/>
          </a:ln>
          <a:effectLst/>
        </p:spPr>
        <p:txBody>
          <a:bodyPr wrap="square">
            <a:spAutoFit/>
          </a:bodyPr>
          <a:lstStyle/>
          <a:p>
            <a:pPr>
              <a:spcBef>
                <a:spcPct val="50000"/>
              </a:spcBef>
            </a:pPr>
            <a:r>
              <a:rPr lang="en-US" sz="1200" dirty="0" smtClean="0"/>
              <a:t>Q31. Which of the following, if any, would encourage your </a:t>
            </a:r>
            <a:r>
              <a:rPr lang="en-US" sz="1200" dirty="0" err="1" smtClean="0"/>
              <a:t>organisation</a:t>
            </a:r>
            <a:r>
              <a:rPr lang="en-US" sz="1200" dirty="0" smtClean="0"/>
              <a:t> to register an email address with OSCR?</a:t>
            </a:r>
          </a:p>
        </p:txBody>
      </p:sp>
      <p:graphicFrame>
        <p:nvGraphicFramePr>
          <p:cNvPr id="7" name="Object 2"/>
          <p:cNvGraphicFramePr>
            <a:graphicFrameLocks noChangeAspect="1"/>
          </p:cNvGraphicFramePr>
          <p:nvPr/>
        </p:nvGraphicFramePr>
        <p:xfrm>
          <a:off x="262950" y="1247140"/>
          <a:ext cx="8663879" cy="473505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4"/>
          <p:cNvSpPr>
            <a:spLocks noChangeArrowheads="1"/>
          </p:cNvSpPr>
          <p:nvPr/>
        </p:nvSpPr>
        <p:spPr bwMode="auto">
          <a:xfrm>
            <a:off x="179512" y="260648"/>
            <a:ext cx="6552728" cy="1079500"/>
          </a:xfrm>
          <a:prstGeom prst="rect">
            <a:avLst/>
          </a:prstGeom>
          <a:noFill/>
          <a:ln w="9525" algn="ctr">
            <a:noFill/>
            <a:miter lim="800000"/>
            <a:headEnd/>
            <a:tailEnd/>
          </a:ln>
          <a:effectLst/>
        </p:spPr>
        <p:txBody>
          <a:bodyPr anchor="ctr"/>
          <a:lstStyle/>
          <a:p>
            <a:r>
              <a:rPr lang="en-GB" sz="2800" dirty="0" smtClean="0"/>
              <a:t>How to encourage organisations to register an email with OSCR (paper only)</a:t>
            </a:r>
            <a:endParaRPr lang="en-GB" sz="2800" dirty="0"/>
          </a:p>
        </p:txBody>
      </p:sp>
      <p:sp>
        <p:nvSpPr>
          <p:cNvPr id="11" name="Text Box 7"/>
          <p:cNvSpPr txBox="1">
            <a:spLocks noChangeArrowheads="1"/>
          </p:cNvSpPr>
          <p:nvPr/>
        </p:nvSpPr>
        <p:spPr bwMode="auto">
          <a:xfrm>
            <a:off x="1366837" y="616415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those without a registered email address): 118</a:t>
            </a:r>
            <a:endParaRPr lang="en-GB" sz="12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OSCR’s website</a:t>
            </a:r>
            <a:endParaRPr lang="en-GB" dirty="0"/>
          </a:p>
        </p:txBody>
      </p:sp>
      <p:sp>
        <p:nvSpPr>
          <p:cNvPr id="3" name="Slide Number Placeholder 2"/>
          <p:cNvSpPr>
            <a:spLocks noGrp="1"/>
          </p:cNvSpPr>
          <p:nvPr>
            <p:ph type="sldNum" sz="quarter" idx="10"/>
          </p:nvPr>
        </p:nvSpPr>
        <p:spPr/>
        <p:txBody>
          <a:bodyPr/>
          <a:lstStyle/>
          <a:p>
            <a:fld id="{AA49D0B1-4015-47B1-AA93-86824F055D44}" type="slidenum">
              <a:rPr lang="en-GB" smtClean="0"/>
              <a:pPr/>
              <a:t>75</a:t>
            </a:fld>
            <a:endParaRPr lang="en-GB"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OSCR’s website</a:t>
            </a:r>
            <a:endParaRPr lang="en-GB" sz="2800" dirty="0"/>
          </a:p>
        </p:txBody>
      </p:sp>
      <p:sp>
        <p:nvSpPr>
          <p:cNvPr id="3" name="Content Placeholder 2"/>
          <p:cNvSpPr>
            <a:spLocks noGrp="1"/>
          </p:cNvSpPr>
          <p:nvPr>
            <p:ph idx="1"/>
          </p:nvPr>
        </p:nvSpPr>
        <p:spPr>
          <a:xfrm>
            <a:off x="457200" y="1059482"/>
            <a:ext cx="8229600" cy="4597401"/>
          </a:xfrm>
        </p:spPr>
        <p:txBody>
          <a:bodyPr>
            <a:noAutofit/>
          </a:bodyPr>
          <a:lstStyle/>
          <a:p>
            <a:pPr algn="just"/>
            <a:r>
              <a:rPr lang="en-GB" sz="1500" dirty="0" smtClean="0"/>
              <a:t>The majority of respondents taking part in the qualitative research had visited the OSCR website. On the whole, those who used it felt that it was a well designed resource and had noticed gradual improvements in its layout and content over time.</a:t>
            </a:r>
          </a:p>
          <a:p>
            <a:pPr lvl="1" algn="just"/>
            <a:r>
              <a:rPr lang="en-GB" sz="1500" i="1" dirty="0" smtClean="0"/>
              <a:t>It’s good and easy to navigate – I use it to check out other charities I donate to</a:t>
            </a:r>
          </a:p>
          <a:p>
            <a:pPr lvl="1" algn="just"/>
            <a:r>
              <a:rPr lang="en-GB" sz="1500" i="1" dirty="0" smtClean="0"/>
              <a:t>It’s straight forward – I’m a technophobe so that’s a good thing!</a:t>
            </a:r>
          </a:p>
          <a:p>
            <a:pPr lvl="1" algn="just"/>
            <a:r>
              <a:rPr lang="en-GB" sz="1500" i="1" dirty="0" smtClean="0"/>
              <a:t>It’s been refreshed in the last year or so – the navigation has got easier</a:t>
            </a:r>
          </a:p>
          <a:p>
            <a:pPr lvl="1" algn="just"/>
            <a:r>
              <a:rPr lang="en-GB" sz="1500" i="1" dirty="0" smtClean="0"/>
              <a:t>It’s gradually got better – the layout has evolved over time</a:t>
            </a:r>
          </a:p>
          <a:p>
            <a:pPr lvl="1" algn="just"/>
            <a:endParaRPr lang="en-GB" sz="1500" i="1" dirty="0"/>
          </a:p>
          <a:p>
            <a:pPr algn="just"/>
            <a:r>
              <a:rPr lang="en-GB" sz="1500" dirty="0" smtClean="0"/>
              <a:t>The respondents made the following suggestions for improvements:</a:t>
            </a:r>
          </a:p>
          <a:p>
            <a:pPr lvl="1" algn="just"/>
            <a:r>
              <a:rPr lang="en-GB" sz="1500" i="1" dirty="0" smtClean="0"/>
              <a:t>The documentation is good, but the charity Commission has more guidance available on it. I sometimes go there when I need a little extra information</a:t>
            </a:r>
          </a:p>
          <a:p>
            <a:pPr lvl="1" algn="just"/>
            <a:r>
              <a:rPr lang="en-GB" sz="1500" i="1" dirty="0" smtClean="0"/>
              <a:t>There needs to be more guidance and more information about other charities in terms of their accounts. I can see that they are moving towards that, however</a:t>
            </a:r>
          </a:p>
          <a:p>
            <a:pPr lvl="1" algn="just"/>
            <a:r>
              <a:rPr lang="en-GB" sz="1500" i="1" dirty="0" smtClean="0"/>
              <a:t>I have got used to it, but it could be a little clearer, in plainer English – smaller charities might find it confusing</a:t>
            </a:r>
          </a:p>
          <a:p>
            <a:pPr lvl="1" algn="just"/>
            <a:endParaRPr lang="en-GB" sz="1500" i="1" dirty="0" smtClean="0"/>
          </a:p>
          <a:p>
            <a:pPr algn="just"/>
            <a:endParaRPr lang="en-GB" sz="1500" dirty="0" smtClean="0"/>
          </a:p>
          <a:p>
            <a:pPr lvl="1" algn="just"/>
            <a:endParaRPr lang="en-GB" sz="1500" i="1" dirty="0" smtClean="0"/>
          </a:p>
          <a:p>
            <a:pPr algn="just"/>
            <a:endParaRPr lang="en-GB" sz="1500" dirty="0"/>
          </a:p>
          <a:p>
            <a:pPr algn="just"/>
            <a:endParaRPr lang="en-GB" sz="1500"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76</a:t>
            </a:fld>
            <a:endParaRPr lang="en-GB" dirty="0"/>
          </a:p>
        </p:txBody>
      </p:sp>
      <p:pic>
        <p:nvPicPr>
          <p:cNvPr id="5" name="Picture 2"/>
          <p:cNvPicPr>
            <a:picLocks noChangeAspect="1" noChangeArrowheads="1"/>
          </p:cNvPicPr>
          <p:nvPr/>
        </p:nvPicPr>
        <p:blipFill>
          <a:blip r:embed="rId2" cstate="print"/>
          <a:srcRect/>
          <a:stretch>
            <a:fillRect/>
          </a:stretch>
        </p:blipFill>
        <p:spPr bwMode="auto">
          <a:xfrm>
            <a:off x="8339138" y="6153150"/>
            <a:ext cx="661251" cy="495300"/>
          </a:xfrm>
          <a:prstGeom prst="rect">
            <a:avLst/>
          </a:prstGeom>
          <a:noFill/>
          <a:ln w="9525">
            <a:noFill/>
            <a:miter lim="800000"/>
            <a:headEnd/>
            <a:tailEnd/>
          </a:ln>
        </p:spPr>
      </p:pic>
    </p:spTree>
    <p:extLst>
      <p:ext uri="{BB962C8B-B14F-4D97-AF65-F5344CB8AC3E}">
        <p14:creationId xmlns:p14="http://schemas.microsoft.com/office/powerpoint/2010/main" xmlns="" val="16072915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A49D0B1-4015-47B1-AA93-86824F055D44}" type="slidenum">
              <a:rPr lang="en-GB" sz="900" smtClean="0"/>
              <a:pPr/>
              <a:t>77</a:t>
            </a:fld>
            <a:endParaRPr lang="en-GB" sz="900" dirty="0"/>
          </a:p>
        </p:txBody>
      </p:sp>
      <p:sp>
        <p:nvSpPr>
          <p:cNvPr id="6" name="Text Box 4"/>
          <p:cNvSpPr txBox="1">
            <a:spLocks noChangeArrowheads="1"/>
          </p:cNvSpPr>
          <p:nvPr/>
        </p:nvSpPr>
        <p:spPr bwMode="auto">
          <a:xfrm>
            <a:off x="-36512" y="6161088"/>
            <a:ext cx="7380288" cy="276999"/>
          </a:xfrm>
          <a:prstGeom prst="rect">
            <a:avLst/>
          </a:prstGeom>
          <a:noFill/>
          <a:ln w="9525">
            <a:noFill/>
            <a:miter lim="800000"/>
            <a:headEnd/>
            <a:tailEnd/>
          </a:ln>
          <a:effectLst/>
        </p:spPr>
        <p:txBody>
          <a:bodyPr>
            <a:spAutoFit/>
          </a:bodyPr>
          <a:lstStyle/>
          <a:p>
            <a:r>
              <a:rPr lang="en-GB" sz="1200" dirty="0" smtClean="0"/>
              <a:t>Q17.</a:t>
            </a:r>
            <a:r>
              <a:rPr lang="en-US" sz="1200" dirty="0" smtClean="0"/>
              <a:t> Have you visited OSCR’s website (www.oscr.org.uk) in the last 12 months?</a:t>
            </a:r>
            <a:endParaRPr lang="en-US" sz="1200" dirty="0"/>
          </a:p>
        </p:txBody>
      </p:sp>
      <p:graphicFrame>
        <p:nvGraphicFramePr>
          <p:cNvPr id="7" name="Object 2"/>
          <p:cNvGraphicFramePr>
            <a:graphicFrameLocks noChangeAspect="1"/>
          </p:cNvGraphicFramePr>
          <p:nvPr/>
        </p:nvGraphicFramePr>
        <p:xfrm>
          <a:off x="251520" y="1041400"/>
          <a:ext cx="8663879" cy="473505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4"/>
          <p:cNvSpPr>
            <a:spLocks noChangeArrowheads="1"/>
          </p:cNvSpPr>
          <p:nvPr/>
        </p:nvSpPr>
        <p:spPr bwMode="auto">
          <a:xfrm>
            <a:off x="179512" y="260648"/>
            <a:ext cx="6552728" cy="1079500"/>
          </a:xfrm>
          <a:prstGeom prst="rect">
            <a:avLst/>
          </a:prstGeom>
          <a:noFill/>
          <a:ln w="9525" algn="ctr">
            <a:noFill/>
            <a:miter lim="800000"/>
            <a:headEnd/>
            <a:tailEnd/>
          </a:ln>
          <a:effectLst/>
        </p:spPr>
        <p:txBody>
          <a:bodyPr anchor="ctr"/>
          <a:lstStyle/>
          <a:p>
            <a:r>
              <a:rPr lang="en-GB" sz="2800" dirty="0" smtClean="0"/>
              <a:t>Visiting the website</a:t>
            </a:r>
            <a:endParaRPr lang="en-GB" sz="2800" dirty="0"/>
          </a:p>
        </p:txBody>
      </p:sp>
      <p:sp>
        <p:nvSpPr>
          <p:cNvPr id="11" name="Text Box 7"/>
          <p:cNvSpPr txBox="1">
            <a:spLocks noChangeArrowheads="1"/>
          </p:cNvSpPr>
          <p:nvPr/>
        </p:nvSpPr>
        <p:spPr bwMode="auto">
          <a:xfrm>
            <a:off x="1366837" y="61527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 1,215</a:t>
            </a:r>
            <a:endParaRPr lang="en-GB" sz="1200" dirty="0"/>
          </a:p>
        </p:txBody>
      </p:sp>
      <p:sp>
        <p:nvSpPr>
          <p:cNvPr id="9" name="Rounded Rectangle 8"/>
          <p:cNvSpPr/>
          <p:nvPr/>
        </p:nvSpPr>
        <p:spPr>
          <a:xfrm>
            <a:off x="500533" y="5459998"/>
            <a:ext cx="8136904" cy="578882"/>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a:ln>
            <a:solidFill>
              <a:srgbClr val="AAB362"/>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Almost eight in ten respondents had visited the </a:t>
            </a:r>
            <a:r>
              <a:rPr lang="en-GB" sz="1400" dirty="0" err="1" smtClean="0">
                <a:solidFill>
                  <a:schemeClr val="tx1"/>
                </a:solidFill>
              </a:rPr>
              <a:t>OSCR</a:t>
            </a:r>
            <a:r>
              <a:rPr lang="en-GB" sz="1400" dirty="0" smtClean="0">
                <a:solidFill>
                  <a:schemeClr val="tx1"/>
                </a:solidFill>
              </a:rPr>
              <a:t> website in the past 12 months. This is very similar to 2014 (77%).</a:t>
            </a:r>
            <a:endParaRPr lang="en-GB" sz="1400" dirty="0">
              <a:solidFill>
                <a:schemeClr val="tx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A49D0B1-4015-47B1-AA93-86824F055D44}" type="slidenum">
              <a:rPr lang="en-GB" sz="900" smtClean="0"/>
              <a:pPr/>
              <a:t>78</a:t>
            </a:fld>
            <a:endParaRPr lang="en-GB" sz="900" dirty="0"/>
          </a:p>
        </p:txBody>
      </p:sp>
      <p:sp>
        <p:nvSpPr>
          <p:cNvPr id="6" name="Text Box 4"/>
          <p:cNvSpPr txBox="1">
            <a:spLocks noChangeArrowheads="1"/>
          </p:cNvSpPr>
          <p:nvPr/>
        </p:nvSpPr>
        <p:spPr bwMode="auto">
          <a:xfrm>
            <a:off x="-36512" y="6453188"/>
            <a:ext cx="7380288" cy="276999"/>
          </a:xfrm>
          <a:prstGeom prst="rect">
            <a:avLst/>
          </a:prstGeom>
          <a:noFill/>
          <a:ln w="9525">
            <a:noFill/>
            <a:miter lim="800000"/>
            <a:headEnd/>
            <a:tailEnd/>
          </a:ln>
          <a:effectLst/>
        </p:spPr>
        <p:txBody>
          <a:bodyPr>
            <a:spAutoFit/>
          </a:bodyPr>
          <a:lstStyle/>
          <a:p>
            <a:pPr>
              <a:spcBef>
                <a:spcPct val="50000"/>
              </a:spcBef>
            </a:pPr>
            <a:r>
              <a:rPr lang="en-GB" sz="1200" dirty="0" smtClean="0"/>
              <a:t>Q18. </a:t>
            </a:r>
            <a:r>
              <a:rPr lang="en-US" sz="1200" dirty="0" smtClean="0"/>
              <a:t>Why have you visited the website in the past 12 months?</a:t>
            </a:r>
          </a:p>
        </p:txBody>
      </p:sp>
      <p:graphicFrame>
        <p:nvGraphicFramePr>
          <p:cNvPr id="7" name="Object 2"/>
          <p:cNvGraphicFramePr>
            <a:graphicFrameLocks noChangeAspect="1"/>
          </p:cNvGraphicFramePr>
          <p:nvPr/>
        </p:nvGraphicFramePr>
        <p:xfrm>
          <a:off x="260638" y="955611"/>
          <a:ext cx="8663879" cy="473505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4"/>
          <p:cNvSpPr>
            <a:spLocks noChangeArrowheads="1"/>
          </p:cNvSpPr>
          <p:nvPr/>
        </p:nvSpPr>
        <p:spPr bwMode="auto">
          <a:xfrm>
            <a:off x="179512" y="260648"/>
            <a:ext cx="6552728" cy="1079500"/>
          </a:xfrm>
          <a:prstGeom prst="rect">
            <a:avLst/>
          </a:prstGeom>
          <a:noFill/>
          <a:ln w="9525" algn="ctr">
            <a:noFill/>
            <a:miter lim="800000"/>
            <a:headEnd/>
            <a:tailEnd/>
          </a:ln>
          <a:effectLst/>
        </p:spPr>
        <p:txBody>
          <a:bodyPr anchor="ctr"/>
          <a:lstStyle/>
          <a:p>
            <a:r>
              <a:rPr lang="en-GB" sz="2800" dirty="0" smtClean="0"/>
              <a:t>Reasons for visiting the OSCR website</a:t>
            </a:r>
            <a:endParaRPr lang="en-GB" sz="2800" dirty="0"/>
          </a:p>
        </p:txBody>
      </p:sp>
      <p:sp>
        <p:nvSpPr>
          <p:cNvPr id="11" name="Text Box 7"/>
          <p:cNvSpPr txBox="1">
            <a:spLocks noChangeArrowheads="1"/>
          </p:cNvSpPr>
          <p:nvPr/>
        </p:nvSpPr>
        <p:spPr bwMode="auto">
          <a:xfrm>
            <a:off x="1366837" y="63813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those who have visited OSCR’s website): 954</a:t>
            </a:r>
            <a:endParaRPr lang="en-GB" sz="1200" dirty="0"/>
          </a:p>
        </p:txBody>
      </p:sp>
      <p:sp>
        <p:nvSpPr>
          <p:cNvPr id="19" name="Rounded Rectangle 18"/>
          <p:cNvSpPr/>
          <p:nvPr/>
        </p:nvSpPr>
        <p:spPr>
          <a:xfrm>
            <a:off x="599685" y="5779691"/>
            <a:ext cx="8136904" cy="578882"/>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a:ln>
            <a:solidFill>
              <a:srgbClr val="AAB362"/>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Visiting OSCR Online and looking at one’s own charity extract were the main motivations for visiting the OSCR website.</a:t>
            </a:r>
            <a:endParaRPr lang="en-GB" sz="1400" dirty="0">
              <a:solidFill>
                <a:schemeClr val="tx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79</a:t>
            </a:fld>
            <a:endParaRPr lang="en-GB" sz="900"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Improvement in OSCR website</a:t>
            </a:r>
            <a:endParaRPr lang="en-GB" sz="2800" i="1" dirty="0"/>
          </a:p>
        </p:txBody>
      </p:sp>
      <p:sp>
        <p:nvSpPr>
          <p:cNvPr id="10" name="Text Box 4"/>
          <p:cNvSpPr txBox="1">
            <a:spLocks noChangeArrowheads="1"/>
          </p:cNvSpPr>
          <p:nvPr/>
        </p:nvSpPr>
        <p:spPr bwMode="auto">
          <a:xfrm>
            <a:off x="0" y="6238101"/>
            <a:ext cx="6479754" cy="276999"/>
          </a:xfrm>
          <a:prstGeom prst="rect">
            <a:avLst/>
          </a:prstGeom>
          <a:noFill/>
          <a:ln w="9525">
            <a:noFill/>
            <a:miter lim="800000"/>
            <a:headEnd/>
            <a:tailEnd/>
          </a:ln>
          <a:effectLst/>
        </p:spPr>
        <p:txBody>
          <a:bodyPr wrap="square">
            <a:spAutoFit/>
          </a:bodyPr>
          <a:lstStyle/>
          <a:p>
            <a:r>
              <a:rPr lang="en-GB" sz="1200" dirty="0" smtClean="0"/>
              <a:t>Q19a. How does the current OSCR website perform compared to 2 years ago?</a:t>
            </a:r>
            <a:endParaRPr lang="en-GB" sz="1200" dirty="0"/>
          </a:p>
        </p:txBody>
      </p:sp>
      <p:graphicFrame>
        <p:nvGraphicFramePr>
          <p:cNvPr id="17" name="Object 2"/>
          <p:cNvGraphicFramePr>
            <a:graphicFrameLocks noChangeAspect="1"/>
          </p:cNvGraphicFramePr>
          <p:nvPr/>
        </p:nvGraphicFramePr>
        <p:xfrm>
          <a:off x="1708210" y="1087656"/>
          <a:ext cx="5623500" cy="4200624"/>
        </p:xfrm>
        <a:graphic>
          <a:graphicData uri="http://schemas.openxmlformats.org/drawingml/2006/chart">
            <c:chart xmlns:c="http://schemas.openxmlformats.org/drawingml/2006/chart" xmlns:r="http://schemas.openxmlformats.org/officeDocument/2006/relationships" r:id="rId3"/>
          </a:graphicData>
        </a:graphic>
      </p:graphicFrame>
      <p:sp>
        <p:nvSpPr>
          <p:cNvPr id="11" name="Rounded Rectangle 10"/>
          <p:cNvSpPr/>
          <p:nvPr/>
        </p:nvSpPr>
        <p:spPr>
          <a:xfrm>
            <a:off x="841796" y="5392621"/>
            <a:ext cx="7560840" cy="578882"/>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400" dirty="0" smtClean="0">
                <a:solidFill>
                  <a:schemeClr val="tx1"/>
                </a:solidFill>
              </a:rPr>
              <a:t>The recent changes to the OSCR website have boosted the visitor experience, with 45% of respondents stating that it had improved.</a:t>
            </a:r>
          </a:p>
        </p:txBody>
      </p:sp>
      <p:sp>
        <p:nvSpPr>
          <p:cNvPr id="8" name="Text Box 7"/>
          <p:cNvSpPr txBox="1">
            <a:spLocks noChangeArrowheads="1"/>
          </p:cNvSpPr>
          <p:nvPr/>
        </p:nvSpPr>
        <p:spPr bwMode="auto">
          <a:xfrm>
            <a:off x="1366837" y="62670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those who have visited OSCR’s website): 954</a:t>
            </a:r>
            <a:endParaRPr lang="en-GB" sz="1200"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Motivations to be involved</a:t>
            </a:r>
            <a:endParaRPr lang="en-GB" sz="2800" dirty="0"/>
          </a:p>
        </p:txBody>
      </p:sp>
      <p:sp>
        <p:nvSpPr>
          <p:cNvPr id="3" name="Content Placeholder 2"/>
          <p:cNvSpPr>
            <a:spLocks noGrp="1"/>
          </p:cNvSpPr>
          <p:nvPr>
            <p:ph idx="1"/>
          </p:nvPr>
        </p:nvSpPr>
        <p:spPr>
          <a:xfrm>
            <a:off x="457200" y="1219200"/>
            <a:ext cx="8229600" cy="4790977"/>
          </a:xfrm>
        </p:spPr>
        <p:txBody>
          <a:bodyPr>
            <a:normAutofit fontScale="92500" lnSpcReduction="10000"/>
          </a:bodyPr>
          <a:lstStyle/>
          <a:p>
            <a:pPr algn="just"/>
            <a:r>
              <a:rPr lang="en-GB" sz="1500" dirty="0" smtClean="0"/>
              <a:t>In the previous wave it was noted that, as with the general public, having personal experience of a charity is a very strong motivator to support becoming actively involved with a charity. This was very much the case in 2016 also. </a:t>
            </a:r>
          </a:p>
          <a:p>
            <a:pPr algn="just"/>
            <a:endParaRPr lang="en-GB" sz="1500" dirty="0" smtClean="0"/>
          </a:p>
          <a:p>
            <a:pPr algn="just"/>
            <a:r>
              <a:rPr lang="en-GB" sz="1500" dirty="0" smtClean="0"/>
              <a:t>Many respondents had initially become involved informally with a charity through providing skills such as accountancy or law, but had then been invited to join as a trustee.</a:t>
            </a:r>
          </a:p>
          <a:p>
            <a:pPr algn="just"/>
            <a:endParaRPr lang="en-GB" sz="1500" dirty="0" smtClean="0"/>
          </a:p>
          <a:p>
            <a:pPr algn="just"/>
            <a:r>
              <a:rPr lang="en-GB" sz="1500" dirty="0" smtClean="0"/>
              <a:t>Some had just applied for a paid position as they were in need of work. Even so, they often quickly formed an emotional connection with the charity’s cause.</a:t>
            </a:r>
          </a:p>
          <a:p>
            <a:pPr algn="just"/>
            <a:endParaRPr lang="en-GB" sz="1500" dirty="0"/>
          </a:p>
          <a:p>
            <a:pPr algn="just"/>
            <a:r>
              <a:rPr lang="en-GB" sz="1500" dirty="0" smtClean="0"/>
              <a:t>As with the general population, being able to see the tangible benefits of their dedication to the charity was a key element in maintaining motivation.</a:t>
            </a:r>
          </a:p>
          <a:p>
            <a:pPr algn="just"/>
            <a:endParaRPr lang="en-GB" sz="1500" dirty="0" smtClean="0"/>
          </a:p>
          <a:p>
            <a:pPr algn="just"/>
            <a:r>
              <a:rPr lang="en-GB" sz="1500" dirty="0" smtClean="0"/>
              <a:t>The personal benefits of being and staying involved with a charity included:</a:t>
            </a:r>
          </a:p>
          <a:p>
            <a:pPr lvl="1" algn="just"/>
            <a:r>
              <a:rPr lang="en-GB" sz="1500" i="1" dirty="0" smtClean="0"/>
              <a:t>I want to help people in the way that I have been helped</a:t>
            </a:r>
          </a:p>
          <a:p>
            <a:pPr lvl="1" algn="just"/>
            <a:r>
              <a:rPr lang="en-GB" sz="1500" i="1" dirty="0" smtClean="0"/>
              <a:t>I believe in the work we do</a:t>
            </a:r>
          </a:p>
          <a:p>
            <a:pPr lvl="1" algn="just"/>
            <a:r>
              <a:rPr lang="en-GB" sz="1500" i="1" dirty="0" smtClean="0"/>
              <a:t>It’s challenging, but I want to look back and say that it was important and it was worth it</a:t>
            </a:r>
          </a:p>
          <a:p>
            <a:pPr lvl="1" algn="just"/>
            <a:r>
              <a:rPr lang="en-GB" sz="1500" i="1" dirty="0" smtClean="0"/>
              <a:t>It’s the satisfaction of seeing the change in young people once we’ve helped them</a:t>
            </a:r>
          </a:p>
          <a:p>
            <a:pPr lvl="1" algn="just"/>
            <a:r>
              <a:rPr lang="en-GB" sz="1500" i="1" dirty="0" smtClean="0"/>
              <a:t>You see a different side of people than you do in the commercial world</a:t>
            </a:r>
          </a:p>
          <a:p>
            <a:pPr lvl="1" algn="just"/>
            <a:r>
              <a:rPr lang="en-GB" sz="1500" i="1" dirty="0" smtClean="0"/>
              <a:t>You can see the benefits</a:t>
            </a:r>
          </a:p>
          <a:p>
            <a:pPr marL="0" indent="0" algn="just">
              <a:buNone/>
            </a:pPr>
            <a:endParaRPr lang="en-GB" sz="1500" dirty="0" smtClean="0">
              <a:solidFill>
                <a:srgbClr val="FF0000"/>
              </a:solidFill>
            </a:endParaRPr>
          </a:p>
          <a:p>
            <a:pPr algn="just"/>
            <a:endParaRPr lang="en-GB" sz="1500" dirty="0" smtClean="0">
              <a:solidFill>
                <a:srgbClr val="FF0000"/>
              </a:solidFill>
            </a:endParaRPr>
          </a:p>
          <a:p>
            <a:pPr algn="just">
              <a:buNone/>
            </a:pPr>
            <a:endParaRPr lang="en-GB" sz="1500" dirty="0" smtClean="0">
              <a:solidFill>
                <a:srgbClr val="FF0000"/>
              </a:solidFill>
            </a:endParaRPr>
          </a:p>
          <a:p>
            <a:pPr algn="just"/>
            <a:endParaRPr lang="en-GB" sz="1500" dirty="0">
              <a:solidFill>
                <a:srgbClr val="FF0000"/>
              </a:solidFill>
            </a:endParaRPr>
          </a:p>
        </p:txBody>
      </p:sp>
      <p:sp>
        <p:nvSpPr>
          <p:cNvPr id="4" name="Slide Number Placeholder 3"/>
          <p:cNvSpPr>
            <a:spLocks noGrp="1"/>
          </p:cNvSpPr>
          <p:nvPr>
            <p:ph type="sldNum" sz="quarter" idx="15"/>
          </p:nvPr>
        </p:nvSpPr>
        <p:spPr/>
        <p:txBody>
          <a:bodyPr/>
          <a:lstStyle/>
          <a:p>
            <a:fld id="{AA49D0B1-4015-47B1-AA93-86824F055D44}" type="slidenum">
              <a:rPr lang="en-GB" smtClean="0"/>
              <a:pPr/>
              <a:t>8</a:t>
            </a:fld>
            <a:endParaRPr lang="en-GB" dirty="0"/>
          </a:p>
        </p:txBody>
      </p:sp>
      <p:pic>
        <p:nvPicPr>
          <p:cNvPr id="5" name="Picture 2"/>
          <p:cNvPicPr>
            <a:picLocks noChangeAspect="1" noChangeArrowheads="1"/>
          </p:cNvPicPr>
          <p:nvPr/>
        </p:nvPicPr>
        <p:blipFill>
          <a:blip r:embed="rId2" cstate="print"/>
          <a:srcRect/>
          <a:stretch>
            <a:fillRect/>
          </a:stretch>
        </p:blipFill>
        <p:spPr bwMode="auto">
          <a:xfrm>
            <a:off x="8339138" y="6153150"/>
            <a:ext cx="661251" cy="495300"/>
          </a:xfrm>
          <a:prstGeom prst="rect">
            <a:avLst/>
          </a:prstGeom>
          <a:noFill/>
          <a:ln w="9525">
            <a:noFill/>
            <a:miter lim="800000"/>
            <a:headEnd/>
            <a:tailEnd/>
          </a:ln>
        </p:spPr>
      </p:pic>
    </p:spTree>
    <p:extLst>
      <p:ext uri="{BB962C8B-B14F-4D97-AF65-F5344CB8AC3E}">
        <p14:creationId xmlns:p14="http://schemas.microsoft.com/office/powerpoint/2010/main" xmlns="" val="3171795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OSCR website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80</a:t>
            </a:fld>
            <a:endParaRPr lang="en-GB"/>
          </a:p>
        </p:txBody>
      </p:sp>
      <p:sp>
        <p:nvSpPr>
          <p:cNvPr id="18" name="Content Placeholder 2"/>
          <p:cNvSpPr>
            <a:spLocks noGrp="1"/>
          </p:cNvSpPr>
          <p:nvPr>
            <p:ph idx="1"/>
          </p:nvPr>
        </p:nvSpPr>
        <p:spPr>
          <a:xfrm>
            <a:off x="457200" y="1028700"/>
            <a:ext cx="8229600" cy="5105400"/>
          </a:xfrm>
        </p:spPr>
        <p:txBody>
          <a:bodyPr>
            <a:normAutofit/>
          </a:bodyPr>
          <a:lstStyle/>
          <a:p>
            <a:pPr algn="just">
              <a:buNone/>
            </a:pPr>
            <a:r>
              <a:rPr lang="en-GB" sz="1500" b="1" dirty="0" smtClean="0"/>
              <a:t>Size of charity (Employees)</a:t>
            </a:r>
          </a:p>
          <a:p>
            <a:pPr algn="just"/>
            <a:r>
              <a:rPr lang="en-GB" sz="1500" dirty="0" smtClean="0"/>
              <a:t>Representatives of charities with six or more employees (86%) were more likely than those of charities with fewer staff (no emp. 78%, 1-5 emp. 75%) to have visited the OSCR website. This group (56%) was also more likely to believe that the site had improved in the past two </a:t>
            </a:r>
            <a:r>
              <a:rPr lang="en-GB" sz="1500" dirty="0"/>
              <a:t>years (no emp. </a:t>
            </a:r>
            <a:r>
              <a:rPr lang="en-GB" sz="1500" dirty="0" smtClean="0"/>
              <a:t>43%, </a:t>
            </a:r>
            <a:r>
              <a:rPr lang="en-GB" sz="1500" dirty="0"/>
              <a:t>1-5 emp. </a:t>
            </a:r>
            <a:r>
              <a:rPr lang="en-GB" sz="1500" dirty="0" smtClean="0"/>
              <a:t>43%).</a:t>
            </a:r>
          </a:p>
          <a:p>
            <a:pPr algn="just"/>
            <a:r>
              <a:rPr lang="en-GB" sz="1500" dirty="0" smtClean="0"/>
              <a:t>Larger charities of six or more staff were more likely than smaller charities to use the website for:</a:t>
            </a:r>
          </a:p>
          <a:p>
            <a:pPr lvl="1" algn="just"/>
            <a:r>
              <a:rPr lang="en-GB" sz="1500" dirty="0" smtClean="0"/>
              <a:t>Learning more about charity regulation (6+ emp. 26% vs no emp. 16%)</a:t>
            </a:r>
          </a:p>
          <a:p>
            <a:pPr lvl="1" algn="just"/>
            <a:r>
              <a:rPr lang="en-GB" sz="1500" dirty="0" smtClean="0"/>
              <a:t>To search for another charity on the register </a:t>
            </a:r>
            <a:r>
              <a:rPr lang="en-GB" sz="1500" dirty="0"/>
              <a:t>(6+ emp. </a:t>
            </a:r>
            <a:r>
              <a:rPr lang="en-GB" sz="1500" dirty="0" smtClean="0"/>
              <a:t>34% </a:t>
            </a:r>
            <a:r>
              <a:rPr lang="en-GB" sz="1500" dirty="0"/>
              <a:t>vs no emp. </a:t>
            </a:r>
            <a:r>
              <a:rPr lang="en-GB" sz="1500" dirty="0" smtClean="0"/>
              <a:t>26%)</a:t>
            </a:r>
          </a:p>
          <a:p>
            <a:pPr lvl="1" algn="just"/>
            <a:r>
              <a:rPr lang="en-GB" sz="1500" dirty="0" smtClean="0"/>
              <a:t>To look </a:t>
            </a:r>
            <a:r>
              <a:rPr lang="en-GB" sz="1500" dirty="0"/>
              <a:t>at guidance (6+ emp. </a:t>
            </a:r>
            <a:r>
              <a:rPr lang="en-GB" sz="1500" dirty="0" smtClean="0"/>
              <a:t>49% </a:t>
            </a:r>
            <a:r>
              <a:rPr lang="en-GB" sz="1500" dirty="0"/>
              <a:t>vs no emp. </a:t>
            </a:r>
            <a:r>
              <a:rPr lang="en-GB" sz="1500" dirty="0" smtClean="0"/>
              <a:t>31%, 1-5 emp. 30%)</a:t>
            </a:r>
          </a:p>
          <a:p>
            <a:pPr lvl="1" algn="just"/>
            <a:r>
              <a:rPr lang="en-GB" sz="1500" dirty="0" smtClean="0"/>
              <a:t>To </a:t>
            </a:r>
            <a:r>
              <a:rPr lang="en-GB" sz="1500" dirty="0"/>
              <a:t>download guidance (6+ emp. </a:t>
            </a:r>
            <a:r>
              <a:rPr lang="en-GB" sz="1500" dirty="0" smtClean="0"/>
              <a:t>35% </a:t>
            </a:r>
            <a:r>
              <a:rPr lang="en-GB" sz="1500" dirty="0"/>
              <a:t>vs no emp. </a:t>
            </a:r>
            <a:r>
              <a:rPr lang="en-GB" sz="1500" dirty="0" smtClean="0"/>
              <a:t>24%, </a:t>
            </a:r>
            <a:r>
              <a:rPr lang="en-GB" sz="1500" dirty="0"/>
              <a:t>1-5 emp. </a:t>
            </a:r>
            <a:r>
              <a:rPr lang="en-GB" sz="1500" dirty="0" smtClean="0"/>
              <a:t>21%)</a:t>
            </a:r>
          </a:p>
          <a:p>
            <a:pPr algn="just"/>
            <a:r>
              <a:rPr lang="en-GB" sz="1500" dirty="0" smtClean="0"/>
              <a:t>Charities with fewer than six staff were more likely than larger charities to use the site for:</a:t>
            </a:r>
          </a:p>
          <a:p>
            <a:pPr lvl="1" algn="just"/>
            <a:r>
              <a:rPr lang="en-GB" sz="1500" dirty="0" smtClean="0"/>
              <a:t>OSCR Online (no </a:t>
            </a:r>
            <a:r>
              <a:rPr lang="en-GB" sz="1500" dirty="0"/>
              <a:t>emp. </a:t>
            </a:r>
            <a:r>
              <a:rPr lang="en-GB" sz="1500" dirty="0" smtClean="0"/>
              <a:t>68% </a:t>
            </a:r>
            <a:r>
              <a:rPr lang="en-GB" sz="1500" dirty="0"/>
              <a:t>vs </a:t>
            </a:r>
            <a:r>
              <a:rPr lang="en-GB" sz="1500" dirty="0" smtClean="0"/>
              <a:t>6+ </a:t>
            </a:r>
            <a:r>
              <a:rPr lang="en-GB" sz="1500" dirty="0"/>
              <a:t>emp. </a:t>
            </a:r>
            <a:r>
              <a:rPr lang="en-GB" sz="1500" dirty="0" smtClean="0"/>
              <a:t>59%)</a:t>
            </a:r>
          </a:p>
          <a:p>
            <a:pPr lvl="1" algn="just"/>
            <a:r>
              <a:rPr lang="en-GB" sz="1500" dirty="0" smtClean="0"/>
              <a:t>To look at own charity’s register extract </a:t>
            </a:r>
            <a:r>
              <a:rPr lang="en-GB" sz="1500" dirty="0"/>
              <a:t>(no emp. </a:t>
            </a:r>
            <a:r>
              <a:rPr lang="en-GB" sz="1500" dirty="0" smtClean="0"/>
              <a:t>61%*, 1-5 emp. 68% </a:t>
            </a:r>
            <a:r>
              <a:rPr lang="en-GB" sz="1500" dirty="0"/>
              <a:t>vs 6+ emp. </a:t>
            </a:r>
            <a:r>
              <a:rPr lang="en-GB" sz="1500" dirty="0" smtClean="0"/>
              <a:t>54%)</a:t>
            </a:r>
            <a:endParaRPr lang="en-GB" sz="1500" dirty="0"/>
          </a:p>
          <a:p>
            <a:pPr marL="0" lvl="1" indent="0" algn="just">
              <a:buNone/>
            </a:pPr>
            <a:r>
              <a:rPr lang="en-GB" sz="1200" dirty="0" smtClean="0"/>
              <a:t>*</a:t>
            </a:r>
            <a:r>
              <a:rPr lang="en-GB" sz="1200" dirty="0"/>
              <a:t>Only significant at the 90% confidence level</a:t>
            </a:r>
          </a:p>
          <a:p>
            <a:pPr marL="0" indent="0" algn="just">
              <a:buNone/>
            </a:pPr>
            <a:endParaRPr lang="en-GB" sz="1500" b="1" dirty="0" smtClean="0"/>
          </a:p>
          <a:p>
            <a:pPr marL="0" indent="0" algn="just">
              <a:buNone/>
            </a:pPr>
            <a:r>
              <a:rPr lang="en-GB" sz="1500" b="1" dirty="0" smtClean="0"/>
              <a:t>Size </a:t>
            </a:r>
            <a:r>
              <a:rPr lang="en-GB" sz="1500" b="1" dirty="0"/>
              <a:t>of charity </a:t>
            </a:r>
            <a:r>
              <a:rPr lang="en-GB" sz="1500" b="1" dirty="0" smtClean="0"/>
              <a:t>(Turnover)</a:t>
            </a:r>
            <a:endParaRPr lang="en-GB" sz="1500" b="1" dirty="0"/>
          </a:p>
          <a:p>
            <a:pPr marL="342900" lvl="1" indent="-342900" algn="just">
              <a:buFont typeface="Arial" pitchFamily="34" charset="0"/>
              <a:buChar char="•"/>
            </a:pPr>
            <a:r>
              <a:rPr lang="en-GB" sz="1500" dirty="0" smtClean="0"/>
              <a:t>Charities with a turnover greater than £25k (81%) were a little more likely to have used the website than those with a lesser turnover (76%).</a:t>
            </a:r>
            <a:endParaRPr lang="en-GB" sz="1500" dirty="0"/>
          </a:p>
          <a:p>
            <a:pPr algn="just"/>
            <a:endParaRPr lang="en-GB" sz="1500" dirty="0" smtClean="0"/>
          </a:p>
          <a:p>
            <a:pPr algn="just"/>
            <a:endParaRPr lang="en-GB" sz="1500" dirty="0"/>
          </a:p>
          <a:p>
            <a:pPr lvl="1" algn="just"/>
            <a:endParaRPr lang="en-GB" sz="1500" dirty="0"/>
          </a:p>
          <a:p>
            <a:pPr lvl="1" algn="just"/>
            <a:endParaRPr lang="en-GB" sz="1500" dirty="0"/>
          </a:p>
          <a:p>
            <a:pPr lvl="1" algn="just"/>
            <a:endParaRPr lang="en-GB" sz="1500" dirty="0" smtClean="0"/>
          </a:p>
          <a:p>
            <a:pPr lvl="1" algn="just"/>
            <a:endParaRPr lang="en-GB" sz="1400" dirty="0" smtClean="0"/>
          </a:p>
          <a:p>
            <a:pPr marL="0" indent="0" algn="just">
              <a:buNone/>
            </a:pPr>
            <a:endParaRPr lang="en-GB" sz="1500" dirty="0" smtClean="0"/>
          </a:p>
          <a:p>
            <a:pPr marL="0" indent="0" algn="just">
              <a:buNone/>
            </a:pPr>
            <a:endParaRPr lang="en-GB" sz="1500" dirty="0" smtClean="0"/>
          </a:p>
        </p:txBody>
      </p:sp>
      <p:sp>
        <p:nvSpPr>
          <p:cNvPr id="8" name="Text Box 4"/>
          <p:cNvSpPr txBox="1">
            <a:spLocks noChangeArrowheads="1"/>
          </p:cNvSpPr>
          <p:nvPr/>
        </p:nvSpPr>
        <p:spPr bwMode="auto">
          <a:xfrm>
            <a:off x="-36512" y="6161088"/>
            <a:ext cx="7380288" cy="646331"/>
          </a:xfrm>
          <a:prstGeom prst="rect">
            <a:avLst/>
          </a:prstGeom>
          <a:noFill/>
          <a:ln w="9525">
            <a:noFill/>
            <a:miter lim="800000"/>
            <a:headEnd/>
            <a:tailEnd/>
          </a:ln>
          <a:effectLst/>
        </p:spPr>
        <p:txBody>
          <a:bodyPr>
            <a:spAutoFit/>
          </a:bodyPr>
          <a:lstStyle/>
          <a:p>
            <a:r>
              <a:rPr lang="en-GB" sz="1200" dirty="0" smtClean="0"/>
              <a:t>Q17.</a:t>
            </a:r>
            <a:r>
              <a:rPr lang="en-US" sz="1200" dirty="0" smtClean="0"/>
              <a:t> Have you visited OSCR’s website (www.oscr.org.uk) in the last 12 months? / </a:t>
            </a:r>
            <a:r>
              <a:rPr lang="en-GB" sz="1200" dirty="0"/>
              <a:t>Q18. </a:t>
            </a:r>
            <a:r>
              <a:rPr lang="en-US" sz="1200" dirty="0"/>
              <a:t>Why have you visited the website in the past 12 months</a:t>
            </a:r>
            <a:r>
              <a:rPr lang="en-US" sz="1200" dirty="0" smtClean="0"/>
              <a:t>?</a:t>
            </a:r>
            <a:r>
              <a:rPr lang="en-US" sz="1200" dirty="0"/>
              <a:t> </a:t>
            </a:r>
            <a:r>
              <a:rPr lang="en-US" sz="1200" dirty="0" smtClean="0"/>
              <a:t>/ </a:t>
            </a:r>
            <a:r>
              <a:rPr lang="en-GB" sz="1200" dirty="0"/>
              <a:t>Q19a. How does the current OSCR website perform compared to 2 years ago?</a:t>
            </a:r>
          </a:p>
          <a:p>
            <a:endParaRPr lang="en-US" sz="1200" dirty="0"/>
          </a:p>
        </p:txBody>
      </p:sp>
    </p:spTree>
    <p:extLst>
      <p:ext uri="{BB962C8B-B14F-4D97-AF65-F5344CB8AC3E}">
        <p14:creationId xmlns:p14="http://schemas.microsoft.com/office/powerpoint/2010/main" xmlns="" val="18906040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OSCR website – sub-groups</a:t>
            </a:r>
          </a:p>
        </p:txBody>
      </p:sp>
      <p:sp>
        <p:nvSpPr>
          <p:cNvPr id="6" name="Slide Number Placeholder 5"/>
          <p:cNvSpPr>
            <a:spLocks noGrp="1"/>
          </p:cNvSpPr>
          <p:nvPr>
            <p:ph type="sldNum" sz="quarter" idx="15"/>
          </p:nvPr>
        </p:nvSpPr>
        <p:spPr/>
        <p:txBody>
          <a:bodyPr/>
          <a:lstStyle/>
          <a:p>
            <a:fld id="{AA49D0B1-4015-47B1-AA93-86824F055D44}" type="slidenum">
              <a:rPr lang="en-GB" smtClean="0"/>
              <a:pPr/>
              <a:t>81</a:t>
            </a:fld>
            <a:endParaRPr lang="en-GB"/>
          </a:p>
        </p:txBody>
      </p:sp>
      <p:sp>
        <p:nvSpPr>
          <p:cNvPr id="18" name="Content Placeholder 2"/>
          <p:cNvSpPr>
            <a:spLocks noGrp="1"/>
          </p:cNvSpPr>
          <p:nvPr>
            <p:ph idx="1"/>
          </p:nvPr>
        </p:nvSpPr>
        <p:spPr>
          <a:xfrm>
            <a:off x="457200" y="1028700"/>
            <a:ext cx="8229600" cy="5105400"/>
          </a:xfrm>
        </p:spPr>
        <p:txBody>
          <a:bodyPr>
            <a:normAutofit/>
          </a:bodyPr>
          <a:lstStyle/>
          <a:p>
            <a:pPr marL="0" indent="0" algn="just">
              <a:buNone/>
            </a:pPr>
            <a:r>
              <a:rPr lang="en-GB" sz="1500" b="1" dirty="0" smtClean="0"/>
              <a:t>Years Established</a:t>
            </a:r>
          </a:p>
          <a:p>
            <a:pPr marL="342900" lvl="1" indent="-342900" algn="just">
              <a:buFont typeface="Arial" pitchFamily="34" charset="0"/>
              <a:buChar char="•"/>
            </a:pPr>
            <a:r>
              <a:rPr lang="en-GB" sz="1500" dirty="0" smtClean="0"/>
              <a:t>The newest charities, under 4 years, were much more likely than all other ages of charity to have visited the OSCR website </a:t>
            </a:r>
            <a:r>
              <a:rPr lang="en-GB" sz="1500" dirty="0"/>
              <a:t>(&lt;4 </a:t>
            </a:r>
            <a:r>
              <a:rPr lang="en-GB" sz="1500" dirty="0" smtClean="0"/>
              <a:t>94% </a:t>
            </a:r>
            <a:r>
              <a:rPr lang="en-GB" sz="1500" dirty="0"/>
              <a:t>vs 4-10 </a:t>
            </a:r>
            <a:r>
              <a:rPr lang="en-GB" sz="1500" dirty="0" smtClean="0"/>
              <a:t>80%, </a:t>
            </a:r>
            <a:r>
              <a:rPr lang="en-GB" sz="1500" dirty="0"/>
              <a:t>11-25 </a:t>
            </a:r>
            <a:r>
              <a:rPr lang="en-GB" sz="1500" dirty="0" smtClean="0"/>
              <a:t>77%, </a:t>
            </a:r>
            <a:r>
              <a:rPr lang="en-GB" sz="1500" dirty="0"/>
              <a:t>26-50 </a:t>
            </a:r>
            <a:r>
              <a:rPr lang="en-GB" sz="1500" dirty="0" smtClean="0"/>
              <a:t>78%, </a:t>
            </a:r>
            <a:r>
              <a:rPr lang="en-GB" sz="1500" dirty="0"/>
              <a:t>50+ </a:t>
            </a:r>
            <a:r>
              <a:rPr lang="en-GB" sz="1500" dirty="0" smtClean="0"/>
              <a:t>77%).</a:t>
            </a:r>
          </a:p>
          <a:p>
            <a:pPr marL="342900" lvl="1" indent="-342900" algn="just">
              <a:buFont typeface="Arial" pitchFamily="34" charset="0"/>
              <a:buChar char="•"/>
            </a:pPr>
            <a:r>
              <a:rPr lang="en-GB" sz="1500" dirty="0" smtClean="0"/>
              <a:t>Charities under 4 years (29%) were also more likely than the most established, more than 50 years (16%), to use the site to learn more about charity regulation. This group was also more likely than more established charities to be finding out about OSCR itself </a:t>
            </a:r>
            <a:r>
              <a:rPr lang="en-GB" sz="1500" dirty="0"/>
              <a:t>(&lt;4 </a:t>
            </a:r>
            <a:r>
              <a:rPr lang="en-GB" sz="1500" dirty="0" smtClean="0"/>
              <a:t>21% </a:t>
            </a:r>
            <a:r>
              <a:rPr lang="en-GB" sz="1500" dirty="0"/>
              <a:t>vs </a:t>
            </a:r>
            <a:r>
              <a:rPr lang="en-GB" sz="1500" dirty="0" smtClean="0"/>
              <a:t>11-25 8%, </a:t>
            </a:r>
            <a:r>
              <a:rPr lang="en-GB" sz="1500" dirty="0"/>
              <a:t>26-50 </a:t>
            </a:r>
            <a:r>
              <a:rPr lang="en-GB" sz="1500" dirty="0" smtClean="0"/>
              <a:t>11%*, </a:t>
            </a:r>
            <a:r>
              <a:rPr lang="en-GB" sz="1500" dirty="0"/>
              <a:t>50+ </a:t>
            </a:r>
            <a:r>
              <a:rPr lang="en-GB" sz="1500" dirty="0" smtClean="0"/>
              <a:t>10%) and, unsurprisingly, to look for guidance on becoming a charity </a:t>
            </a:r>
            <a:r>
              <a:rPr lang="en-GB" sz="1500" dirty="0"/>
              <a:t>(&lt;4 </a:t>
            </a:r>
            <a:r>
              <a:rPr lang="en-GB" sz="1500" dirty="0" smtClean="0"/>
              <a:t>13% </a:t>
            </a:r>
            <a:r>
              <a:rPr lang="en-GB" sz="1500" dirty="0"/>
              <a:t>vs </a:t>
            </a:r>
            <a:r>
              <a:rPr lang="en-GB" sz="1500" dirty="0" smtClean="0"/>
              <a:t>4-10 3%, 11-25 2%, </a:t>
            </a:r>
            <a:r>
              <a:rPr lang="en-GB" sz="1500" dirty="0"/>
              <a:t>26-50 2</a:t>
            </a:r>
            <a:r>
              <a:rPr lang="en-GB" sz="1500" dirty="0" smtClean="0"/>
              <a:t>%, </a:t>
            </a:r>
            <a:r>
              <a:rPr lang="en-GB" sz="1500" dirty="0"/>
              <a:t>50+ 3</a:t>
            </a:r>
            <a:r>
              <a:rPr lang="en-GB" sz="1500" dirty="0" smtClean="0"/>
              <a:t>%).</a:t>
            </a:r>
          </a:p>
          <a:p>
            <a:pPr marL="342900" lvl="1" indent="-342900" algn="just">
              <a:buFont typeface="Arial" pitchFamily="34" charset="0"/>
              <a:buChar char="•"/>
            </a:pPr>
            <a:r>
              <a:rPr lang="en-GB" sz="1500" dirty="0" smtClean="0"/>
              <a:t>Newer charities were more likely than the oldest charities to look for charity guidance on the site </a:t>
            </a:r>
            <a:r>
              <a:rPr lang="en-GB" sz="1500" dirty="0"/>
              <a:t>(&lt;4 </a:t>
            </a:r>
            <a:r>
              <a:rPr lang="en-GB" sz="1500" dirty="0" smtClean="0"/>
              <a:t>47%, 4-10 42% vs 50</a:t>
            </a:r>
            <a:r>
              <a:rPr lang="en-GB" sz="1500" dirty="0"/>
              <a:t>+ </a:t>
            </a:r>
            <a:r>
              <a:rPr lang="en-GB" sz="1500" dirty="0" smtClean="0"/>
              <a:t>30%).</a:t>
            </a:r>
            <a:endParaRPr lang="en-GB" sz="1500" dirty="0"/>
          </a:p>
          <a:p>
            <a:pPr marL="342900" lvl="1" indent="-342900" algn="just">
              <a:buFont typeface="Arial" pitchFamily="34" charset="0"/>
              <a:buChar char="•"/>
            </a:pPr>
            <a:r>
              <a:rPr lang="en-GB" sz="1500" dirty="0" smtClean="0"/>
              <a:t>The oldest charities, over 50 years, were more likely than those established in the last 25 years to have used the OSCR site to access information about another charity (50+ 28% vs &lt;4 16%*, 4-10 18%, 11-25 19%). They were also more likely to access information on their own charity (11-25 60%, </a:t>
            </a:r>
            <a:r>
              <a:rPr lang="en-GB" sz="1500" dirty="0"/>
              <a:t>26-50 </a:t>
            </a:r>
            <a:r>
              <a:rPr lang="en-GB" sz="1500" dirty="0" smtClean="0"/>
              <a:t>63%, </a:t>
            </a:r>
            <a:r>
              <a:rPr lang="en-GB" sz="1500" dirty="0"/>
              <a:t>50+ </a:t>
            </a:r>
            <a:r>
              <a:rPr lang="en-GB" sz="1500" dirty="0" smtClean="0"/>
              <a:t>69% vs &lt;4 45%).</a:t>
            </a:r>
          </a:p>
          <a:p>
            <a:pPr marL="342900" lvl="1" indent="-342900" algn="just">
              <a:buFont typeface="Arial" pitchFamily="34" charset="0"/>
              <a:buChar char="•"/>
            </a:pPr>
            <a:endParaRPr lang="en-GB" sz="1500" dirty="0"/>
          </a:p>
          <a:p>
            <a:pPr marL="342900" lvl="1" indent="-342900" algn="just">
              <a:buFont typeface="Arial" pitchFamily="34" charset="0"/>
              <a:buChar char="•"/>
            </a:pPr>
            <a:endParaRPr lang="en-GB" sz="1500" dirty="0" smtClean="0"/>
          </a:p>
          <a:p>
            <a:pPr marL="342900" lvl="1" indent="-342900" algn="just">
              <a:buFont typeface="Arial" pitchFamily="34" charset="0"/>
              <a:buChar char="•"/>
            </a:pPr>
            <a:endParaRPr lang="en-GB" sz="1500" dirty="0" smtClean="0"/>
          </a:p>
          <a:p>
            <a:pPr marL="342900" lvl="1" indent="-342900" algn="just">
              <a:buFont typeface="Arial" pitchFamily="34" charset="0"/>
              <a:buChar char="•"/>
            </a:pPr>
            <a:endParaRPr lang="en-GB" sz="1500" dirty="0"/>
          </a:p>
          <a:p>
            <a:pPr marL="342900" lvl="1" indent="-342900" algn="just">
              <a:buFont typeface="Arial" pitchFamily="34" charset="0"/>
              <a:buChar char="•"/>
            </a:pPr>
            <a:endParaRPr lang="en-GB" sz="1500" dirty="0"/>
          </a:p>
          <a:p>
            <a:pPr marL="0" lvl="1" indent="0" algn="just">
              <a:buNone/>
            </a:pPr>
            <a:r>
              <a:rPr lang="en-GB" sz="1200" dirty="0"/>
              <a:t>*Only significant at the 90% confidence level</a:t>
            </a:r>
          </a:p>
          <a:p>
            <a:pPr marL="0" lvl="1" indent="0" algn="just">
              <a:buNone/>
            </a:pPr>
            <a:endParaRPr lang="en-GB" sz="1200" dirty="0" smtClean="0"/>
          </a:p>
          <a:p>
            <a:pPr marL="0" lvl="1" indent="0" algn="just">
              <a:buNone/>
            </a:pPr>
            <a:endParaRPr lang="en-GB" sz="1200" dirty="0"/>
          </a:p>
          <a:p>
            <a:pPr marL="0" lvl="1" indent="0" algn="just">
              <a:buNone/>
            </a:pPr>
            <a:endParaRPr lang="en-GB" sz="1200" dirty="0" smtClean="0"/>
          </a:p>
          <a:p>
            <a:pPr marL="0" lvl="1" indent="0" algn="just">
              <a:buNone/>
            </a:pPr>
            <a:endParaRPr lang="en-GB" sz="1200" dirty="0"/>
          </a:p>
          <a:p>
            <a:pPr marL="0" lvl="1" indent="0" algn="just">
              <a:buNone/>
            </a:pPr>
            <a:endParaRPr lang="en-GB" sz="1200" dirty="0" smtClean="0"/>
          </a:p>
          <a:p>
            <a:pPr marL="0" lvl="1" indent="0" algn="just">
              <a:buNone/>
            </a:pPr>
            <a:endParaRPr lang="en-GB" sz="1200" dirty="0"/>
          </a:p>
          <a:p>
            <a:pPr marL="0" indent="0" algn="just">
              <a:buNone/>
            </a:pPr>
            <a:endParaRPr lang="en-GB" sz="1500" dirty="0" smtClean="0"/>
          </a:p>
        </p:txBody>
      </p:sp>
      <p:sp>
        <p:nvSpPr>
          <p:cNvPr id="9" name="Text Box 4"/>
          <p:cNvSpPr txBox="1">
            <a:spLocks noChangeArrowheads="1"/>
          </p:cNvSpPr>
          <p:nvPr/>
        </p:nvSpPr>
        <p:spPr bwMode="auto">
          <a:xfrm>
            <a:off x="-36512" y="6161088"/>
            <a:ext cx="7380288" cy="646331"/>
          </a:xfrm>
          <a:prstGeom prst="rect">
            <a:avLst/>
          </a:prstGeom>
          <a:noFill/>
          <a:ln w="9525">
            <a:noFill/>
            <a:miter lim="800000"/>
            <a:headEnd/>
            <a:tailEnd/>
          </a:ln>
          <a:effectLst/>
        </p:spPr>
        <p:txBody>
          <a:bodyPr>
            <a:spAutoFit/>
          </a:bodyPr>
          <a:lstStyle/>
          <a:p>
            <a:r>
              <a:rPr lang="en-GB" sz="1200" dirty="0" smtClean="0"/>
              <a:t>Q17.</a:t>
            </a:r>
            <a:r>
              <a:rPr lang="en-US" sz="1200" dirty="0" smtClean="0"/>
              <a:t> Have you visited OSCR’s website (www.oscr.org.uk) in the last 12 months? / </a:t>
            </a:r>
            <a:r>
              <a:rPr lang="en-GB" sz="1200" dirty="0"/>
              <a:t>Q18. </a:t>
            </a:r>
            <a:r>
              <a:rPr lang="en-US" sz="1200" dirty="0"/>
              <a:t>Why have you visited the website in the past 12 months</a:t>
            </a:r>
            <a:r>
              <a:rPr lang="en-US" sz="1200" dirty="0" smtClean="0"/>
              <a:t>?</a:t>
            </a:r>
            <a:r>
              <a:rPr lang="en-US" sz="1200" dirty="0"/>
              <a:t> </a:t>
            </a:r>
            <a:r>
              <a:rPr lang="en-US" sz="1200" dirty="0" smtClean="0"/>
              <a:t>/ </a:t>
            </a:r>
            <a:r>
              <a:rPr lang="en-GB" sz="1200" dirty="0"/>
              <a:t>Q19a. How does the current OSCR website perform compared to 2 years ago?</a:t>
            </a:r>
          </a:p>
          <a:p>
            <a:endParaRPr lang="en-US" sz="1200" dirty="0"/>
          </a:p>
        </p:txBody>
      </p:sp>
    </p:spTree>
    <p:extLst>
      <p:ext uri="{BB962C8B-B14F-4D97-AF65-F5344CB8AC3E}">
        <p14:creationId xmlns:p14="http://schemas.microsoft.com/office/powerpoint/2010/main" xmlns="" val="16800712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importance or charity status and the impact of regulation</a:t>
            </a:r>
            <a:endParaRPr lang="en-GB" dirty="0"/>
          </a:p>
        </p:txBody>
      </p:sp>
      <p:sp>
        <p:nvSpPr>
          <p:cNvPr id="3" name="Slide Number Placeholder 2"/>
          <p:cNvSpPr>
            <a:spLocks noGrp="1"/>
          </p:cNvSpPr>
          <p:nvPr>
            <p:ph type="sldNum" sz="quarter" idx="10"/>
          </p:nvPr>
        </p:nvSpPr>
        <p:spPr/>
        <p:txBody>
          <a:bodyPr/>
          <a:lstStyle/>
          <a:p>
            <a:fld id="{AA49D0B1-4015-47B1-AA93-86824F055D44}" type="slidenum">
              <a:rPr lang="en-GB" smtClean="0"/>
              <a:pPr/>
              <a:t>82</a:t>
            </a:fld>
            <a:endParaRPr lang="en-GB"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83</a:t>
            </a:fld>
            <a:endParaRPr lang="en-GB" sz="900"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Importance of charity status</a:t>
            </a:r>
            <a:endParaRPr lang="en-GB" sz="2800" i="1" dirty="0"/>
          </a:p>
        </p:txBody>
      </p:sp>
      <p:sp>
        <p:nvSpPr>
          <p:cNvPr id="19" name="Text Box 7"/>
          <p:cNvSpPr txBox="1">
            <a:spLocks noChangeArrowheads="1"/>
          </p:cNvSpPr>
          <p:nvPr/>
        </p:nvSpPr>
        <p:spPr bwMode="auto">
          <a:xfrm>
            <a:off x="1366837" y="620987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a:t>
            </a:r>
            <a:endParaRPr lang="en-GB" sz="1200" dirty="0"/>
          </a:p>
        </p:txBody>
      </p:sp>
      <p:sp>
        <p:nvSpPr>
          <p:cNvPr id="10" name="Text Box 4"/>
          <p:cNvSpPr txBox="1">
            <a:spLocks noChangeArrowheads="1"/>
          </p:cNvSpPr>
          <p:nvPr/>
        </p:nvSpPr>
        <p:spPr bwMode="auto">
          <a:xfrm>
            <a:off x="0" y="6224885"/>
            <a:ext cx="6479754" cy="461665"/>
          </a:xfrm>
          <a:prstGeom prst="rect">
            <a:avLst/>
          </a:prstGeom>
          <a:noFill/>
          <a:ln w="9525">
            <a:noFill/>
            <a:miter lim="800000"/>
            <a:headEnd/>
            <a:tailEnd/>
          </a:ln>
          <a:effectLst/>
        </p:spPr>
        <p:txBody>
          <a:bodyPr wrap="square">
            <a:spAutoFit/>
          </a:bodyPr>
          <a:lstStyle/>
          <a:p>
            <a:r>
              <a:rPr lang="en-GB" sz="1200" dirty="0" smtClean="0"/>
              <a:t>Q25. </a:t>
            </a:r>
            <a:r>
              <a:rPr lang="en-US" sz="1200" dirty="0" smtClean="0"/>
              <a:t>Thinking about your </a:t>
            </a:r>
            <a:r>
              <a:rPr lang="en-US" sz="1200" dirty="0" err="1" smtClean="0"/>
              <a:t>organisation’s</a:t>
            </a:r>
            <a:r>
              <a:rPr lang="en-US" sz="1200" dirty="0" smtClean="0"/>
              <a:t> status as a registered charity, how important or unimportant is this status to your </a:t>
            </a:r>
            <a:r>
              <a:rPr lang="en-US" sz="1200" dirty="0" err="1" smtClean="0"/>
              <a:t>organisation</a:t>
            </a:r>
            <a:r>
              <a:rPr lang="en-US" sz="1200" dirty="0" smtClean="0"/>
              <a:t>?</a:t>
            </a:r>
            <a:endParaRPr lang="en-US" sz="1200" dirty="0"/>
          </a:p>
        </p:txBody>
      </p:sp>
      <p:graphicFrame>
        <p:nvGraphicFramePr>
          <p:cNvPr id="17" name="Object 2"/>
          <p:cNvGraphicFramePr>
            <a:graphicFrameLocks noChangeAspect="1"/>
          </p:cNvGraphicFramePr>
          <p:nvPr/>
        </p:nvGraphicFramePr>
        <p:xfrm>
          <a:off x="251520" y="939800"/>
          <a:ext cx="8640960" cy="4292600"/>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7"/>
          <p:cNvSpPr/>
          <p:nvPr/>
        </p:nvSpPr>
        <p:spPr>
          <a:xfrm>
            <a:off x="816396" y="5323009"/>
            <a:ext cx="7560840" cy="646986"/>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600" dirty="0" smtClean="0">
                <a:solidFill>
                  <a:schemeClr val="tx1"/>
                </a:solidFill>
              </a:rPr>
              <a:t>Over nine in ten (93%) charities felt that their charity status was important to them, up from 90% in 2014.</a:t>
            </a:r>
          </a:p>
        </p:txBody>
      </p:sp>
    </p:spTree>
  </p:cSld>
  <p:clrMapOvr>
    <a:masterClrMapping/>
  </p:clrMapOvr>
  <p:transition>
    <p:wipe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Importance of charity status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84</a:t>
            </a:fld>
            <a:endParaRPr lang="en-GB"/>
          </a:p>
        </p:txBody>
      </p:sp>
      <p:sp>
        <p:nvSpPr>
          <p:cNvPr id="18" name="Content Placeholder 2"/>
          <p:cNvSpPr>
            <a:spLocks noGrp="1"/>
          </p:cNvSpPr>
          <p:nvPr>
            <p:ph idx="1"/>
          </p:nvPr>
        </p:nvSpPr>
        <p:spPr>
          <a:xfrm>
            <a:off x="457200" y="1028700"/>
            <a:ext cx="8229600" cy="5105400"/>
          </a:xfrm>
        </p:spPr>
        <p:txBody>
          <a:bodyPr>
            <a:normAutofit/>
          </a:bodyPr>
          <a:lstStyle/>
          <a:p>
            <a:pPr algn="just">
              <a:buNone/>
            </a:pPr>
            <a:r>
              <a:rPr lang="en-GB" sz="1500" b="1" dirty="0" smtClean="0"/>
              <a:t>Size of charity (Employees)</a:t>
            </a:r>
          </a:p>
          <a:p>
            <a:pPr algn="just"/>
            <a:r>
              <a:rPr lang="en-GB" sz="1500" dirty="0" smtClean="0"/>
              <a:t>Charities with six or more staff (99%) were more likely than those with fewer (no emp. 91%, 1-5 emp. 93%) to feel that being registered as a charity is important.</a:t>
            </a:r>
          </a:p>
          <a:p>
            <a:pPr marL="0" indent="0" algn="just">
              <a:buNone/>
            </a:pPr>
            <a:endParaRPr lang="en-GB" sz="1500" b="1" dirty="0"/>
          </a:p>
          <a:p>
            <a:pPr marL="0" indent="0" algn="just">
              <a:buNone/>
            </a:pPr>
            <a:r>
              <a:rPr lang="en-GB" sz="1500" b="1" dirty="0" smtClean="0"/>
              <a:t>Size </a:t>
            </a:r>
            <a:r>
              <a:rPr lang="en-GB" sz="1500" b="1" dirty="0"/>
              <a:t>of charity </a:t>
            </a:r>
            <a:r>
              <a:rPr lang="en-GB" sz="1500" b="1" dirty="0" smtClean="0"/>
              <a:t>(Turnover)</a:t>
            </a:r>
            <a:endParaRPr lang="en-GB" sz="1500" b="1" dirty="0"/>
          </a:p>
          <a:p>
            <a:pPr marL="342900" lvl="1" indent="-342900" algn="just">
              <a:buFont typeface="Arial" pitchFamily="34" charset="0"/>
              <a:buChar char="•"/>
            </a:pPr>
            <a:r>
              <a:rPr lang="en-GB" sz="1500" dirty="0" smtClean="0"/>
              <a:t>The perceived importance of charity registration increased with size of charity, from 84% of charities with a turnover under 2k to 98% of those with a turnover over £100k.</a:t>
            </a:r>
            <a:endParaRPr lang="en-GB" sz="1500" dirty="0"/>
          </a:p>
          <a:p>
            <a:pPr algn="just"/>
            <a:endParaRPr lang="en-GB" sz="1500" dirty="0" smtClean="0"/>
          </a:p>
          <a:p>
            <a:pPr algn="just"/>
            <a:endParaRPr lang="en-GB" sz="1500" dirty="0"/>
          </a:p>
          <a:p>
            <a:pPr lvl="1" algn="just"/>
            <a:endParaRPr lang="en-GB" sz="1500" dirty="0"/>
          </a:p>
          <a:p>
            <a:pPr lvl="1" algn="just"/>
            <a:endParaRPr lang="en-GB" sz="1500" dirty="0"/>
          </a:p>
          <a:p>
            <a:pPr lvl="1" algn="just"/>
            <a:endParaRPr lang="en-GB" sz="1500" dirty="0" smtClean="0"/>
          </a:p>
          <a:p>
            <a:pPr lvl="1" algn="just"/>
            <a:endParaRPr lang="en-GB" sz="1400" dirty="0" smtClean="0"/>
          </a:p>
          <a:p>
            <a:pPr marL="0" indent="0" algn="just">
              <a:buNone/>
            </a:pPr>
            <a:endParaRPr lang="en-GB" sz="1500" dirty="0" smtClean="0"/>
          </a:p>
          <a:p>
            <a:pPr marL="0" indent="0" algn="just">
              <a:buNone/>
            </a:pPr>
            <a:endParaRPr lang="en-GB" sz="1500" dirty="0" smtClean="0"/>
          </a:p>
        </p:txBody>
      </p:sp>
      <p:sp>
        <p:nvSpPr>
          <p:cNvPr id="8" name="Text Box 4"/>
          <p:cNvSpPr txBox="1">
            <a:spLocks noChangeArrowheads="1"/>
          </p:cNvSpPr>
          <p:nvPr/>
        </p:nvSpPr>
        <p:spPr bwMode="auto">
          <a:xfrm>
            <a:off x="0" y="6224885"/>
            <a:ext cx="6479754" cy="461665"/>
          </a:xfrm>
          <a:prstGeom prst="rect">
            <a:avLst/>
          </a:prstGeom>
          <a:noFill/>
          <a:ln w="9525">
            <a:noFill/>
            <a:miter lim="800000"/>
            <a:headEnd/>
            <a:tailEnd/>
          </a:ln>
          <a:effectLst/>
        </p:spPr>
        <p:txBody>
          <a:bodyPr wrap="square">
            <a:spAutoFit/>
          </a:bodyPr>
          <a:lstStyle/>
          <a:p>
            <a:r>
              <a:rPr lang="en-GB" sz="1200" dirty="0" smtClean="0"/>
              <a:t>Q25. </a:t>
            </a:r>
            <a:r>
              <a:rPr lang="en-US" sz="1200" dirty="0" smtClean="0"/>
              <a:t>Thinking about your </a:t>
            </a:r>
            <a:r>
              <a:rPr lang="en-US" sz="1200" dirty="0" err="1" smtClean="0"/>
              <a:t>organisation’s</a:t>
            </a:r>
            <a:r>
              <a:rPr lang="en-US" sz="1200" dirty="0" smtClean="0"/>
              <a:t> status as a registered charity, how important or unimportant is this status to your </a:t>
            </a:r>
            <a:r>
              <a:rPr lang="en-US" sz="1200" dirty="0" err="1" smtClean="0"/>
              <a:t>organisation</a:t>
            </a:r>
            <a:r>
              <a:rPr lang="en-US" sz="1200" dirty="0" smtClean="0"/>
              <a:t>?</a:t>
            </a:r>
            <a:endParaRPr lang="en-US" sz="1200" dirty="0"/>
          </a:p>
        </p:txBody>
      </p:sp>
    </p:spTree>
    <p:extLst>
      <p:ext uri="{BB962C8B-B14F-4D97-AF65-F5344CB8AC3E}">
        <p14:creationId xmlns:p14="http://schemas.microsoft.com/office/powerpoint/2010/main" xmlns="" val="9224170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7139136" cy="1143000"/>
          </a:xfrm>
        </p:spPr>
        <p:txBody>
          <a:bodyPr>
            <a:noAutofit/>
          </a:bodyPr>
          <a:lstStyle/>
          <a:p>
            <a:r>
              <a:rPr lang="en-GB" sz="2800" dirty="0" smtClean="0"/>
              <a:t>Main benefit of charity status (spontaneous)</a:t>
            </a:r>
            <a:br>
              <a:rPr lang="en-GB" sz="2800" dirty="0" smtClean="0"/>
            </a:br>
            <a:endParaRPr lang="en-GB" sz="2800" dirty="0"/>
          </a:p>
        </p:txBody>
      </p:sp>
      <p:graphicFrame>
        <p:nvGraphicFramePr>
          <p:cNvPr id="7" name="Content Placeholder 6"/>
          <p:cNvGraphicFramePr>
            <a:graphicFrameLocks noGrp="1"/>
          </p:cNvGraphicFramePr>
          <p:nvPr>
            <p:ph idx="1"/>
          </p:nvPr>
        </p:nvGraphicFramePr>
        <p:xfrm>
          <a:off x="2618344" y="1208561"/>
          <a:ext cx="3236356" cy="2986685"/>
        </p:xfrm>
        <a:graphic>
          <a:graphicData uri="http://schemas.openxmlformats.org/drawingml/2006/table">
            <a:tbl>
              <a:tblPr firstRow="1" bandRow="1">
                <a:tableStyleId>{5C22544A-7EE6-4342-B048-85BDC9FD1C3A}</a:tableStyleId>
              </a:tblPr>
              <a:tblGrid>
                <a:gridCol w="2156856"/>
                <a:gridCol w="539750"/>
                <a:gridCol w="539750"/>
              </a:tblGrid>
              <a:tr h="500467">
                <a:tc>
                  <a:txBody>
                    <a:bodyPr/>
                    <a:lstStyle/>
                    <a:p>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endParaRPr lang="en-GB" sz="1400" b="1" dirty="0" smtClean="0"/>
                    </a:p>
                    <a:p>
                      <a:pPr algn="l"/>
                      <a:r>
                        <a:rPr lang="en-GB" sz="1400" b="1" dirty="0" smtClean="0"/>
                        <a:t>  No.         %</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GB"/>
                    </a:p>
                  </a:txBody>
                  <a:tcPr/>
                </a:tc>
              </a:tr>
              <a:tr h="398196">
                <a:tc>
                  <a:txBody>
                    <a:bodyPr/>
                    <a:lstStyle/>
                    <a:p>
                      <a:pPr algn="l" fontAlgn="b"/>
                      <a:r>
                        <a:rPr lang="en-GB" sz="1400" b="1" i="0" u="none" strike="noStrike" dirty="0" smtClean="0">
                          <a:latin typeface="+mn-lt"/>
                        </a:rPr>
                        <a:t>Financial</a:t>
                      </a:r>
                      <a:r>
                        <a:rPr lang="en-GB" sz="1400" b="1" i="0" u="none" strike="noStrike" baseline="0" dirty="0" smtClean="0">
                          <a:latin typeface="+mn-lt"/>
                        </a:rPr>
                        <a:t> (net)</a:t>
                      </a:r>
                      <a:endParaRPr lang="en-US" sz="1400" b="1"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400" b="1" dirty="0" smtClean="0"/>
                        <a:t>581</a:t>
                      </a:r>
                      <a:endParaRPr lang="en-GB" sz="1400" b="1"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1" i="0" u="none" strike="noStrike" dirty="0" smtClean="0">
                          <a:latin typeface="+mn-lt"/>
                        </a:rPr>
                        <a:t>50%</a:t>
                      </a:r>
                      <a:endParaRPr lang="en-US" sz="1400" b="1"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4266">
                <a:tc>
                  <a:txBody>
                    <a:bodyPr/>
                    <a:lstStyle/>
                    <a:p>
                      <a:pPr algn="l" fontAlgn="b"/>
                      <a:r>
                        <a:rPr lang="en-GB" sz="1400" b="0" i="0" u="none" strike="noStrike" dirty="0" smtClean="0">
                          <a:latin typeface="+mn-lt"/>
                        </a:rPr>
                        <a:t>- Tax/</a:t>
                      </a:r>
                      <a:r>
                        <a:rPr lang="en-GB" sz="1400" b="0" i="0" u="none" strike="noStrike" baseline="0" dirty="0" smtClean="0">
                          <a:latin typeface="+mn-lt"/>
                        </a:rPr>
                        <a:t>rates exemption/Gift Aid</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400" dirty="0" smtClean="0"/>
                        <a:t>359</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smtClean="0">
                          <a:latin typeface="+mn-lt"/>
                        </a:rPr>
                        <a:t>31%</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9959">
                <a:tc>
                  <a:txBody>
                    <a:bodyPr/>
                    <a:lstStyle/>
                    <a:p>
                      <a:pPr algn="l" fontAlgn="b"/>
                      <a:r>
                        <a:rPr lang="en-GB" sz="1400" b="0" i="0" u="none" strike="noStrike" dirty="0" smtClean="0">
                          <a:latin typeface="+mn-lt"/>
                        </a:rPr>
                        <a:t>- Diverse funding streams</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400" dirty="0" smtClean="0"/>
                        <a:t>223</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smtClean="0">
                          <a:latin typeface="+mn-lt"/>
                        </a:rPr>
                        <a:t>19%</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69900">
                <a:tc>
                  <a:txBody>
                    <a:bodyPr/>
                    <a:lstStyle/>
                    <a:p>
                      <a:pPr algn="l" fontAlgn="b"/>
                      <a:r>
                        <a:rPr lang="en-GB" sz="1400" b="0" i="0" u="none" strike="noStrike" dirty="0" smtClean="0">
                          <a:latin typeface="+mn-lt"/>
                        </a:rPr>
                        <a:t>Credibility/trust/image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400" dirty="0" smtClean="0"/>
                        <a:t>469</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smtClean="0">
                          <a:latin typeface="+mn-lt"/>
                        </a:rPr>
                        <a:t>40%</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9959">
                <a:tc>
                  <a:txBody>
                    <a:bodyPr/>
                    <a:lstStyle/>
                    <a:p>
                      <a:pPr algn="l" fontAlgn="b"/>
                      <a:r>
                        <a:rPr lang="en-GB" sz="1400" b="0" i="0" u="none" strike="noStrike" dirty="0" smtClean="0">
                          <a:latin typeface="+mn-lt"/>
                        </a:rPr>
                        <a:t>No benefit</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400" dirty="0" smtClean="0"/>
                        <a:t>19</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smtClean="0">
                          <a:latin typeface="+mn-lt"/>
                        </a:rPr>
                        <a:t>2%</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4266">
                <a:tc>
                  <a:txBody>
                    <a:bodyPr/>
                    <a:lstStyle/>
                    <a:p>
                      <a:pPr algn="l" fontAlgn="b"/>
                      <a:r>
                        <a:rPr lang="en-GB" sz="1400" b="0" i="0" u="none" strike="noStrike" dirty="0" smtClean="0">
                          <a:latin typeface="+mn-lt"/>
                        </a:rPr>
                        <a:t>Don’t know</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400" dirty="0" smtClean="0"/>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smtClean="0">
                          <a:latin typeface="+mn-lt"/>
                        </a:rPr>
                        <a:t>4%</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5"/>
          </p:nvPr>
        </p:nvSpPr>
        <p:spPr/>
        <p:txBody>
          <a:bodyPr/>
          <a:lstStyle/>
          <a:p>
            <a:fld id="{AA49D0B1-4015-47B1-AA93-86824F055D44}" type="slidenum">
              <a:rPr lang="en-GB" smtClean="0"/>
              <a:pPr/>
              <a:t>85</a:t>
            </a:fld>
            <a:endParaRPr lang="en-GB"/>
          </a:p>
        </p:txBody>
      </p:sp>
      <p:sp>
        <p:nvSpPr>
          <p:cNvPr id="5" name="Text Box 4"/>
          <p:cNvSpPr txBox="1">
            <a:spLocks noChangeArrowheads="1"/>
          </p:cNvSpPr>
          <p:nvPr/>
        </p:nvSpPr>
        <p:spPr bwMode="auto">
          <a:xfrm>
            <a:off x="0" y="6160095"/>
            <a:ext cx="6479754" cy="276999"/>
          </a:xfrm>
          <a:prstGeom prst="rect">
            <a:avLst/>
          </a:prstGeom>
          <a:noFill/>
          <a:ln w="9525">
            <a:noFill/>
            <a:miter lim="800000"/>
            <a:headEnd/>
            <a:tailEnd/>
          </a:ln>
          <a:effectLst/>
        </p:spPr>
        <p:txBody>
          <a:bodyPr wrap="square">
            <a:spAutoFit/>
          </a:bodyPr>
          <a:lstStyle/>
          <a:p>
            <a:r>
              <a:rPr lang="en-GB" sz="1200" dirty="0" smtClean="0"/>
              <a:t>Q26. </a:t>
            </a:r>
            <a:r>
              <a:rPr lang="en-US" sz="1200" dirty="0" smtClean="0"/>
              <a:t>What do you consider to be the greatest benefit of charitable status to your </a:t>
            </a:r>
            <a:r>
              <a:rPr lang="en-US" sz="1200" dirty="0" err="1" smtClean="0"/>
              <a:t>organisation</a:t>
            </a:r>
            <a:r>
              <a:rPr lang="en-US" sz="1200" dirty="0" smtClean="0"/>
              <a:t>?</a:t>
            </a:r>
            <a:endParaRPr lang="en-US" sz="1200" dirty="0"/>
          </a:p>
        </p:txBody>
      </p:sp>
      <p:sp>
        <p:nvSpPr>
          <p:cNvPr id="8" name="Text Box 7"/>
          <p:cNvSpPr txBox="1">
            <a:spLocks noChangeArrowheads="1"/>
          </p:cNvSpPr>
          <p:nvPr/>
        </p:nvSpPr>
        <p:spPr bwMode="auto">
          <a:xfrm>
            <a:off x="1366837" y="616361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 1,186</a:t>
            </a:r>
            <a:endParaRPr lang="en-GB" sz="1200" dirty="0"/>
          </a:p>
        </p:txBody>
      </p:sp>
      <p:sp>
        <p:nvSpPr>
          <p:cNvPr id="9" name="Rounded Rectangle 8"/>
          <p:cNvSpPr/>
          <p:nvPr/>
        </p:nvSpPr>
        <p:spPr>
          <a:xfrm>
            <a:off x="816396" y="4748016"/>
            <a:ext cx="7560840" cy="374571"/>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600" dirty="0" smtClean="0">
                <a:solidFill>
                  <a:schemeClr val="tx1"/>
                </a:solidFill>
              </a:rPr>
              <a:t>Finance and credibility are the two key areas of benefit.</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Benefits of charity status</a:t>
            </a:r>
            <a:endParaRPr lang="en-GB" sz="2800"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86</a:t>
            </a:fld>
            <a:endParaRPr lang="en-GB" dirty="0"/>
          </a:p>
        </p:txBody>
      </p:sp>
      <p:sp>
        <p:nvSpPr>
          <p:cNvPr id="8" name="Rounded Rectangular Callout 7"/>
          <p:cNvSpPr/>
          <p:nvPr/>
        </p:nvSpPr>
        <p:spPr>
          <a:xfrm>
            <a:off x="2257424" y="1265273"/>
            <a:ext cx="3781869" cy="899633"/>
          </a:xfrm>
          <a:prstGeom prst="wedgeRoundRectCallout">
            <a:avLst>
              <a:gd name="adj1" fmla="val -61500"/>
              <a:gd name="adj2" fmla="val -5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Shows we are a non profit making organisation working for the good of the community</a:t>
            </a:r>
            <a:endParaRPr lang="en-GB" sz="1400" dirty="0">
              <a:solidFill>
                <a:schemeClr val="tx1"/>
              </a:solidFill>
            </a:endParaRPr>
          </a:p>
        </p:txBody>
      </p:sp>
      <p:sp>
        <p:nvSpPr>
          <p:cNvPr id="10" name="Rounded Rectangular Callout 9"/>
          <p:cNvSpPr/>
          <p:nvPr/>
        </p:nvSpPr>
        <p:spPr>
          <a:xfrm>
            <a:off x="545396" y="2325512"/>
            <a:ext cx="2401004" cy="1625600"/>
          </a:xfrm>
          <a:prstGeom prst="wedgeRoundRectCallout">
            <a:avLst>
              <a:gd name="adj1" fmla="val 65934"/>
              <a:gd name="adj2" fmla="val 371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Helps to reduce costs so that monies can be used for charitable purposes</a:t>
            </a:r>
            <a:endParaRPr lang="en-GB" sz="1400" dirty="0">
              <a:solidFill>
                <a:schemeClr val="tx1"/>
              </a:solidFill>
            </a:endParaRPr>
          </a:p>
        </p:txBody>
      </p:sp>
      <p:sp>
        <p:nvSpPr>
          <p:cNvPr id="11" name="Rounded Rectangular Callout 10"/>
          <p:cNvSpPr/>
          <p:nvPr/>
        </p:nvSpPr>
        <p:spPr>
          <a:xfrm>
            <a:off x="3721100" y="4222751"/>
            <a:ext cx="2952750" cy="1638299"/>
          </a:xfrm>
          <a:prstGeom prst="wedgeRoundRectCallout">
            <a:avLst>
              <a:gd name="adj1" fmla="val 49145"/>
              <a:gd name="adj2" fmla="val 666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Essential - both for Gift Aid, and giving respectability to the Group.   I would not volunteer to work for any body unless it is a registered charity, and I approve of what it does</a:t>
            </a:r>
            <a:endParaRPr lang="en-GB" sz="1400" dirty="0">
              <a:solidFill>
                <a:schemeClr val="tx1"/>
              </a:solidFill>
            </a:endParaRPr>
          </a:p>
        </p:txBody>
      </p:sp>
      <p:sp>
        <p:nvSpPr>
          <p:cNvPr id="12" name="Rounded Rectangular Callout 11"/>
          <p:cNvSpPr/>
          <p:nvPr/>
        </p:nvSpPr>
        <p:spPr>
          <a:xfrm>
            <a:off x="6795755" y="3447091"/>
            <a:ext cx="2152650" cy="774034"/>
          </a:xfrm>
          <a:prstGeom prst="wedgeRoundRectCallout">
            <a:avLst>
              <a:gd name="adj1" fmla="val -61500"/>
              <a:gd name="adj2" fmla="val -5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We are able to boost our income with Gift Aid</a:t>
            </a:r>
            <a:endParaRPr lang="en-GB" sz="1400" dirty="0">
              <a:solidFill>
                <a:schemeClr val="tx1"/>
              </a:solidFill>
            </a:endParaRPr>
          </a:p>
        </p:txBody>
      </p:sp>
      <p:sp>
        <p:nvSpPr>
          <p:cNvPr id="13" name="Rounded Rectangular Callout 12"/>
          <p:cNvSpPr/>
          <p:nvPr/>
        </p:nvSpPr>
        <p:spPr>
          <a:xfrm>
            <a:off x="3578578" y="2312811"/>
            <a:ext cx="2679700" cy="1511300"/>
          </a:xfrm>
          <a:prstGeom prst="wedgeRoundRectCallout">
            <a:avLst>
              <a:gd name="adj1" fmla="val -67128"/>
              <a:gd name="adj2" fmla="val -3392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The access to gift aid and the establishment of a trusted and regulated status</a:t>
            </a:r>
            <a:endParaRPr lang="en-GB" sz="1400" dirty="0">
              <a:solidFill>
                <a:schemeClr val="tx1"/>
              </a:solidFill>
            </a:endParaRPr>
          </a:p>
        </p:txBody>
      </p:sp>
      <p:sp>
        <p:nvSpPr>
          <p:cNvPr id="14" name="Rounded Rectangular Callout 13"/>
          <p:cNvSpPr/>
          <p:nvPr/>
        </p:nvSpPr>
        <p:spPr>
          <a:xfrm>
            <a:off x="557389" y="4216400"/>
            <a:ext cx="2819400" cy="1653822"/>
          </a:xfrm>
          <a:prstGeom prst="wedgeRoundRectCallout">
            <a:avLst>
              <a:gd name="adj1" fmla="val -61500"/>
              <a:gd name="adj2" fmla="val -5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It allows our charity to be open and transparent and our accounts are seen by an independent body and their is no mismanagement financially</a:t>
            </a:r>
            <a:endParaRPr lang="en-GB" sz="1400" dirty="0">
              <a:solidFill>
                <a:schemeClr val="tx1"/>
              </a:solidFill>
            </a:endParaRPr>
          </a:p>
        </p:txBody>
      </p:sp>
      <p:sp>
        <p:nvSpPr>
          <p:cNvPr id="15" name="Rounded Rectangular Callout 14"/>
          <p:cNvSpPr/>
          <p:nvPr/>
        </p:nvSpPr>
        <p:spPr>
          <a:xfrm>
            <a:off x="6613451" y="2020185"/>
            <a:ext cx="1939719" cy="781427"/>
          </a:xfrm>
          <a:prstGeom prst="wedgeRoundRectCallout">
            <a:avLst>
              <a:gd name="adj1" fmla="val 57646"/>
              <a:gd name="adj2" fmla="val 4635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We are seen as a legitimate charity</a:t>
            </a:r>
            <a:endParaRPr lang="en-GB" sz="1400" dirty="0">
              <a:solidFill>
                <a:schemeClr val="tx1"/>
              </a:solidFill>
            </a:endParaRPr>
          </a:p>
        </p:txBody>
      </p:sp>
      <p:sp>
        <p:nvSpPr>
          <p:cNvPr id="17" name="Rounded Rectangular Callout 16"/>
          <p:cNvSpPr/>
          <p:nvPr/>
        </p:nvSpPr>
        <p:spPr>
          <a:xfrm>
            <a:off x="6916561" y="4989001"/>
            <a:ext cx="2057400" cy="795111"/>
          </a:xfrm>
          <a:prstGeom prst="wedgeRoundRectCallout">
            <a:avLst>
              <a:gd name="adj1" fmla="val -36989"/>
              <a:gd name="adj2" fmla="val 6398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Freedom from taxation system</a:t>
            </a:r>
            <a:endParaRPr lang="en-GB" sz="1400" dirty="0">
              <a:solidFill>
                <a:schemeClr val="tx1"/>
              </a:solidFill>
            </a:endParaRPr>
          </a:p>
        </p:txBody>
      </p:sp>
      <p:sp>
        <p:nvSpPr>
          <p:cNvPr id="25" name="Text Box 4"/>
          <p:cNvSpPr txBox="1">
            <a:spLocks noChangeArrowheads="1"/>
          </p:cNvSpPr>
          <p:nvPr/>
        </p:nvSpPr>
        <p:spPr bwMode="auto">
          <a:xfrm>
            <a:off x="0" y="6581001"/>
            <a:ext cx="6479754" cy="276999"/>
          </a:xfrm>
          <a:prstGeom prst="rect">
            <a:avLst/>
          </a:prstGeom>
          <a:noFill/>
          <a:ln w="9525">
            <a:noFill/>
            <a:miter lim="800000"/>
            <a:headEnd/>
            <a:tailEnd/>
          </a:ln>
          <a:effectLst/>
        </p:spPr>
        <p:txBody>
          <a:bodyPr wrap="square">
            <a:spAutoFit/>
          </a:bodyPr>
          <a:lstStyle/>
          <a:p>
            <a:r>
              <a:rPr lang="en-GB" sz="1200" dirty="0" smtClean="0"/>
              <a:t>Q26. </a:t>
            </a:r>
            <a:r>
              <a:rPr lang="en-US" sz="1200" dirty="0" smtClean="0"/>
              <a:t>What do you consider to be the greatest benefit of charitable status to your </a:t>
            </a:r>
            <a:r>
              <a:rPr lang="en-US" sz="1200" dirty="0" err="1" smtClean="0"/>
              <a:t>organisation</a:t>
            </a:r>
            <a:r>
              <a:rPr lang="en-US" sz="1200" dirty="0" smtClean="0"/>
              <a:t>.?</a:t>
            </a:r>
            <a:endParaRPr lang="en-US" sz="12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87</a:t>
            </a:fld>
            <a:endParaRPr lang="en-GB" sz="900"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Perceived benefits of charity status</a:t>
            </a:r>
            <a:endParaRPr lang="en-GB" sz="2800" i="1" dirty="0"/>
          </a:p>
        </p:txBody>
      </p:sp>
      <p:sp>
        <p:nvSpPr>
          <p:cNvPr id="19" name="Text Box 7"/>
          <p:cNvSpPr txBox="1">
            <a:spLocks noChangeArrowheads="1"/>
          </p:cNvSpPr>
          <p:nvPr/>
        </p:nvSpPr>
        <p:spPr bwMode="auto">
          <a:xfrm>
            <a:off x="1366837" y="63813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 1,215</a:t>
            </a:r>
            <a:endParaRPr lang="en-GB" sz="1200" dirty="0"/>
          </a:p>
        </p:txBody>
      </p:sp>
      <p:sp>
        <p:nvSpPr>
          <p:cNvPr id="10" name="Text Box 4"/>
          <p:cNvSpPr txBox="1">
            <a:spLocks noChangeArrowheads="1"/>
          </p:cNvSpPr>
          <p:nvPr/>
        </p:nvSpPr>
        <p:spPr bwMode="auto">
          <a:xfrm>
            <a:off x="0" y="6188515"/>
            <a:ext cx="6479754" cy="461665"/>
          </a:xfrm>
          <a:prstGeom prst="rect">
            <a:avLst/>
          </a:prstGeom>
          <a:noFill/>
          <a:ln w="9525">
            <a:noFill/>
            <a:miter lim="800000"/>
            <a:headEnd/>
            <a:tailEnd/>
          </a:ln>
          <a:effectLst/>
        </p:spPr>
        <p:txBody>
          <a:bodyPr wrap="square">
            <a:spAutoFit/>
          </a:bodyPr>
          <a:lstStyle/>
          <a:p>
            <a:r>
              <a:rPr lang="en-GB" sz="1200" dirty="0" smtClean="0"/>
              <a:t>Q28. </a:t>
            </a:r>
            <a:r>
              <a:rPr lang="en-US" sz="1200" dirty="0" smtClean="0"/>
              <a:t>To what extent, if at all, does your own </a:t>
            </a:r>
            <a:r>
              <a:rPr lang="en-US" sz="1200" dirty="0" err="1" smtClean="0"/>
              <a:t>organisation</a:t>
            </a:r>
            <a:r>
              <a:rPr lang="en-US" sz="1200" dirty="0" smtClean="0"/>
              <a:t> benefit from the following, as a result of its status as a charity?</a:t>
            </a:r>
            <a:endParaRPr lang="en-US" sz="1200" dirty="0"/>
          </a:p>
        </p:txBody>
      </p:sp>
      <p:graphicFrame>
        <p:nvGraphicFramePr>
          <p:cNvPr id="17" name="Object 2"/>
          <p:cNvGraphicFramePr>
            <a:graphicFrameLocks noChangeAspect="1"/>
          </p:cNvGraphicFramePr>
          <p:nvPr/>
        </p:nvGraphicFramePr>
        <p:xfrm>
          <a:off x="251520" y="1041400"/>
          <a:ext cx="8640960" cy="502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nvGraphicFramePr>
        <p:xfrm>
          <a:off x="7372350" y="1523999"/>
          <a:ext cx="1390650" cy="4432301"/>
        </p:xfrm>
        <a:graphic>
          <a:graphicData uri="http://schemas.openxmlformats.org/drawingml/2006/table">
            <a:tbl>
              <a:tblPr firstRow="1" bandRow="1">
                <a:tableStyleId>{5C22544A-7EE6-4342-B048-85BDC9FD1C3A}</a:tableStyleId>
              </a:tblPr>
              <a:tblGrid>
                <a:gridCol w="695325"/>
                <a:gridCol w="695325"/>
              </a:tblGrid>
              <a:tr h="610921">
                <a:tc>
                  <a:txBody>
                    <a:bodyPr/>
                    <a:lstStyle/>
                    <a:p>
                      <a:pPr algn="ctr"/>
                      <a:r>
                        <a:rPr lang="en-GB" sz="1400" b="1" dirty="0" smtClean="0"/>
                        <a:t>Mean2016</a:t>
                      </a:r>
                      <a:endParaRPr lang="en-GB" sz="14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smtClean="0"/>
                        <a:t>Mean2014</a:t>
                      </a:r>
                      <a:endParaRPr lang="en-GB" sz="14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64276">
                <a:tc>
                  <a:txBody>
                    <a:bodyPr/>
                    <a:lstStyle/>
                    <a:p>
                      <a:pPr algn="ctr"/>
                      <a:r>
                        <a:rPr lang="en-GB" sz="1400" dirty="0" smtClean="0"/>
                        <a:t>4.10</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smtClean="0">
                          <a:latin typeface="+mn-lt"/>
                        </a:rPr>
                        <a:t>4.05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64276">
                <a:tc>
                  <a:txBody>
                    <a:bodyPr/>
                    <a:lstStyle/>
                    <a:p>
                      <a:pPr algn="ctr"/>
                      <a:r>
                        <a:rPr lang="en-GB" sz="1400" dirty="0" smtClean="0"/>
                        <a:t>3.73</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3.80</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64276">
                <a:tc>
                  <a:txBody>
                    <a:bodyPr/>
                    <a:lstStyle/>
                    <a:p>
                      <a:pPr algn="ctr"/>
                      <a:r>
                        <a:rPr lang="en-GB" sz="1400" dirty="0" smtClean="0"/>
                        <a:t>3.66</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3.67</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642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3.62</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3.67</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64276">
                <a:tc>
                  <a:txBody>
                    <a:bodyPr/>
                    <a:lstStyle/>
                    <a:p>
                      <a:pPr algn="ctr"/>
                      <a:r>
                        <a:rPr lang="en-GB" sz="1400" dirty="0" smtClean="0"/>
                        <a:t>3.61</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3.61</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wipe di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88</a:t>
            </a:fld>
            <a:endParaRPr lang="en-GB" sz="900"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Perceived benefits of charity status</a:t>
            </a:r>
            <a:endParaRPr lang="en-GB" sz="2800" i="1" dirty="0"/>
          </a:p>
        </p:txBody>
      </p:sp>
      <p:sp>
        <p:nvSpPr>
          <p:cNvPr id="19" name="Text Box 7"/>
          <p:cNvSpPr txBox="1">
            <a:spLocks noChangeArrowheads="1"/>
          </p:cNvSpPr>
          <p:nvPr/>
        </p:nvSpPr>
        <p:spPr bwMode="auto">
          <a:xfrm>
            <a:off x="1366837" y="63813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 1,215</a:t>
            </a:r>
            <a:endParaRPr lang="en-GB" sz="1200" dirty="0"/>
          </a:p>
        </p:txBody>
      </p:sp>
      <p:graphicFrame>
        <p:nvGraphicFramePr>
          <p:cNvPr id="17" name="Object 2"/>
          <p:cNvGraphicFramePr>
            <a:graphicFrameLocks noChangeAspect="1"/>
          </p:cNvGraphicFramePr>
          <p:nvPr/>
        </p:nvGraphicFramePr>
        <p:xfrm>
          <a:off x="251520" y="1031776"/>
          <a:ext cx="8640960" cy="503882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4"/>
          <p:cNvSpPr txBox="1">
            <a:spLocks noChangeArrowheads="1"/>
          </p:cNvSpPr>
          <p:nvPr/>
        </p:nvSpPr>
        <p:spPr bwMode="auto">
          <a:xfrm>
            <a:off x="0" y="6396335"/>
            <a:ext cx="6479754" cy="461665"/>
          </a:xfrm>
          <a:prstGeom prst="rect">
            <a:avLst/>
          </a:prstGeom>
          <a:noFill/>
          <a:ln w="9525">
            <a:noFill/>
            <a:miter lim="800000"/>
            <a:headEnd/>
            <a:tailEnd/>
          </a:ln>
          <a:effectLst/>
        </p:spPr>
        <p:txBody>
          <a:bodyPr wrap="square">
            <a:spAutoFit/>
          </a:bodyPr>
          <a:lstStyle/>
          <a:p>
            <a:r>
              <a:rPr lang="en-GB" sz="1200" dirty="0" smtClean="0"/>
              <a:t>Q28. </a:t>
            </a:r>
            <a:r>
              <a:rPr lang="en-US" sz="1200" dirty="0" smtClean="0"/>
              <a:t>To what extent, if at all, does your own </a:t>
            </a:r>
            <a:r>
              <a:rPr lang="en-US" sz="1200" dirty="0" err="1" smtClean="0"/>
              <a:t>organisation</a:t>
            </a:r>
            <a:r>
              <a:rPr lang="en-US" sz="1200" dirty="0" smtClean="0"/>
              <a:t> benefit from the following, as a result of its status as a charity?</a:t>
            </a:r>
            <a:endParaRPr lang="en-US" sz="1200" dirty="0"/>
          </a:p>
        </p:txBody>
      </p:sp>
      <p:graphicFrame>
        <p:nvGraphicFramePr>
          <p:cNvPr id="7" name="Table 6"/>
          <p:cNvGraphicFramePr>
            <a:graphicFrameLocks noGrp="1"/>
          </p:cNvGraphicFramePr>
          <p:nvPr/>
        </p:nvGraphicFramePr>
        <p:xfrm>
          <a:off x="7372350" y="1523999"/>
          <a:ext cx="1390650" cy="4432301"/>
        </p:xfrm>
        <a:graphic>
          <a:graphicData uri="http://schemas.openxmlformats.org/drawingml/2006/table">
            <a:tbl>
              <a:tblPr firstRow="1" bandRow="1">
                <a:tableStyleId>{5C22544A-7EE6-4342-B048-85BDC9FD1C3A}</a:tableStyleId>
              </a:tblPr>
              <a:tblGrid>
                <a:gridCol w="695325"/>
                <a:gridCol w="695325"/>
              </a:tblGrid>
              <a:tr h="610921">
                <a:tc>
                  <a:txBody>
                    <a:bodyPr/>
                    <a:lstStyle/>
                    <a:p>
                      <a:pPr algn="ctr"/>
                      <a:r>
                        <a:rPr lang="en-GB" sz="1400" b="1" dirty="0" smtClean="0"/>
                        <a:t>Mean2016</a:t>
                      </a:r>
                      <a:endParaRPr lang="en-GB" sz="14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smtClean="0"/>
                        <a:t>Mean2014</a:t>
                      </a:r>
                      <a:endParaRPr lang="en-GB" sz="14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64276">
                <a:tc>
                  <a:txBody>
                    <a:bodyPr/>
                    <a:lstStyle/>
                    <a:p>
                      <a:pPr algn="ctr"/>
                      <a:r>
                        <a:rPr lang="en-GB" sz="1400" dirty="0" smtClean="0"/>
                        <a:t>3.55</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smtClean="0">
                          <a:latin typeface="+mn-lt"/>
                        </a:rPr>
                        <a:t>3.54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64276">
                <a:tc>
                  <a:txBody>
                    <a:bodyPr/>
                    <a:lstStyle/>
                    <a:p>
                      <a:pPr algn="ctr"/>
                      <a:r>
                        <a:rPr lang="en-GB" sz="1400" dirty="0" smtClean="0"/>
                        <a:t>3.46</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3.32</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64276">
                <a:tc>
                  <a:txBody>
                    <a:bodyPr/>
                    <a:lstStyle/>
                    <a:p>
                      <a:pPr algn="ctr"/>
                      <a:r>
                        <a:rPr lang="en-GB" sz="1400" dirty="0" smtClean="0"/>
                        <a:t>3.38</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3.40</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64276">
                <a:tc>
                  <a:txBody>
                    <a:bodyPr/>
                    <a:lstStyle/>
                    <a:p>
                      <a:pPr algn="ctr"/>
                      <a:r>
                        <a:rPr lang="en-GB" sz="1400" dirty="0" smtClean="0"/>
                        <a:t>3.37</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3.37</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64276">
                <a:tc>
                  <a:txBody>
                    <a:bodyPr/>
                    <a:lstStyle/>
                    <a:p>
                      <a:pPr algn="ctr"/>
                      <a:r>
                        <a:rPr lang="en-GB" sz="1400" dirty="0" smtClean="0"/>
                        <a:t>3.32</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3.41</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Down Arrow 7"/>
          <p:cNvSpPr/>
          <p:nvPr/>
        </p:nvSpPr>
        <p:spPr>
          <a:xfrm>
            <a:off x="7890139" y="5557552"/>
            <a:ext cx="86360" cy="184573"/>
          </a:xfrm>
          <a:prstGeom prst="downArrow">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 Arrow 9"/>
          <p:cNvSpPr/>
          <p:nvPr/>
        </p:nvSpPr>
        <p:spPr>
          <a:xfrm>
            <a:off x="7890928" y="3238491"/>
            <a:ext cx="101600" cy="203200"/>
          </a:xfrm>
          <a:prstGeom prst="up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ransition>
    <p:wipe di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Perceived benefits–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89</a:t>
            </a:fld>
            <a:endParaRPr lang="en-GB"/>
          </a:p>
        </p:txBody>
      </p:sp>
      <p:sp>
        <p:nvSpPr>
          <p:cNvPr id="18" name="Content Placeholder 2"/>
          <p:cNvSpPr>
            <a:spLocks noGrp="1"/>
          </p:cNvSpPr>
          <p:nvPr>
            <p:ph idx="1"/>
          </p:nvPr>
        </p:nvSpPr>
        <p:spPr>
          <a:xfrm>
            <a:off x="457200" y="1028700"/>
            <a:ext cx="8229600" cy="5105400"/>
          </a:xfrm>
        </p:spPr>
        <p:txBody>
          <a:bodyPr>
            <a:normAutofit/>
          </a:bodyPr>
          <a:lstStyle/>
          <a:p>
            <a:pPr algn="just">
              <a:buNone/>
            </a:pPr>
            <a:r>
              <a:rPr lang="en-GB" sz="1500" b="1" dirty="0" smtClean="0"/>
              <a:t>Size of charity (Employees)</a:t>
            </a:r>
          </a:p>
          <a:p>
            <a:pPr algn="just"/>
            <a:r>
              <a:rPr lang="en-GB" sz="1500" dirty="0" smtClean="0"/>
              <a:t>Consistently, charities with over six staff (between 53% and 77%) rated the benefit of these statements as 4 or 5 out of 5 (very beneficial) more frequently than those with fewer staff (between 37% and 72%) or no staff </a:t>
            </a:r>
            <a:r>
              <a:rPr lang="en-GB" sz="1500" dirty="0"/>
              <a:t>at all (between </a:t>
            </a:r>
            <a:r>
              <a:rPr lang="en-GB" sz="1500" dirty="0" smtClean="0"/>
              <a:t>30% </a:t>
            </a:r>
            <a:r>
              <a:rPr lang="en-GB" sz="1500" dirty="0"/>
              <a:t>and </a:t>
            </a:r>
            <a:r>
              <a:rPr lang="en-GB" sz="1500" dirty="0" smtClean="0"/>
              <a:t>56%). </a:t>
            </a:r>
          </a:p>
          <a:p>
            <a:pPr marL="0" indent="0" algn="just">
              <a:buNone/>
            </a:pPr>
            <a:endParaRPr lang="en-GB" sz="1500" b="1" dirty="0"/>
          </a:p>
          <a:p>
            <a:pPr marL="0" indent="0" algn="just">
              <a:buNone/>
            </a:pPr>
            <a:r>
              <a:rPr lang="en-GB" sz="1500" b="1" dirty="0" smtClean="0"/>
              <a:t>Size </a:t>
            </a:r>
            <a:r>
              <a:rPr lang="en-GB" sz="1500" b="1" dirty="0"/>
              <a:t>of charity </a:t>
            </a:r>
            <a:r>
              <a:rPr lang="en-GB" sz="1500" b="1" dirty="0" smtClean="0"/>
              <a:t>(Turnover)</a:t>
            </a:r>
            <a:endParaRPr lang="en-GB" sz="1500" b="1" dirty="0"/>
          </a:p>
          <a:p>
            <a:pPr marL="342900" lvl="1" indent="-342900" algn="just">
              <a:buFont typeface="Arial" pitchFamily="34" charset="0"/>
              <a:buChar char="•"/>
            </a:pPr>
            <a:r>
              <a:rPr lang="en-GB" sz="1500" dirty="0" smtClean="0"/>
              <a:t>With the exceptions of ‘the ability to publically fundraise’ and ‘the ability to seek guidance’, in which there were little or no differences between turnover subgroups, charities with an income of over £100k (between 49% and 76%) were consistently more like than those with an income of £25k-£100k (between 34% and </a:t>
            </a:r>
            <a:r>
              <a:rPr lang="en-GB" sz="1500" dirty="0"/>
              <a:t>68</a:t>
            </a:r>
            <a:r>
              <a:rPr lang="en-GB" sz="1500" dirty="0" smtClean="0"/>
              <a:t>%) and less than £25k (between 32% and 56%) to rate the </a:t>
            </a:r>
            <a:r>
              <a:rPr lang="en-GB" sz="1500" dirty="0"/>
              <a:t>benefit of these statements as 4 or 5 out of 5 (very beneficial</a:t>
            </a:r>
            <a:r>
              <a:rPr lang="en-GB" sz="1500" dirty="0" smtClean="0"/>
              <a:t>). </a:t>
            </a:r>
            <a:endParaRPr lang="en-GB" sz="1500" dirty="0"/>
          </a:p>
          <a:p>
            <a:pPr algn="just"/>
            <a:endParaRPr lang="en-GB" sz="1500" dirty="0" smtClean="0"/>
          </a:p>
          <a:p>
            <a:pPr algn="just"/>
            <a:endParaRPr lang="en-GB" sz="1500" dirty="0"/>
          </a:p>
          <a:p>
            <a:pPr lvl="1" algn="just"/>
            <a:endParaRPr lang="en-GB" sz="1500" dirty="0"/>
          </a:p>
          <a:p>
            <a:pPr lvl="1" algn="just"/>
            <a:endParaRPr lang="en-GB" sz="1500" dirty="0"/>
          </a:p>
          <a:p>
            <a:pPr lvl="1" algn="just"/>
            <a:endParaRPr lang="en-GB" sz="1500" dirty="0" smtClean="0"/>
          </a:p>
          <a:p>
            <a:pPr lvl="1" algn="just"/>
            <a:endParaRPr lang="en-GB" sz="1400" dirty="0" smtClean="0"/>
          </a:p>
          <a:p>
            <a:pPr marL="0" indent="0" algn="just">
              <a:buNone/>
            </a:pPr>
            <a:endParaRPr lang="en-GB" sz="1500" dirty="0" smtClean="0"/>
          </a:p>
          <a:p>
            <a:pPr marL="0" indent="0" algn="just">
              <a:buNone/>
            </a:pPr>
            <a:endParaRPr lang="en-GB" sz="1500" dirty="0" smtClean="0"/>
          </a:p>
        </p:txBody>
      </p:sp>
      <p:sp>
        <p:nvSpPr>
          <p:cNvPr id="8" name="Text Box 4"/>
          <p:cNvSpPr txBox="1">
            <a:spLocks noChangeArrowheads="1"/>
          </p:cNvSpPr>
          <p:nvPr/>
        </p:nvSpPr>
        <p:spPr bwMode="auto">
          <a:xfrm>
            <a:off x="0" y="6126169"/>
            <a:ext cx="6479754" cy="461665"/>
          </a:xfrm>
          <a:prstGeom prst="rect">
            <a:avLst/>
          </a:prstGeom>
          <a:noFill/>
          <a:ln w="9525">
            <a:noFill/>
            <a:miter lim="800000"/>
            <a:headEnd/>
            <a:tailEnd/>
          </a:ln>
          <a:effectLst/>
        </p:spPr>
        <p:txBody>
          <a:bodyPr wrap="square">
            <a:spAutoFit/>
          </a:bodyPr>
          <a:lstStyle/>
          <a:p>
            <a:r>
              <a:rPr lang="en-GB" sz="1200" dirty="0" smtClean="0"/>
              <a:t>Q28. </a:t>
            </a:r>
            <a:r>
              <a:rPr lang="en-US" sz="1200" dirty="0" smtClean="0"/>
              <a:t>To what extent, if at all, does your own </a:t>
            </a:r>
            <a:r>
              <a:rPr lang="en-US" sz="1200" dirty="0" err="1" smtClean="0"/>
              <a:t>organisation</a:t>
            </a:r>
            <a:r>
              <a:rPr lang="en-US" sz="1200" dirty="0" smtClean="0"/>
              <a:t> benefit from the following, as a result of its status as a charity?</a:t>
            </a:r>
            <a:endParaRPr lang="en-US" sz="1200" dirty="0"/>
          </a:p>
        </p:txBody>
      </p:sp>
    </p:spTree>
    <p:extLst>
      <p:ext uri="{BB962C8B-B14F-4D97-AF65-F5344CB8AC3E}">
        <p14:creationId xmlns:p14="http://schemas.microsoft.com/office/powerpoint/2010/main" xmlns="" val="2744229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Summary</a:t>
            </a:r>
            <a:endParaRPr lang="en-GB" dirty="0"/>
          </a:p>
        </p:txBody>
      </p:sp>
      <p:sp>
        <p:nvSpPr>
          <p:cNvPr id="3" name="Slide Number Placeholder 2"/>
          <p:cNvSpPr>
            <a:spLocks noGrp="1"/>
          </p:cNvSpPr>
          <p:nvPr>
            <p:ph type="sldNum" sz="quarter" idx="10"/>
          </p:nvPr>
        </p:nvSpPr>
        <p:spPr/>
        <p:txBody>
          <a:bodyPr/>
          <a:lstStyle/>
          <a:p>
            <a:fld id="{AA49D0B1-4015-47B1-AA93-86824F055D44}" type="slidenum">
              <a:rPr lang="en-GB" smtClean="0"/>
              <a:pPr/>
              <a:t>9</a:t>
            </a:fld>
            <a:endParaRPr lang="en-GB"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Perceived </a:t>
            </a:r>
            <a:r>
              <a:rPr lang="en-GB" sz="2800" dirty="0" smtClean="0"/>
              <a:t>benefits – </a:t>
            </a:r>
            <a:r>
              <a:rPr lang="en-GB" sz="2800" dirty="0"/>
              <a:t>sub-groups</a:t>
            </a:r>
          </a:p>
        </p:txBody>
      </p:sp>
      <p:sp>
        <p:nvSpPr>
          <p:cNvPr id="6" name="Slide Number Placeholder 5"/>
          <p:cNvSpPr>
            <a:spLocks noGrp="1"/>
          </p:cNvSpPr>
          <p:nvPr>
            <p:ph type="sldNum" sz="quarter" idx="15"/>
          </p:nvPr>
        </p:nvSpPr>
        <p:spPr/>
        <p:txBody>
          <a:bodyPr/>
          <a:lstStyle/>
          <a:p>
            <a:fld id="{AA49D0B1-4015-47B1-AA93-86824F055D44}" type="slidenum">
              <a:rPr lang="en-GB" smtClean="0"/>
              <a:pPr/>
              <a:t>90</a:t>
            </a:fld>
            <a:endParaRPr lang="en-GB"/>
          </a:p>
        </p:txBody>
      </p:sp>
      <p:sp>
        <p:nvSpPr>
          <p:cNvPr id="18" name="Content Placeholder 2"/>
          <p:cNvSpPr>
            <a:spLocks noGrp="1"/>
          </p:cNvSpPr>
          <p:nvPr>
            <p:ph idx="1"/>
          </p:nvPr>
        </p:nvSpPr>
        <p:spPr>
          <a:xfrm>
            <a:off x="457200" y="1028700"/>
            <a:ext cx="8229600" cy="5105400"/>
          </a:xfrm>
        </p:spPr>
        <p:txBody>
          <a:bodyPr>
            <a:normAutofit/>
          </a:bodyPr>
          <a:lstStyle/>
          <a:p>
            <a:pPr marL="0" indent="0" algn="just">
              <a:buNone/>
            </a:pPr>
            <a:r>
              <a:rPr lang="en-GB" sz="1500" b="1" dirty="0" smtClean="0"/>
              <a:t>Years Established</a:t>
            </a:r>
          </a:p>
          <a:p>
            <a:pPr marL="342900" lvl="1" indent="-342900" algn="just">
              <a:buFont typeface="Arial" pitchFamily="34" charset="0"/>
              <a:buChar char="•"/>
            </a:pPr>
            <a:r>
              <a:rPr lang="en-GB" sz="1500" dirty="0" smtClean="0"/>
              <a:t>The likelihood of a charity rating the benefit of all statements as 4 or 5 out of 5 (very beneficial) decreased linearly with the age, with between one half and two thirds of charities established less than 4 years ago scoring this highly across the statements, compared to between 30% and 40% of charities established for 50 years or more. The only exception to this was for tax relief in which the pattern was reversed, 77% of charities established over 50 years ago rated the benefit as 4 or 5, compared to 52% of those under 4 years.</a:t>
            </a:r>
          </a:p>
          <a:p>
            <a:pPr marL="342900" lvl="1" indent="-342900" algn="just">
              <a:buFont typeface="Arial" pitchFamily="34" charset="0"/>
              <a:buChar char="•"/>
            </a:pPr>
            <a:endParaRPr lang="en-GB" sz="1500" dirty="0"/>
          </a:p>
          <a:p>
            <a:pPr marL="342900" lvl="1" indent="-342900" algn="just">
              <a:buFont typeface="Arial" pitchFamily="34" charset="0"/>
              <a:buChar char="•"/>
            </a:pPr>
            <a:endParaRPr lang="en-GB" sz="1200" dirty="0" smtClean="0"/>
          </a:p>
          <a:p>
            <a:pPr marL="0" lvl="1" indent="0" algn="just">
              <a:buNone/>
            </a:pPr>
            <a:endParaRPr lang="en-GB" sz="1200" dirty="0"/>
          </a:p>
          <a:p>
            <a:pPr marL="0" lvl="1" indent="0" algn="just">
              <a:buNone/>
            </a:pPr>
            <a:endParaRPr lang="en-GB" sz="1200" dirty="0" smtClean="0"/>
          </a:p>
          <a:p>
            <a:pPr marL="0" lvl="1" indent="0" algn="just">
              <a:buNone/>
            </a:pPr>
            <a:endParaRPr lang="en-GB" sz="1200" dirty="0"/>
          </a:p>
          <a:p>
            <a:pPr marL="0" lvl="1" indent="0" algn="just">
              <a:buNone/>
            </a:pPr>
            <a:endParaRPr lang="en-GB" sz="1200" dirty="0" smtClean="0"/>
          </a:p>
          <a:p>
            <a:pPr marL="0" lvl="1" indent="0" algn="just">
              <a:buNone/>
            </a:pPr>
            <a:endParaRPr lang="en-GB" sz="1200" dirty="0"/>
          </a:p>
          <a:p>
            <a:pPr marL="0" indent="0" algn="just">
              <a:buNone/>
            </a:pPr>
            <a:endParaRPr lang="en-GB" sz="1500" dirty="0" smtClean="0"/>
          </a:p>
        </p:txBody>
      </p:sp>
      <p:sp>
        <p:nvSpPr>
          <p:cNvPr id="8" name="Text Box 4"/>
          <p:cNvSpPr txBox="1">
            <a:spLocks noChangeArrowheads="1"/>
          </p:cNvSpPr>
          <p:nvPr/>
        </p:nvSpPr>
        <p:spPr bwMode="auto">
          <a:xfrm>
            <a:off x="0" y="6126169"/>
            <a:ext cx="6479754" cy="461665"/>
          </a:xfrm>
          <a:prstGeom prst="rect">
            <a:avLst/>
          </a:prstGeom>
          <a:noFill/>
          <a:ln w="9525">
            <a:noFill/>
            <a:miter lim="800000"/>
            <a:headEnd/>
            <a:tailEnd/>
          </a:ln>
          <a:effectLst/>
        </p:spPr>
        <p:txBody>
          <a:bodyPr wrap="square">
            <a:spAutoFit/>
          </a:bodyPr>
          <a:lstStyle/>
          <a:p>
            <a:r>
              <a:rPr lang="en-GB" sz="1200" dirty="0" smtClean="0"/>
              <a:t>Q28. </a:t>
            </a:r>
            <a:r>
              <a:rPr lang="en-US" sz="1200" dirty="0" smtClean="0"/>
              <a:t>To what extent, if at all, does your own </a:t>
            </a:r>
            <a:r>
              <a:rPr lang="en-US" sz="1200" dirty="0" err="1" smtClean="0"/>
              <a:t>organisation</a:t>
            </a:r>
            <a:r>
              <a:rPr lang="en-US" sz="1200" dirty="0" smtClean="0"/>
              <a:t> benefit from the following, as a result of its status as a charity?</a:t>
            </a:r>
            <a:endParaRPr lang="en-US" sz="1200" dirty="0"/>
          </a:p>
        </p:txBody>
      </p:sp>
    </p:spTree>
    <p:extLst>
      <p:ext uri="{BB962C8B-B14F-4D97-AF65-F5344CB8AC3E}">
        <p14:creationId xmlns:p14="http://schemas.microsoft.com/office/powerpoint/2010/main" xmlns="" val="3443829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7139136" cy="1143000"/>
          </a:xfrm>
        </p:spPr>
        <p:txBody>
          <a:bodyPr>
            <a:noAutofit/>
          </a:bodyPr>
          <a:lstStyle/>
          <a:p>
            <a:r>
              <a:rPr lang="en-GB" sz="2800" dirty="0" smtClean="0"/>
              <a:t>Main drawback of charity status (spontaneous)</a:t>
            </a:r>
            <a:br>
              <a:rPr lang="en-GB" sz="2800" dirty="0" smtClean="0"/>
            </a:br>
            <a:endParaRPr lang="en-GB" sz="2800" dirty="0"/>
          </a:p>
        </p:txBody>
      </p:sp>
      <p:graphicFrame>
        <p:nvGraphicFramePr>
          <p:cNvPr id="7" name="Content Placeholder 6"/>
          <p:cNvGraphicFramePr>
            <a:graphicFrameLocks noGrp="1"/>
          </p:cNvGraphicFramePr>
          <p:nvPr>
            <p:ph idx="1"/>
          </p:nvPr>
        </p:nvGraphicFramePr>
        <p:xfrm>
          <a:off x="2745344" y="1589561"/>
          <a:ext cx="3236356" cy="3320132"/>
        </p:xfrm>
        <a:graphic>
          <a:graphicData uri="http://schemas.openxmlformats.org/drawingml/2006/table">
            <a:tbl>
              <a:tblPr firstRow="1" bandRow="1">
                <a:tableStyleId>{5C22544A-7EE6-4342-B048-85BDC9FD1C3A}</a:tableStyleId>
              </a:tblPr>
              <a:tblGrid>
                <a:gridCol w="2156856"/>
                <a:gridCol w="539750"/>
                <a:gridCol w="539750"/>
              </a:tblGrid>
              <a:tr h="500467">
                <a:tc>
                  <a:txBody>
                    <a:bodyPr/>
                    <a:lstStyle/>
                    <a:p>
                      <a:endParaRPr lang="en-GB"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1400" b="1" dirty="0" smtClean="0"/>
                    </a:p>
                    <a:p>
                      <a:pPr algn="l"/>
                      <a:r>
                        <a:rPr lang="en-GB" sz="1400" b="1" dirty="0" smtClean="0"/>
                        <a:t> No.         %</a:t>
                      </a:r>
                      <a:endParaRPr lang="en-GB"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r>
              <a:tr h="398196">
                <a:tc>
                  <a:txBody>
                    <a:bodyPr/>
                    <a:lstStyle/>
                    <a:p>
                      <a:pPr marL="92075" indent="0" algn="l" fontAlgn="b"/>
                      <a:r>
                        <a:rPr lang="en-GB" sz="1400" b="0" i="0" u="none" strike="noStrike" dirty="0" smtClean="0">
                          <a:latin typeface="+mn-lt"/>
                        </a:rPr>
                        <a:t>Regulations and/or complying with OSCR</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136</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11%</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98196">
                <a:tc>
                  <a:txBody>
                    <a:bodyPr/>
                    <a:lstStyle/>
                    <a:p>
                      <a:pPr marL="92075" indent="0" algn="l" fontAlgn="b"/>
                      <a:r>
                        <a:rPr lang="en-GB" sz="1400" b="0" i="0" u="none" strike="noStrike" dirty="0" smtClean="0">
                          <a:latin typeface="+mn-lt"/>
                        </a:rPr>
                        <a:t>Filling annual return</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114</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9%</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98196">
                <a:tc>
                  <a:txBody>
                    <a:bodyPr/>
                    <a:lstStyle/>
                    <a:p>
                      <a:pPr marL="92075" indent="0" algn="l" fontAlgn="b"/>
                      <a:r>
                        <a:rPr lang="en-GB" sz="1400" b="0" i="0" u="none" strike="noStrike" dirty="0" smtClean="0">
                          <a:latin typeface="+mn-lt"/>
                        </a:rPr>
                        <a:t>Paperwork</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79</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7%</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05151">
                <a:tc>
                  <a:txBody>
                    <a:bodyPr/>
                    <a:lstStyle/>
                    <a:p>
                      <a:pPr marL="92075" indent="0" algn="l" fontAlgn="b"/>
                      <a:r>
                        <a:rPr lang="en-GB" sz="1400" b="0" i="0" u="none" strike="noStrike" dirty="0" smtClean="0">
                          <a:latin typeface="+mn-lt"/>
                        </a:rPr>
                        <a:t>Issues with funding</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45</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4%</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99959">
                <a:tc>
                  <a:txBody>
                    <a:bodyPr/>
                    <a:lstStyle/>
                    <a:p>
                      <a:pPr marL="92075" indent="0" algn="l" fontAlgn="b"/>
                      <a:r>
                        <a:rPr lang="en-US" sz="1400" b="0" i="0" u="none" strike="noStrike" dirty="0" smtClean="0">
                          <a:latin typeface="+mn-lt"/>
                        </a:rPr>
                        <a:t>Other</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141</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12%</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99959">
                <a:tc>
                  <a:txBody>
                    <a:bodyPr/>
                    <a:lstStyle/>
                    <a:p>
                      <a:pPr marL="92075" indent="0" algn="l" fontAlgn="b"/>
                      <a:r>
                        <a:rPr lang="en-GB" sz="1400" b="0" i="0" u="none" strike="noStrike" dirty="0" smtClean="0">
                          <a:latin typeface="+mn-lt"/>
                        </a:rPr>
                        <a:t>No drawbacks</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669</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55%</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64266">
                <a:tc>
                  <a:txBody>
                    <a:bodyPr/>
                    <a:lstStyle/>
                    <a:p>
                      <a:pPr marL="92075" indent="0" algn="l" fontAlgn="b"/>
                      <a:r>
                        <a:rPr lang="en-GB" sz="1400" b="0" i="0" u="none" strike="noStrike" dirty="0" smtClean="0">
                          <a:latin typeface="+mn-lt"/>
                        </a:rPr>
                        <a:t>Don’t know</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31</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3%</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Slide Number Placeholder 5"/>
          <p:cNvSpPr>
            <a:spLocks noGrp="1"/>
          </p:cNvSpPr>
          <p:nvPr>
            <p:ph type="sldNum" sz="quarter" idx="15"/>
          </p:nvPr>
        </p:nvSpPr>
        <p:spPr/>
        <p:txBody>
          <a:bodyPr/>
          <a:lstStyle/>
          <a:p>
            <a:fld id="{AA49D0B1-4015-47B1-AA93-86824F055D44}" type="slidenum">
              <a:rPr lang="en-GB" smtClean="0"/>
              <a:pPr/>
              <a:t>91</a:t>
            </a:fld>
            <a:endParaRPr lang="en-GB"/>
          </a:p>
        </p:txBody>
      </p:sp>
      <p:sp>
        <p:nvSpPr>
          <p:cNvPr id="5" name="Text Box 4"/>
          <p:cNvSpPr txBox="1">
            <a:spLocks noChangeArrowheads="1"/>
          </p:cNvSpPr>
          <p:nvPr/>
        </p:nvSpPr>
        <p:spPr bwMode="auto">
          <a:xfrm>
            <a:off x="0" y="6174604"/>
            <a:ext cx="6479754" cy="276999"/>
          </a:xfrm>
          <a:prstGeom prst="rect">
            <a:avLst/>
          </a:prstGeom>
          <a:noFill/>
          <a:ln w="9525">
            <a:noFill/>
            <a:miter lim="800000"/>
            <a:headEnd/>
            <a:tailEnd/>
          </a:ln>
          <a:effectLst/>
        </p:spPr>
        <p:txBody>
          <a:bodyPr wrap="square">
            <a:spAutoFit/>
          </a:bodyPr>
          <a:lstStyle/>
          <a:p>
            <a:r>
              <a:rPr lang="en-GB" sz="1200" dirty="0" smtClean="0"/>
              <a:t>Q27. </a:t>
            </a:r>
            <a:r>
              <a:rPr lang="en-US" sz="1200" dirty="0" smtClean="0"/>
              <a:t>What do you consider to be the greatest drawback of charitable status to your </a:t>
            </a:r>
            <a:r>
              <a:rPr lang="en-US" sz="1200" dirty="0" err="1" smtClean="0"/>
              <a:t>organisation</a:t>
            </a:r>
            <a:r>
              <a:rPr lang="en-US" sz="1200" dirty="0" smtClean="0"/>
              <a:t>.?</a:t>
            </a:r>
            <a:endParaRPr lang="en-US" sz="1200" dirty="0"/>
          </a:p>
        </p:txBody>
      </p:sp>
      <p:sp>
        <p:nvSpPr>
          <p:cNvPr id="8" name="Text Box 7"/>
          <p:cNvSpPr txBox="1">
            <a:spLocks noChangeArrowheads="1"/>
          </p:cNvSpPr>
          <p:nvPr/>
        </p:nvSpPr>
        <p:spPr bwMode="auto">
          <a:xfrm>
            <a:off x="1366837" y="6178132"/>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 1,215</a:t>
            </a:r>
            <a:endParaRPr lang="en-GB" sz="12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Main drawback of charity status (spontaneous)</a:t>
            </a:r>
            <a:endParaRPr lang="en-GB" sz="2800" dirty="0"/>
          </a:p>
        </p:txBody>
      </p:sp>
      <p:sp>
        <p:nvSpPr>
          <p:cNvPr id="4" name="Slide Number Placeholder 3"/>
          <p:cNvSpPr>
            <a:spLocks noGrp="1"/>
          </p:cNvSpPr>
          <p:nvPr>
            <p:ph type="sldNum" sz="quarter" idx="15"/>
          </p:nvPr>
        </p:nvSpPr>
        <p:spPr/>
        <p:txBody>
          <a:bodyPr/>
          <a:lstStyle/>
          <a:p>
            <a:fld id="{AA49D0B1-4015-47B1-AA93-86824F055D44}" type="slidenum">
              <a:rPr lang="en-GB" smtClean="0"/>
              <a:pPr/>
              <a:t>92</a:t>
            </a:fld>
            <a:endParaRPr lang="en-GB" dirty="0"/>
          </a:p>
        </p:txBody>
      </p:sp>
      <p:sp>
        <p:nvSpPr>
          <p:cNvPr id="8" name="Rounded Rectangular Callout 7"/>
          <p:cNvSpPr/>
          <p:nvPr/>
        </p:nvSpPr>
        <p:spPr>
          <a:xfrm>
            <a:off x="6372224" y="1414130"/>
            <a:ext cx="2441576" cy="846470"/>
          </a:xfrm>
          <a:prstGeom prst="wedgeRoundRectCallout">
            <a:avLst>
              <a:gd name="adj1" fmla="val -61500"/>
              <a:gd name="adj2" fmla="val -5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Keeping up with ever changing legislation</a:t>
            </a:r>
            <a:endParaRPr lang="en-GB" sz="1400" dirty="0">
              <a:solidFill>
                <a:schemeClr val="tx1"/>
              </a:solidFill>
            </a:endParaRPr>
          </a:p>
        </p:txBody>
      </p:sp>
      <p:sp>
        <p:nvSpPr>
          <p:cNvPr id="10" name="Rounded Rectangular Callout 9"/>
          <p:cNvSpPr/>
          <p:nvPr/>
        </p:nvSpPr>
        <p:spPr>
          <a:xfrm>
            <a:off x="545396" y="2902688"/>
            <a:ext cx="2401004" cy="1048424"/>
          </a:xfrm>
          <a:prstGeom prst="wedgeRoundRectCallout">
            <a:avLst>
              <a:gd name="adj1" fmla="val 65934"/>
              <a:gd name="adj2" fmla="val 371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Purely the additional administration now involved</a:t>
            </a:r>
            <a:endParaRPr lang="en-GB" sz="1400" dirty="0">
              <a:solidFill>
                <a:schemeClr val="tx1"/>
              </a:solidFill>
            </a:endParaRPr>
          </a:p>
        </p:txBody>
      </p:sp>
      <p:sp>
        <p:nvSpPr>
          <p:cNvPr id="11" name="Rounded Rectangular Callout 10"/>
          <p:cNvSpPr/>
          <p:nvPr/>
        </p:nvSpPr>
        <p:spPr>
          <a:xfrm>
            <a:off x="3721100" y="4222751"/>
            <a:ext cx="2952750" cy="1638299"/>
          </a:xfrm>
          <a:prstGeom prst="wedgeRoundRectCallout">
            <a:avLst>
              <a:gd name="adj1" fmla="val 49145"/>
              <a:gd name="adj2" fmla="val 666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We are small church, with small amounts of giving. So reporting can be an added stress, but I do fill it is important for Charities to do this</a:t>
            </a:r>
            <a:endParaRPr lang="en-GB" sz="1400" dirty="0">
              <a:solidFill>
                <a:schemeClr val="tx1"/>
              </a:solidFill>
            </a:endParaRPr>
          </a:p>
        </p:txBody>
      </p:sp>
      <p:sp>
        <p:nvSpPr>
          <p:cNvPr id="12" name="Rounded Rectangular Callout 11"/>
          <p:cNvSpPr/>
          <p:nvPr/>
        </p:nvSpPr>
        <p:spPr>
          <a:xfrm>
            <a:off x="6753225" y="2511426"/>
            <a:ext cx="2152650" cy="1425574"/>
          </a:xfrm>
          <a:prstGeom prst="wedgeRoundRectCallout">
            <a:avLst>
              <a:gd name="adj1" fmla="val -61500"/>
              <a:gd name="adj2" fmla="val -5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I don't see any significant drawbacks to being a charitable organisation</a:t>
            </a:r>
            <a:endParaRPr lang="en-GB" sz="1400" dirty="0">
              <a:solidFill>
                <a:schemeClr val="tx1"/>
              </a:solidFill>
            </a:endParaRPr>
          </a:p>
        </p:txBody>
      </p:sp>
      <p:sp>
        <p:nvSpPr>
          <p:cNvPr id="13" name="Rounded Rectangular Callout 12"/>
          <p:cNvSpPr/>
          <p:nvPr/>
        </p:nvSpPr>
        <p:spPr>
          <a:xfrm>
            <a:off x="3578578" y="2615609"/>
            <a:ext cx="2679700" cy="1208502"/>
          </a:xfrm>
          <a:prstGeom prst="wedgeRoundRectCallout">
            <a:avLst>
              <a:gd name="adj1" fmla="val -67128"/>
              <a:gd name="adj2" fmla="val -3392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Too much regulation in presentation of accounts and the new format is far too complicated</a:t>
            </a:r>
            <a:endParaRPr lang="en-GB" sz="1400" dirty="0">
              <a:solidFill>
                <a:schemeClr val="tx1"/>
              </a:solidFill>
            </a:endParaRPr>
          </a:p>
        </p:txBody>
      </p:sp>
      <p:sp>
        <p:nvSpPr>
          <p:cNvPr id="14" name="Rounded Rectangular Callout 13"/>
          <p:cNvSpPr/>
          <p:nvPr/>
        </p:nvSpPr>
        <p:spPr>
          <a:xfrm>
            <a:off x="557389" y="4216400"/>
            <a:ext cx="2819400" cy="1653822"/>
          </a:xfrm>
          <a:prstGeom prst="wedgeRoundRectCallout">
            <a:avLst>
              <a:gd name="adj1" fmla="val -61500"/>
              <a:gd name="adj2" fmla="val -54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I do not believe that there is any drawback and understand that OSCR is essential to show the public what Charities are doing</a:t>
            </a:r>
            <a:endParaRPr lang="en-GB" sz="1400" dirty="0">
              <a:solidFill>
                <a:schemeClr val="tx1"/>
              </a:solidFill>
            </a:endParaRPr>
          </a:p>
        </p:txBody>
      </p:sp>
      <p:sp>
        <p:nvSpPr>
          <p:cNvPr id="15" name="Rounded Rectangular Callout 14"/>
          <p:cNvSpPr/>
          <p:nvPr/>
        </p:nvSpPr>
        <p:spPr>
          <a:xfrm>
            <a:off x="602633" y="1616148"/>
            <a:ext cx="4899378" cy="712380"/>
          </a:xfrm>
          <a:prstGeom prst="wedgeRoundRectCallout">
            <a:avLst>
              <a:gd name="adj1" fmla="val 57646"/>
              <a:gd name="adj2" fmla="val 4635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Accounts legislation now more cumbersome and require more detail than company accounts.  More onerous on small charities</a:t>
            </a:r>
            <a:endParaRPr lang="en-GB" sz="1400" dirty="0">
              <a:solidFill>
                <a:schemeClr val="tx1"/>
              </a:solidFill>
            </a:endParaRPr>
          </a:p>
        </p:txBody>
      </p:sp>
      <p:sp>
        <p:nvSpPr>
          <p:cNvPr id="17" name="Rounded Rectangular Callout 16"/>
          <p:cNvSpPr/>
          <p:nvPr/>
        </p:nvSpPr>
        <p:spPr>
          <a:xfrm>
            <a:off x="6916561" y="4223456"/>
            <a:ext cx="2057400" cy="1691922"/>
          </a:xfrm>
          <a:prstGeom prst="wedgeRoundRectCallout">
            <a:avLst>
              <a:gd name="adj1" fmla="val -36989"/>
              <a:gd name="adj2" fmla="val 6398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The cost of having an accountant for book keeping</a:t>
            </a:r>
            <a:endParaRPr lang="en-GB" sz="1400" dirty="0">
              <a:solidFill>
                <a:schemeClr val="tx1"/>
              </a:solidFill>
            </a:endParaRPr>
          </a:p>
        </p:txBody>
      </p:sp>
      <p:sp>
        <p:nvSpPr>
          <p:cNvPr id="25" name="Text Box 4"/>
          <p:cNvSpPr txBox="1">
            <a:spLocks noChangeArrowheads="1"/>
          </p:cNvSpPr>
          <p:nvPr/>
        </p:nvSpPr>
        <p:spPr bwMode="auto">
          <a:xfrm>
            <a:off x="0" y="6189116"/>
            <a:ext cx="6479754" cy="276999"/>
          </a:xfrm>
          <a:prstGeom prst="rect">
            <a:avLst/>
          </a:prstGeom>
          <a:noFill/>
          <a:ln w="9525">
            <a:noFill/>
            <a:miter lim="800000"/>
            <a:headEnd/>
            <a:tailEnd/>
          </a:ln>
          <a:effectLst/>
        </p:spPr>
        <p:txBody>
          <a:bodyPr wrap="square">
            <a:spAutoFit/>
          </a:bodyPr>
          <a:lstStyle/>
          <a:p>
            <a:r>
              <a:rPr lang="en-GB" sz="1200" dirty="0" smtClean="0"/>
              <a:t>Q27. </a:t>
            </a:r>
            <a:r>
              <a:rPr lang="en-US" sz="1200" dirty="0" smtClean="0"/>
              <a:t>What do you consider to be the greatest drawback of charitable status to your </a:t>
            </a:r>
            <a:r>
              <a:rPr lang="en-US" sz="1200" dirty="0" err="1" smtClean="0"/>
              <a:t>organisation</a:t>
            </a:r>
            <a:r>
              <a:rPr lang="en-US" sz="1200" dirty="0" smtClean="0"/>
              <a:t>?</a:t>
            </a:r>
            <a:endParaRPr lang="en-US" sz="12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93</a:t>
            </a:fld>
            <a:endParaRPr lang="en-GB" sz="900"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Perceived drawbacks of charity status</a:t>
            </a:r>
            <a:endParaRPr lang="en-GB" sz="2800" i="1" dirty="0"/>
          </a:p>
        </p:txBody>
      </p:sp>
      <p:sp>
        <p:nvSpPr>
          <p:cNvPr id="19" name="Text Box 7"/>
          <p:cNvSpPr txBox="1">
            <a:spLocks noChangeArrowheads="1"/>
          </p:cNvSpPr>
          <p:nvPr/>
        </p:nvSpPr>
        <p:spPr bwMode="auto">
          <a:xfrm>
            <a:off x="1366837" y="616361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 1,215</a:t>
            </a:r>
            <a:endParaRPr lang="en-GB" sz="1200" dirty="0"/>
          </a:p>
        </p:txBody>
      </p:sp>
      <p:sp>
        <p:nvSpPr>
          <p:cNvPr id="10" name="Text Box 4"/>
          <p:cNvSpPr txBox="1">
            <a:spLocks noChangeArrowheads="1"/>
          </p:cNvSpPr>
          <p:nvPr/>
        </p:nvSpPr>
        <p:spPr bwMode="auto">
          <a:xfrm>
            <a:off x="0" y="6149597"/>
            <a:ext cx="6479754" cy="461665"/>
          </a:xfrm>
          <a:prstGeom prst="rect">
            <a:avLst/>
          </a:prstGeom>
          <a:noFill/>
          <a:ln w="9525">
            <a:noFill/>
            <a:miter lim="800000"/>
            <a:headEnd/>
            <a:tailEnd/>
          </a:ln>
          <a:effectLst/>
        </p:spPr>
        <p:txBody>
          <a:bodyPr wrap="square">
            <a:spAutoFit/>
          </a:bodyPr>
          <a:lstStyle/>
          <a:p>
            <a:r>
              <a:rPr lang="en-GB" sz="1200" dirty="0" smtClean="0"/>
              <a:t>Q29. </a:t>
            </a:r>
            <a:r>
              <a:rPr lang="en-US" sz="1200" dirty="0" smtClean="0"/>
              <a:t>To what extent, if at all, is your own </a:t>
            </a:r>
            <a:r>
              <a:rPr lang="en-US" sz="1200" dirty="0" err="1" smtClean="0"/>
              <a:t>organisation</a:t>
            </a:r>
            <a:r>
              <a:rPr lang="en-US" sz="1200" dirty="0" smtClean="0"/>
              <a:t> hindered by the following, as a result of its status as a charity?</a:t>
            </a:r>
            <a:endParaRPr lang="en-US" sz="1200" dirty="0"/>
          </a:p>
        </p:txBody>
      </p:sp>
      <p:graphicFrame>
        <p:nvGraphicFramePr>
          <p:cNvPr id="17" name="Object 2"/>
          <p:cNvGraphicFramePr>
            <a:graphicFrameLocks noChangeAspect="1"/>
          </p:cNvGraphicFramePr>
          <p:nvPr/>
        </p:nvGraphicFramePr>
        <p:xfrm>
          <a:off x="251520" y="1041400"/>
          <a:ext cx="8640960" cy="5016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nvGraphicFramePr>
        <p:xfrm>
          <a:off x="7372350" y="1523999"/>
          <a:ext cx="1390650" cy="4432301"/>
        </p:xfrm>
        <a:graphic>
          <a:graphicData uri="http://schemas.openxmlformats.org/drawingml/2006/table">
            <a:tbl>
              <a:tblPr firstRow="1" bandRow="1">
                <a:tableStyleId>{5C22544A-7EE6-4342-B048-85BDC9FD1C3A}</a:tableStyleId>
              </a:tblPr>
              <a:tblGrid>
                <a:gridCol w="695325"/>
                <a:gridCol w="695325"/>
              </a:tblGrid>
              <a:tr h="610921">
                <a:tc>
                  <a:txBody>
                    <a:bodyPr/>
                    <a:lstStyle/>
                    <a:p>
                      <a:pPr algn="ctr"/>
                      <a:r>
                        <a:rPr lang="en-GB" sz="1400" b="1" dirty="0" smtClean="0"/>
                        <a:t>Mean2016</a:t>
                      </a:r>
                      <a:endParaRPr lang="en-GB" sz="14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smtClean="0"/>
                        <a:t>Mean2014</a:t>
                      </a:r>
                      <a:endParaRPr lang="en-GB" sz="14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642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2.27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smtClean="0">
                          <a:latin typeface="+mn-lt"/>
                        </a:rPr>
                        <a:t>2.17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64276">
                <a:tc>
                  <a:txBody>
                    <a:bodyPr/>
                    <a:lstStyle/>
                    <a:p>
                      <a:pPr algn="ctr"/>
                      <a:r>
                        <a:rPr lang="en-GB" sz="1400" dirty="0" smtClean="0"/>
                        <a:t>2.15</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2.29</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642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2.11</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2.07</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642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2.09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2.24</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64276">
                <a:tc>
                  <a:txBody>
                    <a:bodyPr/>
                    <a:lstStyle/>
                    <a:p>
                      <a:pPr algn="ctr"/>
                      <a:r>
                        <a:rPr lang="en-GB" sz="1400" dirty="0" smtClean="0"/>
                        <a:t>2.06</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2.06</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Up Arrow 8"/>
          <p:cNvSpPr/>
          <p:nvPr/>
        </p:nvSpPr>
        <p:spPr>
          <a:xfrm>
            <a:off x="7890928" y="2483763"/>
            <a:ext cx="101600" cy="203200"/>
          </a:xfrm>
          <a:prstGeom prst="upArrow">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Down Arrow 10"/>
          <p:cNvSpPr/>
          <p:nvPr/>
        </p:nvSpPr>
        <p:spPr>
          <a:xfrm>
            <a:off x="7890139" y="3264295"/>
            <a:ext cx="86360" cy="184573"/>
          </a:xfrm>
          <a:prstGeom prst="down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a:off x="7897396" y="4752009"/>
            <a:ext cx="86360" cy="184573"/>
          </a:xfrm>
          <a:prstGeom prst="down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wipe di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94</a:t>
            </a:fld>
            <a:endParaRPr lang="en-GB" sz="900"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Perceived drawbacks of charity status</a:t>
            </a:r>
            <a:endParaRPr lang="en-GB" sz="2800" i="1" dirty="0"/>
          </a:p>
        </p:txBody>
      </p:sp>
      <p:sp>
        <p:nvSpPr>
          <p:cNvPr id="19" name="Text Box 7"/>
          <p:cNvSpPr txBox="1">
            <a:spLocks noChangeArrowheads="1"/>
          </p:cNvSpPr>
          <p:nvPr/>
        </p:nvSpPr>
        <p:spPr bwMode="auto">
          <a:xfrm>
            <a:off x="1366837" y="6178132"/>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respondents): 1,215</a:t>
            </a:r>
            <a:endParaRPr lang="en-GB" sz="1200" dirty="0"/>
          </a:p>
        </p:txBody>
      </p:sp>
      <p:graphicFrame>
        <p:nvGraphicFramePr>
          <p:cNvPr id="17" name="Object 2"/>
          <p:cNvGraphicFramePr>
            <a:graphicFrameLocks noChangeAspect="1"/>
          </p:cNvGraphicFramePr>
          <p:nvPr/>
        </p:nvGraphicFramePr>
        <p:xfrm>
          <a:off x="251520" y="1031776"/>
          <a:ext cx="8640960" cy="502612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0" y="6178625"/>
            <a:ext cx="6479754" cy="461665"/>
          </a:xfrm>
          <a:prstGeom prst="rect">
            <a:avLst/>
          </a:prstGeom>
          <a:noFill/>
          <a:ln w="9525">
            <a:noFill/>
            <a:miter lim="800000"/>
            <a:headEnd/>
            <a:tailEnd/>
          </a:ln>
          <a:effectLst/>
        </p:spPr>
        <p:txBody>
          <a:bodyPr wrap="square">
            <a:spAutoFit/>
          </a:bodyPr>
          <a:lstStyle/>
          <a:p>
            <a:r>
              <a:rPr lang="en-GB" sz="1200" dirty="0" smtClean="0"/>
              <a:t>Q29. </a:t>
            </a:r>
            <a:r>
              <a:rPr lang="en-US" sz="1200" dirty="0" smtClean="0"/>
              <a:t>To what extent, if at all, is your own </a:t>
            </a:r>
            <a:r>
              <a:rPr lang="en-US" sz="1200" dirty="0" err="1" smtClean="0"/>
              <a:t>organisation</a:t>
            </a:r>
            <a:r>
              <a:rPr lang="en-US" sz="1200" dirty="0" smtClean="0"/>
              <a:t> hindered by the following, as a result of its status as a charity?</a:t>
            </a:r>
            <a:endParaRPr lang="en-US" sz="1200" dirty="0"/>
          </a:p>
        </p:txBody>
      </p:sp>
      <p:graphicFrame>
        <p:nvGraphicFramePr>
          <p:cNvPr id="7" name="Table 6"/>
          <p:cNvGraphicFramePr>
            <a:graphicFrameLocks noGrp="1"/>
          </p:cNvGraphicFramePr>
          <p:nvPr/>
        </p:nvGraphicFramePr>
        <p:xfrm>
          <a:off x="7372350" y="1523999"/>
          <a:ext cx="1390650" cy="4432301"/>
        </p:xfrm>
        <a:graphic>
          <a:graphicData uri="http://schemas.openxmlformats.org/drawingml/2006/table">
            <a:tbl>
              <a:tblPr firstRow="1" bandRow="1">
                <a:tableStyleId>{5C22544A-7EE6-4342-B048-85BDC9FD1C3A}</a:tableStyleId>
              </a:tblPr>
              <a:tblGrid>
                <a:gridCol w="695325"/>
                <a:gridCol w="695325"/>
              </a:tblGrid>
              <a:tr h="610921">
                <a:tc>
                  <a:txBody>
                    <a:bodyPr/>
                    <a:lstStyle/>
                    <a:p>
                      <a:pPr algn="ctr"/>
                      <a:r>
                        <a:rPr lang="en-GB" sz="1400" b="1" dirty="0" smtClean="0"/>
                        <a:t>Mean2016</a:t>
                      </a:r>
                      <a:endParaRPr lang="en-GB" sz="14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dirty="0" smtClean="0"/>
                        <a:t>Mean2014</a:t>
                      </a:r>
                      <a:endParaRPr lang="en-GB" sz="14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64276">
                <a:tc>
                  <a:txBody>
                    <a:bodyPr/>
                    <a:lstStyle/>
                    <a:p>
                      <a:pPr algn="ctr"/>
                      <a:r>
                        <a:rPr lang="en-GB" sz="1400" dirty="0" smtClean="0"/>
                        <a:t>1.95</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dirty="0" smtClean="0">
                          <a:latin typeface="+mn-lt"/>
                        </a:rPr>
                        <a:t>2.02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64276">
                <a:tc>
                  <a:txBody>
                    <a:bodyPr/>
                    <a:lstStyle/>
                    <a:p>
                      <a:pPr algn="ctr"/>
                      <a:r>
                        <a:rPr lang="en-GB" sz="1400" dirty="0" smtClean="0"/>
                        <a:t>1.76</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1.85</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64276">
                <a:tc>
                  <a:txBody>
                    <a:bodyPr/>
                    <a:lstStyle/>
                    <a:p>
                      <a:pPr algn="ctr"/>
                      <a:r>
                        <a:rPr lang="en-GB" sz="1400" dirty="0" smtClean="0"/>
                        <a:t>1.60</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1.59</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642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1.48</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1.53</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64276">
                <a:tc>
                  <a:txBody>
                    <a:bodyPr/>
                    <a:lstStyle/>
                    <a:p>
                      <a:pPr algn="ctr"/>
                      <a:r>
                        <a:rPr lang="en-GB" sz="1400" dirty="0" smtClean="0"/>
                        <a:t>1.37</a:t>
                      </a:r>
                      <a:endParaRPr lang="en-GB" sz="1400" dirty="0"/>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latin typeface="+mn-lt"/>
                        </a:rPr>
                        <a:t>1.45</a:t>
                      </a:r>
                      <a:endParaRPr lang="en-US" sz="1400" b="0" i="0" u="none" strike="noStrike" dirty="0">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Down Arrow 8"/>
          <p:cNvSpPr/>
          <p:nvPr/>
        </p:nvSpPr>
        <p:spPr>
          <a:xfrm>
            <a:off x="7890139" y="3264295"/>
            <a:ext cx="86360" cy="184573"/>
          </a:xfrm>
          <a:prstGeom prst="down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7911910" y="5564809"/>
            <a:ext cx="86360" cy="184573"/>
          </a:xfrm>
          <a:prstGeom prst="downArrow">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wipe di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Perceived benefits and drawbacks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95</a:t>
            </a:fld>
            <a:endParaRPr lang="en-GB"/>
          </a:p>
        </p:txBody>
      </p:sp>
      <p:sp>
        <p:nvSpPr>
          <p:cNvPr id="18" name="Content Placeholder 2"/>
          <p:cNvSpPr>
            <a:spLocks noGrp="1"/>
          </p:cNvSpPr>
          <p:nvPr>
            <p:ph idx="1"/>
          </p:nvPr>
        </p:nvSpPr>
        <p:spPr>
          <a:xfrm>
            <a:off x="457200" y="1028700"/>
            <a:ext cx="8229600" cy="5105400"/>
          </a:xfrm>
        </p:spPr>
        <p:txBody>
          <a:bodyPr>
            <a:normAutofit/>
          </a:bodyPr>
          <a:lstStyle/>
          <a:p>
            <a:pPr algn="just">
              <a:buNone/>
            </a:pPr>
            <a:r>
              <a:rPr lang="en-GB" sz="1500" b="1" dirty="0" smtClean="0"/>
              <a:t>Size of charity (Employees)</a:t>
            </a:r>
          </a:p>
          <a:p>
            <a:pPr algn="just"/>
            <a:r>
              <a:rPr lang="en-GB" sz="1500" dirty="0" smtClean="0"/>
              <a:t>Charities with six or more staff were a little more likely than charities with no staff to rate the following drawbacks as 4 or 5 out of 5 in terms of how much they hinder their charity:</a:t>
            </a:r>
          </a:p>
          <a:p>
            <a:pPr lvl="1" algn="just"/>
            <a:r>
              <a:rPr lang="en-GB" sz="1500" dirty="0" smtClean="0"/>
              <a:t>Financial cost of preparing accounts (6+ emp. 16% vs no emp. 9%)</a:t>
            </a:r>
          </a:p>
          <a:p>
            <a:pPr lvl="1" algn="just"/>
            <a:r>
              <a:rPr lang="en-GB" sz="1500" dirty="0" smtClean="0"/>
              <a:t>Restrictions on permitted activities </a:t>
            </a:r>
            <a:r>
              <a:rPr lang="en-GB" sz="1500" dirty="0"/>
              <a:t>(6+ emp. </a:t>
            </a:r>
            <a:r>
              <a:rPr lang="en-GB" sz="1500" dirty="0" smtClean="0"/>
              <a:t>10% </a:t>
            </a:r>
            <a:r>
              <a:rPr lang="en-GB" sz="1500" dirty="0"/>
              <a:t>vs no emp. </a:t>
            </a:r>
            <a:r>
              <a:rPr lang="en-GB" sz="1500" dirty="0" smtClean="0"/>
              <a:t>5%)</a:t>
            </a:r>
          </a:p>
          <a:p>
            <a:pPr lvl="1" algn="just"/>
            <a:r>
              <a:rPr lang="en-GB" sz="1500" dirty="0" smtClean="0"/>
              <a:t>Liability attached to being a trustee </a:t>
            </a:r>
            <a:r>
              <a:rPr lang="en-GB" sz="1500" dirty="0"/>
              <a:t>(6+ emp. </a:t>
            </a:r>
            <a:r>
              <a:rPr lang="en-GB" sz="1500" dirty="0" smtClean="0"/>
              <a:t>16% </a:t>
            </a:r>
            <a:r>
              <a:rPr lang="en-GB" sz="1500" dirty="0"/>
              <a:t>vs no emp. </a:t>
            </a:r>
            <a:r>
              <a:rPr lang="en-GB" sz="1500" dirty="0" smtClean="0"/>
              <a:t>10%)</a:t>
            </a:r>
          </a:p>
          <a:p>
            <a:pPr lvl="1" algn="just"/>
            <a:r>
              <a:rPr lang="en-GB" sz="1500" dirty="0" smtClean="0"/>
              <a:t>Responsibilities attached to being a trustee </a:t>
            </a:r>
            <a:r>
              <a:rPr lang="en-GB" sz="1500" dirty="0"/>
              <a:t>(6+ emp. </a:t>
            </a:r>
            <a:r>
              <a:rPr lang="en-GB" sz="1500" dirty="0" smtClean="0"/>
              <a:t>14% </a:t>
            </a:r>
            <a:r>
              <a:rPr lang="en-GB" sz="1500" dirty="0"/>
              <a:t>vs no emp. </a:t>
            </a:r>
            <a:r>
              <a:rPr lang="en-GB" sz="1500" dirty="0" smtClean="0"/>
              <a:t>8%)</a:t>
            </a:r>
          </a:p>
          <a:p>
            <a:pPr lvl="1" algn="just"/>
            <a:r>
              <a:rPr lang="en-GB" sz="1500" dirty="0" smtClean="0"/>
              <a:t>Perception of being amateur or lacking professionalism (6</a:t>
            </a:r>
            <a:r>
              <a:rPr lang="en-GB" sz="1500" dirty="0"/>
              <a:t>+ emp. 8</a:t>
            </a:r>
            <a:r>
              <a:rPr lang="en-GB" sz="1500" dirty="0" smtClean="0"/>
              <a:t>% </a:t>
            </a:r>
            <a:r>
              <a:rPr lang="en-GB" sz="1500" dirty="0"/>
              <a:t>vs no emp. </a:t>
            </a:r>
            <a:r>
              <a:rPr lang="en-GB" sz="1500" dirty="0" smtClean="0"/>
              <a:t>4%)</a:t>
            </a:r>
            <a:endParaRPr lang="en-GB" sz="1500" dirty="0"/>
          </a:p>
          <a:p>
            <a:pPr algn="just"/>
            <a:r>
              <a:rPr lang="en-GB" sz="1500" dirty="0"/>
              <a:t>Charities with six or more staff </a:t>
            </a:r>
            <a:r>
              <a:rPr lang="en-GB" sz="1500" dirty="0" smtClean="0"/>
              <a:t>(29%) were also a lot </a:t>
            </a:r>
            <a:r>
              <a:rPr lang="en-GB" sz="1500" dirty="0"/>
              <a:t>more likely than charities with </a:t>
            </a:r>
            <a:r>
              <a:rPr lang="en-GB" sz="1500" dirty="0" smtClean="0"/>
              <a:t>1-5 staff (17%) and no </a:t>
            </a:r>
            <a:r>
              <a:rPr lang="en-GB" sz="1500" dirty="0"/>
              <a:t>staff </a:t>
            </a:r>
            <a:r>
              <a:rPr lang="en-GB" sz="1500" dirty="0" smtClean="0"/>
              <a:t>(9%) to </a:t>
            </a:r>
            <a:r>
              <a:rPr lang="en-GB" sz="1500" dirty="0"/>
              <a:t>rate the </a:t>
            </a:r>
            <a:r>
              <a:rPr lang="en-GB" sz="1500" dirty="0" smtClean="0"/>
              <a:t>hindrance caused by the public’s unrealistic expectations regarding running costs as </a:t>
            </a:r>
            <a:r>
              <a:rPr lang="en-GB" sz="1500" dirty="0"/>
              <a:t>4 or 5 out of </a:t>
            </a:r>
            <a:r>
              <a:rPr lang="en-GB" sz="1500" dirty="0" smtClean="0"/>
              <a:t>5.</a:t>
            </a:r>
            <a:endParaRPr lang="en-GB" sz="1500" dirty="0"/>
          </a:p>
          <a:p>
            <a:pPr lvl="1" algn="just"/>
            <a:endParaRPr lang="en-GB" sz="1500" dirty="0"/>
          </a:p>
          <a:p>
            <a:pPr marL="0" indent="0" algn="just">
              <a:buNone/>
            </a:pPr>
            <a:r>
              <a:rPr lang="en-GB" sz="1500" b="1" dirty="0" smtClean="0"/>
              <a:t>Size </a:t>
            </a:r>
            <a:r>
              <a:rPr lang="en-GB" sz="1500" b="1" dirty="0"/>
              <a:t>of charity </a:t>
            </a:r>
            <a:r>
              <a:rPr lang="en-GB" sz="1500" b="1" dirty="0" smtClean="0"/>
              <a:t>(Turnover)</a:t>
            </a:r>
            <a:endParaRPr lang="en-GB" sz="1500" b="1" dirty="0"/>
          </a:p>
          <a:p>
            <a:pPr marL="342900" lvl="1" indent="-342900" algn="just">
              <a:buFont typeface="Arial" pitchFamily="34" charset="0"/>
              <a:buChar char="•"/>
            </a:pPr>
            <a:r>
              <a:rPr lang="en-GB" sz="1500" dirty="0" smtClean="0"/>
              <a:t>Charities with a turnover of over £100k were more likely to rate the following issues 4 or 5 out of 5 in terms of hindrance, compared to those with a turnover of less then £25k:</a:t>
            </a:r>
          </a:p>
          <a:p>
            <a:pPr lvl="1" algn="just"/>
            <a:r>
              <a:rPr lang="en-GB" sz="1500" dirty="0"/>
              <a:t>Financial cost of preparing accounts (&lt;£25k 9% vs £100k+ 15%)</a:t>
            </a:r>
          </a:p>
          <a:p>
            <a:pPr lvl="1" algn="just"/>
            <a:r>
              <a:rPr lang="en-GB" sz="1500" dirty="0"/>
              <a:t>The public’s unrealistic expectations regarding running costs (&lt;£25k 10% vs £100k+ 23%)</a:t>
            </a:r>
          </a:p>
          <a:p>
            <a:pPr algn="just"/>
            <a:endParaRPr lang="en-GB" sz="1500" dirty="0" smtClean="0"/>
          </a:p>
          <a:p>
            <a:pPr algn="just"/>
            <a:endParaRPr lang="en-GB" sz="1500" dirty="0"/>
          </a:p>
          <a:p>
            <a:pPr lvl="1" algn="just"/>
            <a:endParaRPr lang="en-GB" sz="1500" dirty="0"/>
          </a:p>
          <a:p>
            <a:pPr lvl="1" algn="just"/>
            <a:endParaRPr lang="en-GB" sz="1500" dirty="0"/>
          </a:p>
          <a:p>
            <a:pPr lvl="1" algn="just"/>
            <a:endParaRPr lang="en-GB" sz="1500" dirty="0" smtClean="0"/>
          </a:p>
          <a:p>
            <a:pPr lvl="1" algn="just"/>
            <a:endParaRPr lang="en-GB" sz="1400" dirty="0" smtClean="0"/>
          </a:p>
          <a:p>
            <a:pPr marL="0" indent="0" algn="just">
              <a:buNone/>
            </a:pPr>
            <a:endParaRPr lang="en-GB" sz="1500" dirty="0" smtClean="0"/>
          </a:p>
          <a:p>
            <a:pPr marL="0" indent="0" algn="just">
              <a:buNone/>
            </a:pPr>
            <a:endParaRPr lang="en-GB" sz="1500" dirty="0" smtClean="0"/>
          </a:p>
        </p:txBody>
      </p:sp>
      <p:sp>
        <p:nvSpPr>
          <p:cNvPr id="8" name="Text Box 4"/>
          <p:cNvSpPr txBox="1">
            <a:spLocks noChangeArrowheads="1"/>
          </p:cNvSpPr>
          <p:nvPr/>
        </p:nvSpPr>
        <p:spPr bwMode="auto">
          <a:xfrm>
            <a:off x="0" y="6126169"/>
            <a:ext cx="6479754" cy="646331"/>
          </a:xfrm>
          <a:prstGeom prst="rect">
            <a:avLst/>
          </a:prstGeom>
          <a:noFill/>
          <a:ln w="9525">
            <a:noFill/>
            <a:miter lim="800000"/>
            <a:headEnd/>
            <a:tailEnd/>
          </a:ln>
          <a:effectLst/>
        </p:spPr>
        <p:txBody>
          <a:bodyPr wrap="square">
            <a:spAutoFit/>
          </a:bodyPr>
          <a:lstStyle/>
          <a:p>
            <a:r>
              <a:rPr lang="en-GB" sz="1200" dirty="0" smtClean="0"/>
              <a:t>Q29</a:t>
            </a:r>
            <a:r>
              <a:rPr lang="en-GB" sz="1200" dirty="0"/>
              <a:t>. </a:t>
            </a:r>
            <a:r>
              <a:rPr lang="en-US" sz="1200" dirty="0"/>
              <a:t>To what extent, if at all, is your own </a:t>
            </a:r>
            <a:r>
              <a:rPr lang="en-US" sz="1200" dirty="0" err="1"/>
              <a:t>organisation</a:t>
            </a:r>
            <a:r>
              <a:rPr lang="en-US" sz="1200" dirty="0"/>
              <a:t> hindered by the following, as a result of its status as a charity?</a:t>
            </a:r>
          </a:p>
          <a:p>
            <a:endParaRPr lang="en-US" sz="1200" dirty="0"/>
          </a:p>
        </p:txBody>
      </p:sp>
    </p:spTree>
    <p:extLst>
      <p:ext uri="{BB962C8B-B14F-4D97-AF65-F5344CB8AC3E}">
        <p14:creationId xmlns:p14="http://schemas.microsoft.com/office/powerpoint/2010/main" xmlns="" val="12798712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7010400" y="6669360"/>
            <a:ext cx="2133600" cy="188640"/>
          </a:xfrm>
        </p:spPr>
        <p:txBody>
          <a:bodyPr/>
          <a:lstStyle/>
          <a:p>
            <a:fld id="{3F4A2A6F-E33F-47C0-A22A-CC3EF65A4C9E}" type="slidenum">
              <a:rPr lang="en-GB" sz="900"/>
              <a:pPr/>
              <a:t>96</a:t>
            </a:fld>
            <a:endParaRPr lang="en-GB" sz="900" dirty="0"/>
          </a:p>
        </p:txBody>
      </p:sp>
      <p:sp>
        <p:nvSpPr>
          <p:cNvPr id="455683" name="Rectangle 3"/>
          <p:cNvSpPr>
            <a:spLocks noChangeArrowheads="1"/>
          </p:cNvSpPr>
          <p:nvPr/>
        </p:nvSpPr>
        <p:spPr bwMode="auto">
          <a:xfrm>
            <a:off x="179512" y="188640"/>
            <a:ext cx="7272808" cy="1079501"/>
          </a:xfrm>
          <a:prstGeom prst="rect">
            <a:avLst/>
          </a:prstGeom>
          <a:noFill/>
          <a:ln w="9525">
            <a:noFill/>
            <a:miter lim="800000"/>
            <a:headEnd/>
            <a:tailEnd/>
          </a:ln>
          <a:effectLst/>
        </p:spPr>
        <p:txBody>
          <a:bodyPr anchor="ctr"/>
          <a:lstStyle/>
          <a:p>
            <a:r>
              <a:rPr lang="en-GB" sz="2800" dirty="0" smtClean="0"/>
              <a:t>Overall impact of charity status</a:t>
            </a:r>
            <a:endParaRPr lang="en-GB" sz="2800" i="1" dirty="0"/>
          </a:p>
        </p:txBody>
      </p:sp>
      <p:sp>
        <p:nvSpPr>
          <p:cNvPr id="10" name="Text Box 4"/>
          <p:cNvSpPr txBox="1">
            <a:spLocks noChangeArrowheads="1"/>
          </p:cNvSpPr>
          <p:nvPr/>
        </p:nvSpPr>
        <p:spPr bwMode="auto">
          <a:xfrm>
            <a:off x="0" y="6238101"/>
            <a:ext cx="6479754" cy="276999"/>
          </a:xfrm>
          <a:prstGeom prst="rect">
            <a:avLst/>
          </a:prstGeom>
          <a:noFill/>
          <a:ln w="9525">
            <a:noFill/>
            <a:miter lim="800000"/>
            <a:headEnd/>
            <a:tailEnd/>
          </a:ln>
          <a:effectLst/>
        </p:spPr>
        <p:txBody>
          <a:bodyPr wrap="square">
            <a:spAutoFit/>
          </a:bodyPr>
          <a:lstStyle/>
          <a:p>
            <a:r>
              <a:rPr lang="en-GB" sz="1200" dirty="0" smtClean="0"/>
              <a:t>Q29b. Overall, what impact does being registered as a charity have on your organisation?</a:t>
            </a:r>
            <a:endParaRPr lang="en-GB" sz="1200" dirty="0"/>
          </a:p>
        </p:txBody>
      </p:sp>
      <p:graphicFrame>
        <p:nvGraphicFramePr>
          <p:cNvPr id="17" name="Object 2"/>
          <p:cNvGraphicFramePr>
            <a:graphicFrameLocks noChangeAspect="1"/>
          </p:cNvGraphicFramePr>
          <p:nvPr/>
        </p:nvGraphicFramePr>
        <p:xfrm>
          <a:off x="1771710" y="1176556"/>
          <a:ext cx="5623500" cy="4200624"/>
        </p:xfrm>
        <a:graphic>
          <a:graphicData uri="http://schemas.openxmlformats.org/drawingml/2006/chart">
            <c:chart xmlns:c="http://schemas.openxmlformats.org/drawingml/2006/chart" xmlns:r="http://schemas.openxmlformats.org/officeDocument/2006/relationships" r:id="rId3"/>
          </a:graphicData>
        </a:graphic>
      </p:graphicFrame>
      <p:sp>
        <p:nvSpPr>
          <p:cNvPr id="11" name="Rounded Rectangle 10"/>
          <p:cNvSpPr/>
          <p:nvPr/>
        </p:nvSpPr>
        <p:spPr>
          <a:xfrm>
            <a:off x="841796" y="5448739"/>
            <a:ext cx="7560840" cy="646986"/>
          </a:xfrm>
          <a:prstGeom prst="roundRect">
            <a:avLst/>
          </a:prstGeom>
          <a:gradFill flip="none" rotWithShape="1">
            <a:gsLst>
              <a:gs pos="0">
                <a:srgbClr val="ABB362">
                  <a:tint val="66000"/>
                  <a:satMod val="160000"/>
                </a:srgbClr>
              </a:gs>
              <a:gs pos="50000">
                <a:srgbClr val="ABB362">
                  <a:tint val="44500"/>
                  <a:satMod val="160000"/>
                </a:srgbClr>
              </a:gs>
              <a:gs pos="100000">
                <a:srgbClr val="ABB362">
                  <a:tint val="23500"/>
                  <a:satMod val="160000"/>
                </a:srgbClr>
              </a:gs>
            </a:gsLst>
            <a:lin ang="18900000" scaled="1"/>
            <a:tileRect/>
          </a:gra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GB" sz="1600" dirty="0" smtClean="0">
                <a:solidFill>
                  <a:schemeClr val="tx1"/>
                </a:solidFill>
              </a:rPr>
              <a:t>Charity status is seen as an overwhelmingly positive thing for OSCR’s stakeholders, with 85% stating that they benefitted either ‘a little’ or ‘a lot’ from being registered.</a:t>
            </a:r>
          </a:p>
        </p:txBody>
      </p:sp>
      <p:sp>
        <p:nvSpPr>
          <p:cNvPr id="8" name="Text Box 7"/>
          <p:cNvSpPr txBox="1">
            <a:spLocks noChangeArrowheads="1"/>
          </p:cNvSpPr>
          <p:nvPr/>
        </p:nvSpPr>
        <p:spPr bwMode="auto">
          <a:xfrm>
            <a:off x="1366837" y="6267028"/>
            <a:ext cx="7777163" cy="274637"/>
          </a:xfrm>
          <a:prstGeom prst="rect">
            <a:avLst/>
          </a:prstGeom>
          <a:noFill/>
          <a:ln w="9525">
            <a:noFill/>
            <a:miter lim="800000"/>
            <a:headEnd/>
            <a:tailEnd/>
          </a:ln>
          <a:effectLst/>
        </p:spPr>
        <p:txBody>
          <a:bodyPr>
            <a:spAutoFit/>
          </a:bodyPr>
          <a:lstStyle/>
          <a:p>
            <a:pPr algn="r">
              <a:spcBef>
                <a:spcPct val="50000"/>
              </a:spcBef>
            </a:pPr>
            <a:r>
              <a:rPr lang="en-GB" sz="1200" dirty="0" smtClean="0"/>
              <a:t>Base (all): 1,215 </a:t>
            </a:r>
            <a:endParaRPr lang="en-GB" sz="1200" dirty="0"/>
          </a:p>
        </p:txBody>
      </p:sp>
    </p:spTree>
  </p:cSld>
  <p:clrMapOvr>
    <a:masterClrMapping/>
  </p:clrMapOvr>
  <p:transition>
    <p:wipe di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Awareness of responsibilities – sub-groups</a:t>
            </a:r>
            <a:endParaRPr lang="en-GB" sz="2800" dirty="0"/>
          </a:p>
        </p:txBody>
      </p:sp>
      <p:sp>
        <p:nvSpPr>
          <p:cNvPr id="6" name="Slide Number Placeholder 5"/>
          <p:cNvSpPr>
            <a:spLocks noGrp="1"/>
          </p:cNvSpPr>
          <p:nvPr>
            <p:ph type="sldNum" sz="quarter" idx="15"/>
          </p:nvPr>
        </p:nvSpPr>
        <p:spPr/>
        <p:txBody>
          <a:bodyPr/>
          <a:lstStyle/>
          <a:p>
            <a:fld id="{AA49D0B1-4015-47B1-AA93-86824F055D44}" type="slidenum">
              <a:rPr lang="en-GB" smtClean="0"/>
              <a:pPr/>
              <a:t>97</a:t>
            </a:fld>
            <a:endParaRPr lang="en-GB"/>
          </a:p>
        </p:txBody>
      </p:sp>
      <p:sp>
        <p:nvSpPr>
          <p:cNvPr id="18" name="Content Placeholder 2"/>
          <p:cNvSpPr>
            <a:spLocks noGrp="1"/>
          </p:cNvSpPr>
          <p:nvPr>
            <p:ph idx="1"/>
          </p:nvPr>
        </p:nvSpPr>
        <p:spPr>
          <a:xfrm>
            <a:off x="457200" y="1028700"/>
            <a:ext cx="8229600" cy="5105400"/>
          </a:xfrm>
        </p:spPr>
        <p:txBody>
          <a:bodyPr>
            <a:normAutofit/>
          </a:bodyPr>
          <a:lstStyle/>
          <a:p>
            <a:pPr algn="just">
              <a:buNone/>
            </a:pPr>
            <a:r>
              <a:rPr lang="en-GB" sz="1500" b="1" dirty="0" smtClean="0"/>
              <a:t>Size of charity (Employees)</a:t>
            </a:r>
          </a:p>
          <a:p>
            <a:pPr algn="just"/>
            <a:r>
              <a:rPr lang="en-GB" sz="1500" dirty="0" smtClean="0"/>
              <a:t>Charities with 6 or more staff (94%) were more likely to feel that registration as a charity benefitted them overall than those with 1-5 staff (87%) who, in turn, were more likely to feel this than those with no staff at all (82%).</a:t>
            </a:r>
          </a:p>
          <a:p>
            <a:pPr marL="0" indent="0" algn="just">
              <a:buNone/>
            </a:pPr>
            <a:endParaRPr lang="en-GB" sz="1500" b="1" dirty="0"/>
          </a:p>
          <a:p>
            <a:pPr marL="0" indent="0" algn="just">
              <a:buNone/>
            </a:pPr>
            <a:r>
              <a:rPr lang="en-GB" sz="1500" b="1" dirty="0" smtClean="0"/>
              <a:t>Size </a:t>
            </a:r>
            <a:r>
              <a:rPr lang="en-GB" sz="1500" b="1" dirty="0"/>
              <a:t>of charity </a:t>
            </a:r>
            <a:r>
              <a:rPr lang="en-GB" sz="1500" b="1" dirty="0" smtClean="0"/>
              <a:t>(Turnover)</a:t>
            </a:r>
            <a:endParaRPr lang="en-GB" sz="1500" b="1" dirty="0"/>
          </a:p>
          <a:p>
            <a:pPr marL="342900" lvl="1" indent="-342900" algn="just">
              <a:buFont typeface="Arial" pitchFamily="34" charset="0"/>
              <a:buChar char="•"/>
            </a:pPr>
            <a:r>
              <a:rPr lang="en-GB" sz="1500" dirty="0" smtClean="0"/>
              <a:t>Charities with a turnover in excess of £25k (89%) were more likely than those with a lesser income (81%) to feel that their registration as a charity benefitted them overall. Seventy-three percent of those with an income of £2k or less felt that they benefitted overall from registration, lower than any other group.</a:t>
            </a:r>
            <a:endParaRPr lang="en-GB" sz="1500" dirty="0"/>
          </a:p>
          <a:p>
            <a:pPr algn="just"/>
            <a:endParaRPr lang="en-GB" sz="1500" dirty="0" smtClean="0"/>
          </a:p>
          <a:p>
            <a:pPr marL="0" indent="0" algn="just">
              <a:buNone/>
            </a:pPr>
            <a:r>
              <a:rPr lang="en-GB" sz="1500" b="1" dirty="0"/>
              <a:t>Years Established</a:t>
            </a:r>
          </a:p>
          <a:p>
            <a:pPr marL="342900" lvl="1" indent="-342900" algn="just">
              <a:buFont typeface="Arial" pitchFamily="34" charset="0"/>
              <a:buChar char="•"/>
            </a:pPr>
            <a:r>
              <a:rPr lang="en-GB" sz="1500" dirty="0"/>
              <a:t>Charities that have been established in the last 50 years were more likely than those established longer ago to feel that their charity status benefitted them (&lt;4 94%, 4-10 91%, 11-25 </a:t>
            </a:r>
            <a:r>
              <a:rPr lang="en-GB" sz="1500" dirty="0" smtClean="0"/>
              <a:t>88%, </a:t>
            </a:r>
            <a:r>
              <a:rPr lang="en-GB" sz="1500" dirty="0"/>
              <a:t>26-50 86% vs 50+ 78%).</a:t>
            </a:r>
          </a:p>
          <a:p>
            <a:pPr algn="just"/>
            <a:endParaRPr lang="en-GB" sz="1500" dirty="0"/>
          </a:p>
          <a:p>
            <a:pPr lvl="1" algn="just"/>
            <a:endParaRPr lang="en-GB" sz="1500" dirty="0"/>
          </a:p>
          <a:p>
            <a:pPr lvl="1" algn="just"/>
            <a:endParaRPr lang="en-GB" sz="1500" dirty="0"/>
          </a:p>
          <a:p>
            <a:pPr lvl="1" algn="just"/>
            <a:endParaRPr lang="en-GB" sz="1500" dirty="0" smtClean="0"/>
          </a:p>
          <a:p>
            <a:pPr lvl="1" algn="just"/>
            <a:endParaRPr lang="en-GB" sz="1400" dirty="0" smtClean="0"/>
          </a:p>
          <a:p>
            <a:pPr marL="0" indent="0" algn="just">
              <a:buNone/>
            </a:pPr>
            <a:endParaRPr lang="en-GB" sz="1500" dirty="0" smtClean="0"/>
          </a:p>
          <a:p>
            <a:pPr marL="0" indent="0" algn="just">
              <a:buNone/>
            </a:pPr>
            <a:endParaRPr lang="en-GB" sz="1500" dirty="0" smtClean="0"/>
          </a:p>
        </p:txBody>
      </p:sp>
      <p:sp>
        <p:nvSpPr>
          <p:cNvPr id="8" name="Text Box 4"/>
          <p:cNvSpPr txBox="1">
            <a:spLocks noChangeArrowheads="1"/>
          </p:cNvSpPr>
          <p:nvPr/>
        </p:nvSpPr>
        <p:spPr bwMode="auto">
          <a:xfrm>
            <a:off x="0" y="6238101"/>
            <a:ext cx="6479754" cy="276999"/>
          </a:xfrm>
          <a:prstGeom prst="rect">
            <a:avLst/>
          </a:prstGeom>
          <a:noFill/>
          <a:ln w="9525">
            <a:noFill/>
            <a:miter lim="800000"/>
            <a:headEnd/>
            <a:tailEnd/>
          </a:ln>
          <a:effectLst/>
        </p:spPr>
        <p:txBody>
          <a:bodyPr wrap="square">
            <a:spAutoFit/>
          </a:bodyPr>
          <a:lstStyle/>
          <a:p>
            <a:r>
              <a:rPr lang="en-GB" sz="1200" dirty="0" smtClean="0"/>
              <a:t>Q29b. Overall, what impact does being registered as a charity have on your organisation?</a:t>
            </a:r>
            <a:endParaRPr lang="en-GB" sz="1200" dirty="0"/>
          </a:p>
        </p:txBody>
      </p:sp>
    </p:spTree>
    <p:extLst>
      <p:ext uri="{BB962C8B-B14F-4D97-AF65-F5344CB8AC3E}">
        <p14:creationId xmlns:p14="http://schemas.microsoft.com/office/powerpoint/2010/main" xmlns="" val="16004704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5"/>
          <p:cNvSpPr>
            <a:spLocks noGrp="1"/>
          </p:cNvSpPr>
          <p:nvPr>
            <p:ph type="sldNum" sz="quarter" idx="12"/>
          </p:nvPr>
        </p:nvSpPr>
        <p:spPr>
          <a:xfrm>
            <a:off x="7010400" y="6592267"/>
            <a:ext cx="2133600" cy="365125"/>
          </a:xfrm>
        </p:spPr>
        <p:txBody>
          <a:bodyPr/>
          <a:lstStyle/>
          <a:p>
            <a:pPr>
              <a:defRPr/>
            </a:pPr>
            <a:fld id="{A0AA530D-EEC9-4851-A8DE-28CA1BE950B4}" type="slidenum">
              <a:rPr lang="en-US" smtClean="0"/>
              <a:pPr>
                <a:defRPr/>
              </a:pPr>
              <a:t>98</a:t>
            </a:fld>
            <a:endParaRPr lang="en-US" dirty="0" smtClean="0"/>
          </a:p>
        </p:txBody>
      </p:sp>
      <p:sp>
        <p:nvSpPr>
          <p:cNvPr id="240643" name="Rectangle 2"/>
          <p:cNvSpPr>
            <a:spLocks noChangeArrowheads="1"/>
          </p:cNvSpPr>
          <p:nvPr/>
        </p:nvSpPr>
        <p:spPr bwMode="auto">
          <a:xfrm>
            <a:off x="1400175" y="1295400"/>
            <a:ext cx="6324600" cy="4078288"/>
          </a:xfrm>
          <a:prstGeom prst="rect">
            <a:avLst/>
          </a:prstGeom>
          <a:noFill/>
          <a:ln w="9525">
            <a:noFill/>
            <a:miter lim="800000"/>
            <a:headEnd/>
            <a:tailEnd/>
          </a:ln>
        </p:spPr>
        <p:txBody>
          <a:bodyPr/>
          <a:lstStyle/>
          <a:p>
            <a:pPr marL="342900" indent="-342900" algn="ctr">
              <a:spcBef>
                <a:spcPct val="20000"/>
              </a:spcBef>
              <a:buClr>
                <a:srgbClr val="B6B982"/>
              </a:buClr>
            </a:pPr>
            <a:endParaRPr lang="en-GB" sz="3600" b="0" dirty="0"/>
          </a:p>
          <a:p>
            <a:pPr marL="342900" indent="-342900" algn="ctr">
              <a:spcBef>
                <a:spcPct val="20000"/>
              </a:spcBef>
              <a:buClr>
                <a:srgbClr val="B6B982"/>
              </a:buClr>
            </a:pPr>
            <a:endParaRPr lang="en-GB" sz="1000" b="0" dirty="0"/>
          </a:p>
          <a:p>
            <a:pPr marL="342900" indent="-342900" algn="ctr">
              <a:spcBef>
                <a:spcPct val="20000"/>
              </a:spcBef>
              <a:buClr>
                <a:srgbClr val="B6B982"/>
              </a:buClr>
            </a:pPr>
            <a:endParaRPr lang="en-GB" sz="2400" b="0" dirty="0"/>
          </a:p>
          <a:p>
            <a:pPr marL="342900" indent="-342900" algn="ctr">
              <a:spcBef>
                <a:spcPct val="20000"/>
              </a:spcBef>
              <a:buClr>
                <a:srgbClr val="B6B982"/>
              </a:buClr>
            </a:pPr>
            <a:endParaRPr lang="en-GB" sz="2400" b="0" dirty="0"/>
          </a:p>
          <a:p>
            <a:pPr marL="342900" indent="-342900">
              <a:spcBef>
                <a:spcPct val="20000"/>
              </a:spcBef>
              <a:buClr>
                <a:srgbClr val="B6B982"/>
              </a:buClr>
            </a:pPr>
            <a:r>
              <a:rPr lang="en-GB" sz="1400" b="0" dirty="0"/>
              <a:t>		</a:t>
            </a:r>
            <a:r>
              <a:rPr lang="en-GB" sz="1600" b="0" dirty="0" smtClean="0"/>
              <a:t>Q Court, 3 Quality St		69 </a:t>
            </a:r>
            <a:r>
              <a:rPr lang="en-GB" sz="1600" b="0" dirty="0"/>
              <a:t>St Vincent Street </a:t>
            </a:r>
          </a:p>
          <a:p>
            <a:pPr marL="342900" indent="-342900">
              <a:spcBef>
                <a:spcPct val="20000"/>
              </a:spcBef>
              <a:buClr>
                <a:srgbClr val="B6B982"/>
              </a:buClr>
            </a:pPr>
            <a:r>
              <a:rPr lang="en-GB" sz="1600" b="0" dirty="0"/>
              <a:t>		Edinburgh, </a:t>
            </a:r>
            <a:r>
              <a:rPr lang="en-GB" sz="1600" b="0" dirty="0" smtClean="0"/>
              <a:t>EH4 5BP</a:t>
            </a:r>
            <a:r>
              <a:rPr lang="en-GB" sz="1600" b="0" dirty="0"/>
              <a:t>	</a:t>
            </a:r>
            <a:r>
              <a:rPr lang="en-GB" sz="1600" b="0" dirty="0" smtClean="0"/>
              <a:t>	Glasgow</a:t>
            </a:r>
            <a:r>
              <a:rPr lang="en-GB" sz="1600" b="0" dirty="0"/>
              <a:t>, G2 5TF	</a:t>
            </a:r>
          </a:p>
          <a:p>
            <a:pPr marL="342900" indent="-342900">
              <a:spcBef>
                <a:spcPct val="20000"/>
              </a:spcBef>
              <a:buClr>
                <a:srgbClr val="B6B982"/>
              </a:buClr>
            </a:pPr>
            <a:r>
              <a:rPr lang="en-GB" sz="1600" b="0" dirty="0"/>
              <a:t>		Tel: 0131 316 1900		Tel. 0141 226 </a:t>
            </a:r>
            <a:r>
              <a:rPr lang="en-GB" sz="1600" b="0" dirty="0" smtClean="0"/>
              <a:t>8895</a:t>
            </a:r>
            <a:endParaRPr lang="en-GB" sz="1600" b="0" dirty="0"/>
          </a:p>
          <a:p>
            <a:pPr marL="342900" indent="-342900" algn="ctr">
              <a:spcBef>
                <a:spcPct val="20000"/>
              </a:spcBef>
              <a:buClr>
                <a:srgbClr val="B6B982"/>
              </a:buClr>
            </a:pPr>
            <a:endParaRPr lang="en-GB" sz="1600" b="0" dirty="0"/>
          </a:p>
          <a:p>
            <a:pPr marL="342900" indent="-342900" algn="ctr">
              <a:spcBef>
                <a:spcPct val="20000"/>
              </a:spcBef>
              <a:buClr>
                <a:srgbClr val="B6B982"/>
              </a:buClr>
            </a:pPr>
            <a:r>
              <a:rPr lang="en-GB" sz="1600" dirty="0" smtClean="0">
                <a:hlinkClick r:id="rId3"/>
              </a:rPr>
              <a:t>sarah.ainsworth@progressivepartnership.co.uk</a:t>
            </a:r>
            <a:endParaRPr lang="en-GB" sz="1600" dirty="0" smtClean="0"/>
          </a:p>
          <a:p>
            <a:pPr marL="342900" indent="-342900" algn="ctr">
              <a:spcBef>
                <a:spcPct val="20000"/>
              </a:spcBef>
              <a:buClr>
                <a:srgbClr val="B6B982"/>
              </a:buClr>
            </a:pPr>
            <a:r>
              <a:rPr lang="en-GB" sz="1600" dirty="0" smtClean="0">
                <a:hlinkClick r:id="rId4"/>
              </a:rPr>
              <a:t>alex.belcher@progressivepartnership.co.uk</a:t>
            </a:r>
            <a:endParaRPr lang="en-GB" sz="1600" dirty="0" smtClean="0"/>
          </a:p>
          <a:p>
            <a:pPr marL="342900" indent="-342900" algn="ctr">
              <a:spcBef>
                <a:spcPct val="20000"/>
              </a:spcBef>
              <a:buClr>
                <a:srgbClr val="B6B982"/>
              </a:buClr>
            </a:pPr>
            <a:endParaRPr lang="en-GB" sz="1600" dirty="0" smtClean="0"/>
          </a:p>
          <a:p>
            <a:pPr marL="342900" indent="-342900" algn="ctr">
              <a:spcBef>
                <a:spcPct val="20000"/>
              </a:spcBef>
              <a:buClr>
                <a:srgbClr val="B6B982"/>
              </a:buClr>
            </a:pPr>
            <a:endParaRPr lang="en-GB" sz="1600" b="0" dirty="0" smtClean="0"/>
          </a:p>
          <a:p>
            <a:pPr marL="342900" indent="-342900" algn="ctr">
              <a:spcBef>
                <a:spcPct val="20000"/>
              </a:spcBef>
              <a:buClr>
                <a:srgbClr val="B6B982"/>
              </a:buClr>
            </a:pPr>
            <a:endParaRPr lang="en-GB" sz="1600" b="0" dirty="0"/>
          </a:p>
        </p:txBody>
      </p:sp>
      <p:pic>
        <p:nvPicPr>
          <p:cNvPr id="240644" name="Picture 3" descr="proglogo"/>
          <p:cNvPicPr>
            <a:picLocks noChangeAspect="1" noChangeArrowheads="1"/>
          </p:cNvPicPr>
          <p:nvPr/>
        </p:nvPicPr>
        <p:blipFill>
          <a:blip r:embed="rId5" cstate="print"/>
          <a:srcRect/>
          <a:stretch>
            <a:fillRect/>
          </a:stretch>
        </p:blipFill>
        <p:spPr bwMode="auto">
          <a:xfrm>
            <a:off x="2759075" y="2214563"/>
            <a:ext cx="3584575" cy="7826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6686568" cy="864096"/>
          </a:xfrm>
        </p:spPr>
        <p:txBody>
          <a:bodyPr>
            <a:normAutofit fontScale="90000"/>
          </a:bodyPr>
          <a:lstStyle/>
          <a:p>
            <a:r>
              <a:rPr lang="en-GB" sz="3100" dirty="0" smtClean="0"/>
              <a:t>Technical Appendix</a:t>
            </a:r>
            <a:r>
              <a:rPr lang="en-GB" sz="2800" dirty="0" smtClean="0"/>
              <a:t/>
            </a:r>
            <a:br>
              <a:rPr lang="en-GB" sz="2800" dirty="0" smtClean="0"/>
            </a:br>
            <a:r>
              <a:rPr lang="en-GB" sz="2200" dirty="0" smtClean="0"/>
              <a:t>Quantitative</a:t>
            </a:r>
            <a:endParaRPr lang="en-GB" sz="2200" dirty="0"/>
          </a:p>
        </p:txBody>
      </p:sp>
      <p:sp>
        <p:nvSpPr>
          <p:cNvPr id="3" name="Content Placeholder 2"/>
          <p:cNvSpPr>
            <a:spLocks noGrp="1"/>
          </p:cNvSpPr>
          <p:nvPr>
            <p:ph idx="1"/>
          </p:nvPr>
        </p:nvSpPr>
        <p:spPr>
          <a:xfrm>
            <a:off x="384519" y="1046033"/>
            <a:ext cx="8229600" cy="4597401"/>
          </a:xfrm>
        </p:spPr>
        <p:txBody>
          <a:bodyPr>
            <a:noAutofit/>
          </a:bodyPr>
          <a:lstStyle/>
          <a:p>
            <a:pPr marL="533400" indent="-533400">
              <a:lnSpc>
                <a:spcPct val="80000"/>
              </a:lnSpc>
              <a:buNone/>
            </a:pPr>
            <a:r>
              <a:rPr lang="en-GB" sz="1400" b="1" dirty="0" smtClean="0"/>
              <a:t>Method:</a:t>
            </a:r>
            <a:endParaRPr lang="en-GB" sz="1400" dirty="0" smtClean="0"/>
          </a:p>
          <a:p>
            <a:pPr marL="352425" indent="-352425">
              <a:lnSpc>
                <a:spcPct val="80000"/>
              </a:lnSpc>
            </a:pPr>
            <a:r>
              <a:rPr lang="en-GB" sz="1400" dirty="0" smtClean="0"/>
              <a:t>The data was collected online</a:t>
            </a:r>
          </a:p>
          <a:p>
            <a:pPr marL="352425" indent="-352425">
              <a:lnSpc>
                <a:spcPct val="80000"/>
              </a:lnSpc>
            </a:pPr>
            <a:r>
              <a:rPr lang="en-GB" sz="1400" dirty="0" smtClean="0"/>
              <a:t>The target group for this research study was primary contacts at charities registered with OSCR</a:t>
            </a:r>
          </a:p>
          <a:p>
            <a:pPr marL="352425" indent="-352425">
              <a:lnSpc>
                <a:spcPct val="80000"/>
              </a:lnSpc>
            </a:pPr>
            <a:r>
              <a:rPr lang="en-GB" sz="1400" dirty="0" smtClean="0"/>
              <a:t>The target sample size was 1,000, with 1,215 interviews completed</a:t>
            </a:r>
          </a:p>
          <a:p>
            <a:pPr marL="352425" indent="-352425">
              <a:lnSpc>
                <a:spcPct val="80000"/>
              </a:lnSpc>
            </a:pPr>
            <a:r>
              <a:rPr lang="en-GB" sz="1400" dirty="0" smtClean="0"/>
              <a:t>The sample was not weighted</a:t>
            </a:r>
          </a:p>
          <a:p>
            <a:pPr marL="352425" indent="-352425">
              <a:lnSpc>
                <a:spcPct val="80000"/>
              </a:lnSpc>
            </a:pPr>
            <a:r>
              <a:rPr lang="en-GB" sz="1400" dirty="0" smtClean="0"/>
              <a:t>Fieldwork was undertaken between 17th February and 9th March 2016</a:t>
            </a:r>
          </a:p>
          <a:p>
            <a:pPr marL="352425" indent="-352425">
              <a:lnSpc>
                <a:spcPct val="80000"/>
              </a:lnSpc>
            </a:pPr>
            <a:r>
              <a:rPr lang="en-GB" sz="1400" dirty="0" smtClean="0"/>
              <a:t>The sample frame included all charities registered with OSCR. </a:t>
            </a:r>
            <a:endParaRPr lang="en-US" sz="1400" dirty="0" smtClean="0"/>
          </a:p>
          <a:p>
            <a:pPr>
              <a:lnSpc>
                <a:spcPct val="80000"/>
              </a:lnSpc>
              <a:buNone/>
            </a:pPr>
            <a:endParaRPr lang="en-GB" sz="1400" b="1" dirty="0" smtClean="0">
              <a:solidFill>
                <a:srgbClr val="FF0000"/>
              </a:solidFill>
            </a:endParaRPr>
          </a:p>
          <a:p>
            <a:pPr>
              <a:lnSpc>
                <a:spcPct val="80000"/>
              </a:lnSpc>
              <a:buNone/>
            </a:pPr>
            <a:r>
              <a:rPr lang="en-GB" sz="1400" dirty="0" smtClean="0"/>
              <a:t>Data Processing and Analysis:</a:t>
            </a:r>
          </a:p>
          <a:p>
            <a:pPr>
              <a:lnSpc>
                <a:spcPct val="80000"/>
              </a:lnSpc>
            </a:pPr>
            <a:r>
              <a:rPr lang="en-GB" sz="1400" dirty="0" smtClean="0"/>
              <a:t>Margins of error (all calculated at the 95% confidence level (market research industry standard)):</a:t>
            </a:r>
          </a:p>
          <a:p>
            <a:pPr lvl="1">
              <a:lnSpc>
                <a:spcPct val="80000"/>
              </a:lnSpc>
            </a:pPr>
            <a:r>
              <a:rPr lang="en-GB" sz="1400" dirty="0" smtClean="0"/>
              <a:t>sample of 1,215 provides a dataset with a margin of error of between +/- 0.55% and +/- 2.74%</a:t>
            </a:r>
          </a:p>
          <a:p>
            <a:pPr>
              <a:lnSpc>
                <a:spcPct val="80000"/>
              </a:lnSpc>
            </a:pPr>
            <a:r>
              <a:rPr lang="en-GB" sz="1400" dirty="0" smtClean="0"/>
              <a:t>Our data processing department undertakes a number of quality checks on the data to ensure its validity and integrity.  These checks include:</a:t>
            </a:r>
          </a:p>
          <a:p>
            <a:pPr lvl="1">
              <a:lnSpc>
                <a:spcPct val="80000"/>
              </a:lnSpc>
            </a:pPr>
            <a:r>
              <a:rPr lang="en-GB" sz="1400" dirty="0" smtClean="0"/>
              <a:t>All responses are checked manually for completeness and sense.  Any errors or omissions detected at this stage are referred back to the field department, who are required to re-contact respondents to check and, if necessary, correct the data.</a:t>
            </a:r>
          </a:p>
          <a:p>
            <a:pPr lvl="1">
              <a:lnSpc>
                <a:spcPct val="80000"/>
              </a:lnSpc>
            </a:pPr>
            <a:r>
              <a:rPr lang="en-GB" sz="1400" dirty="0" smtClean="0"/>
              <a:t>A computer edit of the data is carried out prior to analysis, involving both range and inter-field checks.  Any further inconsistencies identified at this stage are investigated by reference back to the raw data on the questionnaire.</a:t>
            </a:r>
          </a:p>
          <a:p>
            <a:pPr lvl="1">
              <a:lnSpc>
                <a:spcPct val="80000"/>
              </a:lnSpc>
            </a:pPr>
            <a:r>
              <a:rPr lang="en-GB" sz="1400" dirty="0" smtClean="0"/>
              <a:t>Our analysis package is used and a programme set up with the aim of providing the client with useable and comprehensive data.  Cross breaks to be imposed on the data are discussed with the client in order to ensure that all informational needs are being met.</a:t>
            </a:r>
          </a:p>
          <a:p>
            <a:pPr lvl="1">
              <a:lnSpc>
                <a:spcPct val="80000"/>
              </a:lnSpc>
            </a:pPr>
            <a:r>
              <a:rPr lang="en-US" sz="1400" dirty="0" smtClean="0"/>
              <a:t>Where ”other” type questions are used, the responses to these are checked against the parent question for possible up-coding.</a:t>
            </a:r>
            <a:endParaRPr lang="en-GB" sz="1400" dirty="0" smtClean="0"/>
          </a:p>
          <a:p>
            <a:pPr>
              <a:lnSpc>
                <a:spcPct val="80000"/>
              </a:lnSpc>
            </a:pPr>
            <a:r>
              <a:rPr lang="en-GB" sz="1400" dirty="0" smtClean="0"/>
              <a:t>All data is stored directly on Progressive’s secure serve</a:t>
            </a:r>
            <a:endParaRPr lang="en-US" sz="1400" dirty="0" smtClean="0"/>
          </a:p>
        </p:txBody>
      </p:sp>
      <p:sp>
        <p:nvSpPr>
          <p:cNvPr id="4" name="Slide Number Placeholder 3"/>
          <p:cNvSpPr>
            <a:spLocks noGrp="1"/>
          </p:cNvSpPr>
          <p:nvPr>
            <p:ph type="sldNum" sz="quarter" idx="15"/>
          </p:nvPr>
        </p:nvSpPr>
        <p:spPr/>
        <p:txBody>
          <a:bodyPr/>
          <a:lstStyle/>
          <a:p>
            <a:fld id="{AA49D0B1-4015-47B1-AA93-86824F055D44}" type="slidenum">
              <a:rPr lang="en-GB" smtClean="0"/>
              <a:pPr/>
              <a:t>99</a:t>
            </a:fld>
            <a:endParaRPr lang="en-GB" dirty="0"/>
          </a:p>
        </p:txBody>
      </p:sp>
    </p:spTree>
  </p:cSld>
  <p:clrMapOvr>
    <a:masterClrMapping/>
  </p:clrMapOvr>
</p:sld>
</file>

<file path=ppt/theme/theme1.xml><?xml version="1.0" encoding="utf-8"?>
<a:theme xmlns:a="http://schemas.openxmlformats.org/drawingml/2006/main" name="Progressive Presentation Template December 2013">
  <a:themeElements>
    <a:clrScheme name="Progressive">
      <a:dk1>
        <a:sysClr val="windowText" lastClr="000000"/>
      </a:dk1>
      <a:lt1>
        <a:sysClr val="window" lastClr="FFFFFF"/>
      </a:lt1>
      <a:dk2>
        <a:srgbClr val="1F497D"/>
      </a:dk2>
      <a:lt2>
        <a:srgbClr val="EEECE1"/>
      </a:lt2>
      <a:accent1>
        <a:srgbClr val="B9BA74"/>
      </a:accent1>
      <a:accent2>
        <a:srgbClr val="8AA7B9"/>
      </a:accent2>
      <a:accent3>
        <a:srgbClr val="966D77"/>
      </a:accent3>
      <a:accent4>
        <a:srgbClr val="4BACC6"/>
      </a:accent4>
      <a:accent5>
        <a:srgbClr val="698235"/>
      </a:accent5>
      <a:accent6>
        <a:srgbClr val="9999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rtlCol="0" anchor="ctr">
        <a:spAutoFit/>
      </a:bodyPr>
      <a:lstStyle>
        <a:defPPr algn="ctr">
          <a:defRPr sz="1400" dirty="0" smtClean="0"/>
        </a:defPPr>
      </a:lstStyle>
      <a:style>
        <a:lnRef idx="2">
          <a:schemeClr val="accent1"/>
        </a:lnRef>
        <a:fillRef idx="1">
          <a:schemeClr val="lt1"/>
        </a:fillRef>
        <a:effectRef idx="0">
          <a:schemeClr val="accent1"/>
        </a:effectRef>
        <a:fontRef idx="minor">
          <a:schemeClr val="dk1"/>
        </a:fontRef>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Progressive Presentation Template December 2013</Template>
  <TotalTime>21401</TotalTime>
  <Words>13867</Words>
  <Application>Microsoft Office PowerPoint</Application>
  <PresentationFormat>On-screen Show (4:3)</PresentationFormat>
  <Paragraphs>1695</Paragraphs>
  <Slides>100</Slides>
  <Notes>36</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Progressive Presentation Template December 2013</vt:lpstr>
      <vt:lpstr> Scottish Charity Surveys 2016 – Stakeholders  Research Findings June 2016</vt:lpstr>
      <vt:lpstr>Background</vt:lpstr>
      <vt:lpstr>Objectives</vt:lpstr>
      <vt:lpstr>Method</vt:lpstr>
      <vt:lpstr>Notes for interpretation</vt:lpstr>
      <vt:lpstr>Sample Profile Quantitative</vt:lpstr>
      <vt:lpstr>Sample profile Quantitative (cont)</vt:lpstr>
      <vt:lpstr>Motivations to be involved</vt:lpstr>
      <vt:lpstr>Summary</vt:lpstr>
      <vt:lpstr>Summary </vt:lpstr>
      <vt:lpstr>Summary </vt:lpstr>
      <vt:lpstr>Summary </vt:lpstr>
      <vt:lpstr>Summary </vt:lpstr>
      <vt:lpstr>Conclusions</vt:lpstr>
      <vt:lpstr>Main Findings</vt:lpstr>
      <vt:lpstr>Current issues</vt:lpstr>
      <vt:lpstr>Most important issues</vt:lpstr>
      <vt:lpstr>Most important issues facing charities (spontaneous) </vt:lpstr>
      <vt:lpstr>Most important issues facing charities(comments)</vt:lpstr>
      <vt:lpstr>Slide 20</vt:lpstr>
      <vt:lpstr>Slide 21</vt:lpstr>
      <vt:lpstr>What charities have done to address their main issue (spontaneous) </vt:lpstr>
      <vt:lpstr>Issues facing charities</vt:lpstr>
      <vt:lpstr>Issues facing charities – sub-groups</vt:lpstr>
      <vt:lpstr>Issues facing charities – sub-groups</vt:lpstr>
      <vt:lpstr>Slide 26</vt:lpstr>
      <vt:lpstr>Sourcing trustees – sub-groups</vt:lpstr>
      <vt:lpstr>Sourcing trustees – sub-groups</vt:lpstr>
      <vt:lpstr>Slide 29</vt:lpstr>
      <vt:lpstr>Slide 30</vt:lpstr>
      <vt:lpstr>Support organisations – sub-groups</vt:lpstr>
      <vt:lpstr>Support organisations – sub-groups</vt:lpstr>
      <vt:lpstr>General Public Support</vt:lpstr>
      <vt:lpstr>Trust in charities</vt:lpstr>
      <vt:lpstr>Building trust</vt:lpstr>
      <vt:lpstr>Slide 36</vt:lpstr>
      <vt:lpstr>Slide 37</vt:lpstr>
      <vt:lpstr>Contributions and trust – sub-groups</vt:lpstr>
      <vt:lpstr>Perception of OSCR</vt:lpstr>
      <vt:lpstr>Perceptions of OSCR</vt:lpstr>
      <vt:lpstr>Perceptions of OSCR</vt:lpstr>
      <vt:lpstr>Slide 42</vt:lpstr>
      <vt:lpstr>Slide 43</vt:lpstr>
      <vt:lpstr>Slide 44</vt:lpstr>
      <vt:lpstr>Opinions of OSCR – sub-groups</vt:lpstr>
      <vt:lpstr>Slide 46</vt:lpstr>
      <vt:lpstr>Importance of operations – sub-groups</vt:lpstr>
      <vt:lpstr>Importance of operations – sub-groups</vt:lpstr>
      <vt:lpstr>Slide 49</vt:lpstr>
      <vt:lpstr>Awareness of responsibilities – sub-groups</vt:lpstr>
      <vt:lpstr>Contact with OSCR</vt:lpstr>
      <vt:lpstr>Contact with OSCR</vt:lpstr>
      <vt:lpstr>Contact with OSCR</vt:lpstr>
      <vt:lpstr>Slide 54</vt:lpstr>
      <vt:lpstr>Reasons for contact – sub-groups</vt:lpstr>
      <vt:lpstr>Slide 56</vt:lpstr>
      <vt:lpstr>Slide 57</vt:lpstr>
      <vt:lpstr>Slide 58</vt:lpstr>
      <vt:lpstr>Rating contact – sub-groups</vt:lpstr>
      <vt:lpstr>Slide 60</vt:lpstr>
      <vt:lpstr>Awareness of responsibilities – sub-groups</vt:lpstr>
      <vt:lpstr>Slide 62</vt:lpstr>
      <vt:lpstr>Slide 63</vt:lpstr>
      <vt:lpstr>Slide 64</vt:lpstr>
      <vt:lpstr>Slide 65</vt:lpstr>
      <vt:lpstr>Slide 66</vt:lpstr>
      <vt:lpstr>Slide 67</vt:lpstr>
      <vt:lpstr>Mode of completion – sub-groups</vt:lpstr>
      <vt:lpstr>Slide 69</vt:lpstr>
      <vt:lpstr>Slide 70</vt:lpstr>
      <vt:lpstr>Satisfaction with communication – sub-groups</vt:lpstr>
      <vt:lpstr>Comments on OSCR’s communication (spontaneous) </vt:lpstr>
      <vt:lpstr>OSCR’s communication</vt:lpstr>
      <vt:lpstr>Slide 74</vt:lpstr>
      <vt:lpstr>OSCR’s website</vt:lpstr>
      <vt:lpstr>OSCR’s website</vt:lpstr>
      <vt:lpstr>Slide 77</vt:lpstr>
      <vt:lpstr>Slide 78</vt:lpstr>
      <vt:lpstr>Slide 79</vt:lpstr>
      <vt:lpstr>OSCR website – sub-groups</vt:lpstr>
      <vt:lpstr>OSCR website – sub-groups</vt:lpstr>
      <vt:lpstr>The importance or charity status and the impact of regulation</vt:lpstr>
      <vt:lpstr>Slide 83</vt:lpstr>
      <vt:lpstr>Importance of charity status – sub-groups</vt:lpstr>
      <vt:lpstr>Main benefit of charity status (spontaneous) </vt:lpstr>
      <vt:lpstr>Benefits of charity status</vt:lpstr>
      <vt:lpstr>Slide 87</vt:lpstr>
      <vt:lpstr>Slide 88</vt:lpstr>
      <vt:lpstr>Perceived benefits– sub-groups</vt:lpstr>
      <vt:lpstr>Perceived benefits – sub-groups</vt:lpstr>
      <vt:lpstr>Main drawback of charity status (spontaneous) </vt:lpstr>
      <vt:lpstr>Main drawback of charity status (spontaneous)</vt:lpstr>
      <vt:lpstr>Slide 93</vt:lpstr>
      <vt:lpstr>Slide 94</vt:lpstr>
      <vt:lpstr>Perceived benefits and drawbacks – sub-groups</vt:lpstr>
      <vt:lpstr>Slide 96</vt:lpstr>
      <vt:lpstr>Awareness of responsibilities – sub-groups</vt:lpstr>
      <vt:lpstr>Slide 98</vt:lpstr>
      <vt:lpstr>Technical Appendix Quantitative</vt:lpstr>
      <vt:lpstr>Technical Appendix Qualitative</vt:lpstr>
    </vt:vector>
  </TitlesOfParts>
  <Company>Progressive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OSCR  Charities Surveys 2014 – General Public  Key Research Findings 31st March 2014</dc:title>
  <dc:creator>Valued Acer Customer</dc:creator>
  <cp:lastModifiedBy>simpsonm</cp:lastModifiedBy>
  <cp:revision>703</cp:revision>
  <cp:lastPrinted>2016-06-21T08:51:06Z</cp:lastPrinted>
  <dcterms:created xsi:type="dcterms:W3CDTF">2014-03-12T16:13:57Z</dcterms:created>
  <dcterms:modified xsi:type="dcterms:W3CDTF">2016-06-27T09:30:02Z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A1274560</vt:lpwstr>
  </property>
  <property fmtid="{D5CDD505-2E9C-101B-9397-08002B2CF9AE}" pid="4" name="Objective-Title">
    <vt:lpwstr>2016-06-21 9804 - OSCR Charity Surveys - Stakeholder Report</vt:lpwstr>
  </property>
  <property fmtid="{D5CDD505-2E9C-101B-9397-08002B2CF9AE}" pid="5" name="Objective-Comment">
    <vt:lpwstr>
    </vt:lpwstr>
  </property>
  <property fmtid="{D5CDD505-2E9C-101B-9397-08002B2CF9AE}" pid="6" name="Objective-CreationStamp">
    <vt:filetime>2016-06-21T13:45:21Z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2016-06-21T13:45:51Z</vt:filetime>
  </property>
  <property fmtid="{D5CDD505-2E9C-101B-9397-08002B2CF9AE}" pid="10" name="Objective-ModificationStamp">
    <vt:filetime>2016-06-24T14:40:46Z</vt:filetime>
  </property>
  <property fmtid="{D5CDD505-2E9C-101B-9397-08002B2CF9AE}" pid="11" name="Objective-Owner">
    <vt:lpwstr>Meikleham, Louise</vt:lpwstr>
  </property>
  <property fmtid="{D5CDD505-2E9C-101B-9397-08002B2CF9AE}" pid="12" name="Objective-Path">
    <vt:lpwstr>OSCR File Plan:05 Resource Management:5.3 Project Management:2016 Charity and Public Surveys:</vt:lpwstr>
  </property>
  <property fmtid="{D5CDD505-2E9C-101B-9397-08002B2CF9AE}" pid="13" name="Objective-Parent">
    <vt:lpwstr>2016 Charity and Public Surveys</vt:lpwstr>
  </property>
  <property fmtid="{D5CDD505-2E9C-101B-9397-08002B2CF9AE}" pid="14" name="Objective-State">
    <vt:lpwstr>Published</vt:lpwstr>
  </property>
  <property fmtid="{D5CDD505-2E9C-101B-9397-08002B2CF9AE}" pid="15" name="Objective-Version">
    <vt:lpwstr>1.0</vt:lpwstr>
  </property>
  <property fmtid="{D5CDD505-2E9C-101B-9397-08002B2CF9AE}" pid="16" name="Objective-VersionNumber">
    <vt:r8>1</vt:r8>
  </property>
  <property fmtid="{D5CDD505-2E9C-101B-9397-08002B2CF9AE}" pid="17" name="Objective-VersionComment">
    <vt:lpwstr>First version</vt:lpwstr>
  </property>
  <property fmtid="{D5CDD505-2E9C-101B-9397-08002B2CF9AE}" pid="18" name="Objective-FileNumber">
    <vt:lpwstr>RM/PM/15-007</vt:lpwstr>
  </property>
  <property fmtid="{D5CDD505-2E9C-101B-9397-08002B2CF9AE}" pid="19" name="Objective-Classification">
    <vt:lpwstr>[Inherited - none]</vt:lpwstr>
  </property>
  <property fmtid="{D5CDD505-2E9C-101B-9397-08002B2CF9AE}" pid="20" name="Objective-Caveats">
    <vt:lpwstr>
    </vt:lpwstr>
  </property>
  <property fmtid="{D5CDD505-2E9C-101B-9397-08002B2CF9AE}" pid="21" name="Objective-Correspondence Type Flag [system]">
    <vt:lpwstr>
    </vt:lpwstr>
  </property>
  <property fmtid="{D5CDD505-2E9C-101B-9397-08002B2CF9AE}" pid="22" name="Objective-Charity Number [system]">
    <vt:lpwstr>
    </vt:lpwstr>
  </property>
  <property fmtid="{D5CDD505-2E9C-101B-9397-08002B2CF9AE}" pid="23" name="Objective-Of Historical Significance? [system]">
    <vt:lpwstr>No</vt:lpwstr>
  </property>
  <property fmtid="{D5CDD505-2E9C-101B-9397-08002B2CF9AE}" pid="24" name="Objective-Date of Effect [system]">
    <vt:lpwstr>
    </vt:lpwstr>
  </property>
  <property fmtid="{D5CDD505-2E9C-101B-9397-08002B2CF9AE}" pid="25" name="Objective-Date Application Received [system]">
    <vt:lpwstr>
    </vt:lpwstr>
  </property>
</Properties>
</file>